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5" r:id="rId4"/>
    <p:sldId id="266" r:id="rId5"/>
    <p:sldId id="259" r:id="rId6"/>
    <p:sldId id="260" r:id="rId7"/>
    <p:sldId id="261" r:id="rId8"/>
    <p:sldId id="262" r:id="rId9"/>
    <p:sldId id="263" r:id="rId10"/>
    <p:sldId id="264"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565652" y="499948"/>
            <a:ext cx="6269355" cy="331469"/>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3" name="Holder 3"/>
          <p:cNvSpPr>
            <a:spLocks noGrp="1"/>
          </p:cNvSpPr>
          <p:nvPr>
            <p:ph type="body" idx="1"/>
          </p:nvPr>
        </p:nvSpPr>
        <p:spPr>
          <a:xfrm>
            <a:off x="278688" y="1526197"/>
            <a:ext cx="11634622" cy="37306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3311" y="177546"/>
            <a:ext cx="10704577" cy="653384"/>
          </a:xfrm>
          <a:prstGeom prst="rect">
            <a:avLst/>
          </a:prstGeom>
        </p:spPr>
        <p:txBody>
          <a:bodyPr vert="horz" wrap="square" lIns="0" tIns="12065" rIns="0" bIns="0" rtlCol="0">
            <a:spAutoFit/>
          </a:bodyPr>
          <a:lstStyle/>
          <a:p>
            <a:pPr algn="ctr">
              <a:lnSpc>
                <a:spcPts val="2510"/>
              </a:lnSpc>
              <a:spcBef>
                <a:spcPts val="95"/>
              </a:spcBef>
            </a:pPr>
            <a:r>
              <a:rPr sz="2200" b="1" spc="80" dirty="0">
                <a:latin typeface="Arial MT"/>
                <a:cs typeface="Arial MT"/>
              </a:rPr>
              <a:t>GOKARAJU</a:t>
            </a:r>
            <a:r>
              <a:rPr sz="2200" b="1" spc="-35" dirty="0">
                <a:latin typeface="Arial MT"/>
                <a:cs typeface="Arial MT"/>
              </a:rPr>
              <a:t> </a:t>
            </a:r>
            <a:r>
              <a:rPr sz="2200" b="1" spc="60" dirty="0">
                <a:latin typeface="Arial MT"/>
                <a:cs typeface="Arial MT"/>
              </a:rPr>
              <a:t>RANGARAJU</a:t>
            </a:r>
            <a:r>
              <a:rPr sz="2200" b="1" spc="-30" dirty="0">
                <a:latin typeface="Arial MT"/>
                <a:cs typeface="Arial MT"/>
              </a:rPr>
              <a:t> </a:t>
            </a:r>
            <a:r>
              <a:rPr sz="2200" b="1" spc="40" dirty="0">
                <a:latin typeface="Arial MT"/>
                <a:cs typeface="Arial MT"/>
              </a:rPr>
              <a:t>INSTITUTE</a:t>
            </a:r>
            <a:r>
              <a:rPr sz="2200" b="1" spc="-25" dirty="0">
                <a:latin typeface="Arial MT"/>
                <a:cs typeface="Arial MT"/>
              </a:rPr>
              <a:t> </a:t>
            </a:r>
            <a:r>
              <a:rPr sz="2200" b="1" spc="5" dirty="0">
                <a:latin typeface="Arial MT"/>
                <a:cs typeface="Arial MT"/>
              </a:rPr>
              <a:t>OF</a:t>
            </a:r>
            <a:r>
              <a:rPr sz="2200" b="1" spc="-55" dirty="0">
                <a:latin typeface="Arial MT"/>
                <a:cs typeface="Arial MT"/>
              </a:rPr>
              <a:t> </a:t>
            </a:r>
            <a:r>
              <a:rPr sz="2200" b="1" spc="35" dirty="0">
                <a:latin typeface="Arial MT"/>
                <a:cs typeface="Arial MT"/>
              </a:rPr>
              <a:t>ENGINEERING</a:t>
            </a:r>
            <a:r>
              <a:rPr sz="2200" b="1" spc="-30" dirty="0">
                <a:latin typeface="Arial MT"/>
                <a:cs typeface="Arial MT"/>
              </a:rPr>
              <a:t> </a:t>
            </a:r>
            <a:r>
              <a:rPr sz="2200" b="1" spc="70" dirty="0">
                <a:latin typeface="Arial MT"/>
                <a:cs typeface="Arial MT"/>
              </a:rPr>
              <a:t>AND</a:t>
            </a:r>
            <a:r>
              <a:rPr sz="2200" b="1" spc="-45" dirty="0">
                <a:latin typeface="Arial MT"/>
                <a:cs typeface="Arial MT"/>
              </a:rPr>
              <a:t> </a:t>
            </a:r>
            <a:r>
              <a:rPr sz="2200" b="1" spc="15" dirty="0">
                <a:latin typeface="Arial MT"/>
                <a:cs typeface="Arial MT"/>
              </a:rPr>
              <a:t>TECHNOLOGY</a:t>
            </a:r>
            <a:endParaRPr sz="2200" b="1" dirty="0">
              <a:latin typeface="Arial MT"/>
              <a:cs typeface="Arial MT"/>
            </a:endParaRPr>
          </a:p>
          <a:p>
            <a:pPr marL="1270" algn="ctr">
              <a:lnSpc>
                <a:spcPts val="2510"/>
              </a:lnSpc>
            </a:pPr>
            <a:r>
              <a:rPr sz="2200" b="1" spc="114" dirty="0">
                <a:latin typeface="Arial MT"/>
                <a:cs typeface="Arial MT"/>
              </a:rPr>
              <a:t>Department</a:t>
            </a:r>
            <a:r>
              <a:rPr sz="2200" b="1" spc="-35" dirty="0">
                <a:latin typeface="Arial MT"/>
                <a:cs typeface="Arial MT"/>
              </a:rPr>
              <a:t> </a:t>
            </a:r>
            <a:r>
              <a:rPr sz="2200" b="1" spc="110" dirty="0">
                <a:latin typeface="Arial MT"/>
                <a:cs typeface="Arial MT"/>
              </a:rPr>
              <a:t>of</a:t>
            </a:r>
            <a:r>
              <a:rPr sz="2200" b="1" spc="195" dirty="0">
                <a:latin typeface="Arial MT"/>
                <a:cs typeface="Arial MT"/>
              </a:rPr>
              <a:t> </a:t>
            </a:r>
            <a:r>
              <a:rPr sz="2200" b="1" spc="120" dirty="0">
                <a:latin typeface="Arial MT"/>
                <a:cs typeface="Arial MT"/>
              </a:rPr>
              <a:t>Computer</a:t>
            </a:r>
            <a:r>
              <a:rPr sz="2200" b="1" spc="-45" dirty="0">
                <a:latin typeface="Arial MT"/>
                <a:cs typeface="Arial MT"/>
              </a:rPr>
              <a:t> </a:t>
            </a:r>
            <a:r>
              <a:rPr sz="2200" b="1" spc="110" dirty="0">
                <a:latin typeface="Arial MT"/>
                <a:cs typeface="Arial MT"/>
              </a:rPr>
              <a:t>Science</a:t>
            </a:r>
            <a:r>
              <a:rPr sz="2200" b="1" spc="-40" dirty="0">
                <a:latin typeface="Arial MT"/>
                <a:cs typeface="Arial MT"/>
              </a:rPr>
              <a:t> </a:t>
            </a:r>
            <a:r>
              <a:rPr sz="2200" b="1" spc="105" dirty="0">
                <a:latin typeface="Arial MT"/>
                <a:cs typeface="Arial MT"/>
              </a:rPr>
              <a:t>and</a:t>
            </a:r>
            <a:r>
              <a:rPr sz="2200" b="1" spc="-55" dirty="0">
                <a:latin typeface="Arial MT"/>
                <a:cs typeface="Arial MT"/>
              </a:rPr>
              <a:t> </a:t>
            </a:r>
            <a:r>
              <a:rPr sz="2200" b="1" spc="105" dirty="0">
                <a:latin typeface="Arial MT"/>
                <a:cs typeface="Arial MT"/>
              </a:rPr>
              <a:t>Engineering</a:t>
            </a:r>
            <a:endParaRPr sz="2200" b="1" dirty="0">
              <a:latin typeface="Arial MT"/>
              <a:cs typeface="Arial MT"/>
            </a:endParaRPr>
          </a:p>
        </p:txBody>
      </p:sp>
      <p:sp>
        <p:nvSpPr>
          <p:cNvPr id="3" name="object 3"/>
          <p:cNvSpPr txBox="1"/>
          <p:nvPr/>
        </p:nvSpPr>
        <p:spPr>
          <a:xfrm>
            <a:off x="5082159" y="810387"/>
            <a:ext cx="2975610" cy="323215"/>
          </a:xfrm>
          <a:prstGeom prst="rect">
            <a:avLst/>
          </a:prstGeom>
          <a:solidFill>
            <a:srgbClr val="FF00FF"/>
          </a:solidFill>
        </p:spPr>
        <p:txBody>
          <a:bodyPr vert="horz" wrap="square" lIns="0" tIns="0" rIns="0" bIns="0" rtlCol="0">
            <a:spAutoFit/>
          </a:bodyPr>
          <a:lstStyle/>
          <a:p>
            <a:pPr marL="635">
              <a:lnSpc>
                <a:spcPts val="2505"/>
              </a:lnSpc>
            </a:pPr>
            <a:r>
              <a:rPr sz="2200" spc="50" dirty="0">
                <a:latin typeface="Arial MT"/>
                <a:cs typeface="Arial MT"/>
              </a:rPr>
              <a:t>MINI</a:t>
            </a:r>
            <a:r>
              <a:rPr sz="2200" spc="-60" dirty="0">
                <a:latin typeface="Arial MT"/>
                <a:cs typeface="Arial MT"/>
              </a:rPr>
              <a:t> </a:t>
            </a:r>
            <a:r>
              <a:rPr sz="2200" spc="110" dirty="0">
                <a:latin typeface="Arial MT"/>
                <a:cs typeface="Arial MT"/>
              </a:rPr>
              <a:t>Project</a:t>
            </a:r>
            <a:r>
              <a:rPr sz="2200" spc="-80" dirty="0">
                <a:latin typeface="Arial MT"/>
                <a:cs typeface="Arial MT"/>
              </a:rPr>
              <a:t> </a:t>
            </a:r>
            <a:r>
              <a:rPr sz="2200" spc="60" dirty="0">
                <a:latin typeface="Arial MT"/>
                <a:cs typeface="Arial MT"/>
              </a:rPr>
              <a:t>Review-3</a:t>
            </a:r>
            <a:endParaRPr sz="2200" dirty="0">
              <a:latin typeface="Arial MT"/>
              <a:cs typeface="Arial MT"/>
            </a:endParaRPr>
          </a:p>
        </p:txBody>
      </p:sp>
      <p:sp>
        <p:nvSpPr>
          <p:cNvPr id="4" name="object 4"/>
          <p:cNvSpPr txBox="1"/>
          <p:nvPr/>
        </p:nvSpPr>
        <p:spPr>
          <a:xfrm>
            <a:off x="1628648" y="1520460"/>
            <a:ext cx="9484360" cy="1749838"/>
          </a:xfrm>
          <a:prstGeom prst="rect">
            <a:avLst/>
          </a:prstGeom>
        </p:spPr>
        <p:txBody>
          <a:bodyPr vert="horz" wrap="square" lIns="0" tIns="92075" rIns="0" bIns="0" rtlCol="0">
            <a:spAutoFit/>
          </a:bodyPr>
          <a:lstStyle/>
          <a:p>
            <a:pPr algn="ctr">
              <a:lnSpc>
                <a:spcPct val="100000"/>
              </a:lnSpc>
              <a:spcBef>
                <a:spcPts val="725"/>
              </a:spcBef>
            </a:pPr>
            <a:r>
              <a:rPr sz="4000" b="1" spc="-285" dirty="0">
                <a:latin typeface="Algerian" panose="04020705040A02060702" pitchFamily="82" charset="0"/>
                <a:cs typeface="Times New Roman"/>
              </a:rPr>
              <a:t>S</a:t>
            </a:r>
            <a:r>
              <a:rPr sz="4000" b="1" spc="-480" dirty="0">
                <a:latin typeface="Algerian" panose="04020705040A02060702" pitchFamily="82" charset="0"/>
                <a:cs typeface="Times New Roman"/>
              </a:rPr>
              <a:t>M</a:t>
            </a:r>
            <a:r>
              <a:rPr sz="4000" b="1" spc="-95" dirty="0">
                <a:latin typeface="Algerian" panose="04020705040A02060702" pitchFamily="82" charset="0"/>
                <a:cs typeface="Times New Roman"/>
              </a:rPr>
              <a:t>A</a:t>
            </a:r>
            <a:r>
              <a:rPr sz="4000" b="1" spc="-75" dirty="0">
                <a:latin typeface="Algerian" panose="04020705040A02060702" pitchFamily="82" charset="0"/>
                <a:cs typeface="Times New Roman"/>
              </a:rPr>
              <a:t>R</a:t>
            </a:r>
            <a:r>
              <a:rPr sz="4000" b="1" spc="-320" dirty="0">
                <a:latin typeface="Algerian" panose="04020705040A02060702" pitchFamily="82" charset="0"/>
                <a:cs typeface="Times New Roman"/>
              </a:rPr>
              <a:t>T</a:t>
            </a:r>
            <a:r>
              <a:rPr sz="4000" b="1" spc="-35" dirty="0">
                <a:latin typeface="Algerian" panose="04020705040A02060702" pitchFamily="82" charset="0"/>
                <a:cs typeface="Times New Roman"/>
              </a:rPr>
              <a:t> </a:t>
            </a:r>
            <a:r>
              <a:rPr sz="4000" b="1" spc="-100" dirty="0">
                <a:latin typeface="Algerian" panose="04020705040A02060702" pitchFamily="82" charset="0"/>
                <a:cs typeface="Times New Roman"/>
              </a:rPr>
              <a:t>A</a:t>
            </a:r>
            <a:r>
              <a:rPr sz="4000" b="1" spc="-80" dirty="0">
                <a:latin typeface="Algerian" panose="04020705040A02060702" pitchFamily="82" charset="0"/>
                <a:cs typeface="Times New Roman"/>
              </a:rPr>
              <a:t>T</a:t>
            </a:r>
            <a:r>
              <a:rPr sz="4000" b="1" spc="-310" dirty="0">
                <a:latin typeface="Algerian" panose="04020705040A02060702" pitchFamily="82" charset="0"/>
                <a:cs typeface="Times New Roman"/>
              </a:rPr>
              <a:t>T</a:t>
            </a:r>
            <a:r>
              <a:rPr sz="4000" b="1" spc="-270" dirty="0">
                <a:latin typeface="Algerian" panose="04020705040A02060702" pitchFamily="82" charset="0"/>
                <a:cs typeface="Times New Roman"/>
              </a:rPr>
              <a:t>ENDA</a:t>
            </a:r>
            <a:r>
              <a:rPr sz="4000" b="1" spc="-290" dirty="0">
                <a:latin typeface="Algerian" panose="04020705040A02060702" pitchFamily="82" charset="0"/>
                <a:cs typeface="Times New Roman"/>
              </a:rPr>
              <a:t>N</a:t>
            </a:r>
            <a:r>
              <a:rPr sz="4000" b="1" spc="-355" dirty="0">
                <a:latin typeface="Algerian" panose="04020705040A02060702" pitchFamily="82" charset="0"/>
                <a:cs typeface="Times New Roman"/>
              </a:rPr>
              <a:t>C</a:t>
            </a:r>
            <a:r>
              <a:rPr sz="4000" b="1" spc="-320" dirty="0">
                <a:latin typeface="Algerian" panose="04020705040A02060702" pitchFamily="82" charset="0"/>
                <a:cs typeface="Times New Roman"/>
              </a:rPr>
              <a:t>E</a:t>
            </a:r>
            <a:r>
              <a:rPr sz="4000" b="1" spc="-30" dirty="0">
                <a:latin typeface="Algerian" panose="04020705040A02060702" pitchFamily="82" charset="0"/>
                <a:cs typeface="Times New Roman"/>
              </a:rPr>
              <a:t> </a:t>
            </a:r>
            <a:r>
              <a:rPr sz="4000" b="1" spc="-370" dirty="0">
                <a:latin typeface="Algerian" panose="04020705040A02060702" pitchFamily="82" charset="0"/>
                <a:cs typeface="Times New Roman"/>
              </a:rPr>
              <a:t>M</a:t>
            </a:r>
            <a:r>
              <a:rPr sz="4000" b="1" spc="-275" dirty="0">
                <a:latin typeface="Algerian" panose="04020705040A02060702" pitchFamily="82" charset="0"/>
                <a:cs typeface="Times New Roman"/>
              </a:rPr>
              <a:t>A</a:t>
            </a:r>
            <a:r>
              <a:rPr sz="4000" b="1" spc="-155" dirty="0">
                <a:latin typeface="Algerian" panose="04020705040A02060702" pitchFamily="82" charset="0"/>
                <a:cs typeface="Times New Roman"/>
              </a:rPr>
              <a:t>N</a:t>
            </a:r>
            <a:r>
              <a:rPr sz="4000" b="1" spc="-145" dirty="0">
                <a:latin typeface="Algerian" panose="04020705040A02060702" pitchFamily="82" charset="0"/>
                <a:cs typeface="Times New Roman"/>
              </a:rPr>
              <a:t>A</a:t>
            </a:r>
            <a:r>
              <a:rPr sz="4000" b="1" spc="-385" dirty="0">
                <a:latin typeface="Algerian" panose="04020705040A02060702" pitchFamily="82" charset="0"/>
                <a:cs typeface="Times New Roman"/>
              </a:rPr>
              <a:t>GE</a:t>
            </a:r>
            <a:r>
              <a:rPr sz="4000" b="1" spc="-515" dirty="0">
                <a:latin typeface="Algerian" panose="04020705040A02060702" pitchFamily="82" charset="0"/>
                <a:cs typeface="Times New Roman"/>
              </a:rPr>
              <a:t>M</a:t>
            </a:r>
            <a:r>
              <a:rPr sz="4000" b="1" spc="-305" dirty="0">
                <a:latin typeface="Algerian" panose="04020705040A02060702" pitchFamily="82" charset="0"/>
                <a:cs typeface="Times New Roman"/>
              </a:rPr>
              <a:t>ENT</a:t>
            </a:r>
            <a:r>
              <a:rPr sz="4000" b="1" spc="-35" dirty="0">
                <a:latin typeface="Algerian" panose="04020705040A02060702" pitchFamily="82" charset="0"/>
                <a:cs typeface="Times New Roman"/>
              </a:rPr>
              <a:t> </a:t>
            </a:r>
            <a:r>
              <a:rPr sz="4000" b="1" spc="-105" dirty="0">
                <a:latin typeface="Algerian" panose="04020705040A02060702" pitchFamily="82" charset="0"/>
                <a:cs typeface="Times New Roman"/>
              </a:rPr>
              <a:t>SY</a:t>
            </a:r>
            <a:r>
              <a:rPr sz="4000" b="1" spc="-85" dirty="0">
                <a:latin typeface="Algerian" panose="04020705040A02060702" pitchFamily="82" charset="0"/>
                <a:cs typeface="Times New Roman"/>
              </a:rPr>
              <a:t>S</a:t>
            </a:r>
            <a:r>
              <a:rPr sz="4000" b="1" spc="-310" dirty="0">
                <a:latin typeface="Algerian" panose="04020705040A02060702" pitchFamily="82" charset="0"/>
                <a:cs typeface="Times New Roman"/>
              </a:rPr>
              <a:t>T</a:t>
            </a:r>
            <a:r>
              <a:rPr sz="4000" b="1" spc="-465" dirty="0">
                <a:latin typeface="Algerian" panose="04020705040A02060702" pitchFamily="82" charset="0"/>
                <a:cs typeface="Times New Roman"/>
              </a:rPr>
              <a:t>EM</a:t>
            </a:r>
            <a:endParaRPr sz="4000" b="1" dirty="0">
              <a:latin typeface="Algerian" panose="04020705040A02060702" pitchFamily="82" charset="0"/>
              <a:cs typeface="Times New Roman"/>
            </a:endParaRPr>
          </a:p>
          <a:p>
            <a:pPr marL="6985" algn="ctr">
              <a:lnSpc>
                <a:spcPct val="100000"/>
              </a:lnSpc>
              <a:spcBef>
                <a:spcPts val="560"/>
              </a:spcBef>
            </a:pPr>
            <a:r>
              <a:rPr sz="2400" b="1" spc="-30" dirty="0">
                <a:solidFill>
                  <a:srgbClr val="FF0000"/>
                </a:solidFill>
                <a:latin typeface="Calibri"/>
                <a:cs typeface="Calibri"/>
              </a:rPr>
              <a:t> </a:t>
            </a:r>
            <a:r>
              <a:rPr sz="3200" b="1" spc="-20" dirty="0">
                <a:solidFill>
                  <a:srgbClr val="FF0000"/>
                </a:solidFill>
                <a:latin typeface="Calibri"/>
                <a:cs typeface="Calibri"/>
              </a:rPr>
              <a:t>D.USHA </a:t>
            </a:r>
            <a:r>
              <a:rPr sz="3200" b="1" spc="-5" dirty="0">
                <a:solidFill>
                  <a:srgbClr val="FF0000"/>
                </a:solidFill>
                <a:latin typeface="Calibri"/>
                <a:cs typeface="Calibri"/>
              </a:rPr>
              <a:t>SREE</a:t>
            </a:r>
            <a:endParaRPr sz="3200" dirty="0">
              <a:latin typeface="Calibri"/>
              <a:cs typeface="Calibri"/>
            </a:endParaRPr>
          </a:p>
          <a:p>
            <a:pPr marL="3175" algn="ctr">
              <a:lnSpc>
                <a:spcPct val="100000"/>
              </a:lnSpc>
              <a:spcBef>
                <a:spcPts val="760"/>
              </a:spcBef>
            </a:pPr>
            <a:r>
              <a:rPr sz="2400" spc="-15" dirty="0">
                <a:solidFill>
                  <a:srgbClr val="FF0000"/>
                </a:solidFill>
                <a:latin typeface="Calibri"/>
                <a:cs typeface="Calibri"/>
              </a:rPr>
              <a:t>(Assistant</a:t>
            </a:r>
            <a:r>
              <a:rPr sz="2400" spc="-30" dirty="0">
                <a:solidFill>
                  <a:srgbClr val="FF0000"/>
                </a:solidFill>
                <a:latin typeface="Calibri"/>
                <a:cs typeface="Calibri"/>
              </a:rPr>
              <a:t> </a:t>
            </a:r>
            <a:r>
              <a:rPr sz="2400" spc="-35" dirty="0">
                <a:solidFill>
                  <a:srgbClr val="FF0000"/>
                </a:solidFill>
                <a:latin typeface="Calibri"/>
                <a:cs typeface="Calibri"/>
              </a:rPr>
              <a:t>Professor,</a:t>
            </a:r>
            <a:r>
              <a:rPr sz="2400" dirty="0">
                <a:solidFill>
                  <a:srgbClr val="FF0000"/>
                </a:solidFill>
                <a:latin typeface="Calibri"/>
                <a:cs typeface="Calibri"/>
              </a:rPr>
              <a:t> </a:t>
            </a:r>
            <a:r>
              <a:rPr sz="2400" spc="-10" dirty="0">
                <a:solidFill>
                  <a:srgbClr val="FF0000"/>
                </a:solidFill>
                <a:latin typeface="Calibri"/>
                <a:cs typeface="Calibri"/>
              </a:rPr>
              <a:t>Dept</a:t>
            </a:r>
            <a:r>
              <a:rPr sz="2400" dirty="0">
                <a:solidFill>
                  <a:srgbClr val="FF0000"/>
                </a:solidFill>
                <a:latin typeface="Calibri"/>
                <a:cs typeface="Calibri"/>
              </a:rPr>
              <a:t> </a:t>
            </a:r>
            <a:r>
              <a:rPr sz="2400" spc="-5" dirty="0">
                <a:solidFill>
                  <a:srgbClr val="FF0000"/>
                </a:solidFill>
                <a:latin typeface="Calibri"/>
                <a:cs typeface="Calibri"/>
              </a:rPr>
              <a:t>of CSE)</a:t>
            </a:r>
            <a:endParaRPr sz="2400" dirty="0">
              <a:latin typeface="Calibri"/>
              <a:cs typeface="Calibri"/>
            </a:endParaRPr>
          </a:p>
        </p:txBody>
      </p:sp>
      <p:pic>
        <p:nvPicPr>
          <p:cNvPr id="5" name="object 5"/>
          <p:cNvPicPr/>
          <p:nvPr/>
        </p:nvPicPr>
        <p:blipFill>
          <a:blip r:embed="rId2" cstate="print"/>
          <a:stretch>
            <a:fillRect/>
          </a:stretch>
        </p:blipFill>
        <p:spPr>
          <a:xfrm>
            <a:off x="134112" y="25367"/>
            <a:ext cx="1219200" cy="1144524"/>
          </a:xfrm>
          <a:prstGeom prst="rect">
            <a:avLst/>
          </a:prstGeom>
        </p:spPr>
      </p:pic>
      <p:sp>
        <p:nvSpPr>
          <p:cNvPr id="6" name="object 6"/>
          <p:cNvSpPr txBox="1"/>
          <p:nvPr/>
        </p:nvSpPr>
        <p:spPr>
          <a:xfrm>
            <a:off x="5616321" y="3576573"/>
            <a:ext cx="1795145" cy="878840"/>
          </a:xfrm>
          <a:prstGeom prst="rect">
            <a:avLst/>
          </a:prstGeom>
        </p:spPr>
        <p:txBody>
          <a:bodyPr vert="horz" wrap="square" lIns="0" tIns="12065" rIns="0" bIns="0" rtlCol="0">
            <a:spAutoFit/>
          </a:bodyPr>
          <a:lstStyle/>
          <a:p>
            <a:pPr marL="12700" marR="5080">
              <a:lnSpc>
                <a:spcPct val="100000"/>
              </a:lnSpc>
              <a:spcBef>
                <a:spcPts val="95"/>
              </a:spcBef>
            </a:pPr>
            <a:r>
              <a:rPr sz="2800" b="1" spc="-15" dirty="0">
                <a:latin typeface="Calibri"/>
                <a:cs typeface="Calibri"/>
              </a:rPr>
              <a:t>GV</a:t>
            </a:r>
            <a:r>
              <a:rPr sz="2800" b="1" spc="-60" dirty="0">
                <a:latin typeface="Calibri"/>
                <a:cs typeface="Calibri"/>
              </a:rPr>
              <a:t> </a:t>
            </a:r>
            <a:r>
              <a:rPr sz="2800" b="1" spc="-10" dirty="0">
                <a:latin typeface="Calibri"/>
                <a:cs typeface="Calibri"/>
              </a:rPr>
              <a:t>Harshith </a:t>
            </a:r>
            <a:r>
              <a:rPr sz="2800" b="1" spc="-620" dirty="0">
                <a:latin typeface="Calibri"/>
                <a:cs typeface="Calibri"/>
              </a:rPr>
              <a:t> </a:t>
            </a:r>
            <a:r>
              <a:rPr sz="2800" b="1" spc="-5" dirty="0">
                <a:latin typeface="Calibri"/>
                <a:cs typeface="Calibri"/>
              </a:rPr>
              <a:t>A </a:t>
            </a:r>
            <a:r>
              <a:rPr sz="2800" b="1" spc="-15" dirty="0">
                <a:latin typeface="Calibri"/>
                <a:cs typeface="Calibri"/>
              </a:rPr>
              <a:t>SAHITH</a:t>
            </a:r>
            <a:endParaRPr sz="2800">
              <a:latin typeface="Calibri"/>
              <a:cs typeface="Calibri"/>
            </a:endParaRPr>
          </a:p>
        </p:txBody>
      </p:sp>
      <p:sp>
        <p:nvSpPr>
          <p:cNvPr id="7" name="object 7"/>
          <p:cNvSpPr txBox="1"/>
          <p:nvPr/>
        </p:nvSpPr>
        <p:spPr>
          <a:xfrm>
            <a:off x="5616321" y="4430014"/>
            <a:ext cx="2877820" cy="1305560"/>
          </a:xfrm>
          <a:prstGeom prst="rect">
            <a:avLst/>
          </a:prstGeom>
        </p:spPr>
        <p:txBody>
          <a:bodyPr vert="horz" wrap="square" lIns="0" tIns="12065" rIns="0" bIns="0" rtlCol="0">
            <a:spAutoFit/>
          </a:bodyPr>
          <a:lstStyle/>
          <a:p>
            <a:pPr marL="12700" marR="5080" algn="just">
              <a:lnSpc>
                <a:spcPct val="100000"/>
              </a:lnSpc>
              <a:spcBef>
                <a:spcPts val="95"/>
              </a:spcBef>
              <a:tabLst>
                <a:tab pos="2755900" algn="l"/>
              </a:tabLst>
            </a:pPr>
            <a:r>
              <a:rPr sz="2800" b="1" spc="-5" dirty="0">
                <a:latin typeface="Calibri"/>
                <a:cs typeface="Calibri"/>
              </a:rPr>
              <a:t>B </a:t>
            </a:r>
            <a:r>
              <a:rPr sz="2800" b="1" spc="-35" dirty="0">
                <a:latin typeface="Calibri"/>
                <a:cs typeface="Calibri"/>
              </a:rPr>
              <a:t>SHIVA </a:t>
            </a:r>
            <a:r>
              <a:rPr sz="2800" b="1" spc="-10" dirty="0">
                <a:latin typeface="Calibri"/>
                <a:cs typeface="Calibri"/>
              </a:rPr>
              <a:t>KRISHNA</a:t>
            </a:r>
            <a:r>
              <a:rPr sz="2800" b="1" spc="-5" dirty="0">
                <a:latin typeface="Calibri"/>
                <a:cs typeface="Calibri"/>
              </a:rPr>
              <a:t> - </a:t>
            </a:r>
            <a:r>
              <a:rPr sz="2800" b="1" spc="-620" dirty="0">
                <a:latin typeface="Calibri"/>
                <a:cs typeface="Calibri"/>
              </a:rPr>
              <a:t> </a:t>
            </a:r>
            <a:r>
              <a:rPr sz="2800" b="1" spc="-5" dirty="0">
                <a:latin typeface="Calibri"/>
                <a:cs typeface="Calibri"/>
              </a:rPr>
              <a:t>A</a:t>
            </a:r>
            <a:r>
              <a:rPr sz="2800" b="1" spc="10" dirty="0">
                <a:latin typeface="Calibri"/>
                <a:cs typeface="Calibri"/>
              </a:rPr>
              <a:t> </a:t>
            </a:r>
            <a:r>
              <a:rPr sz="2800" b="1" spc="-10" dirty="0">
                <a:latin typeface="Calibri"/>
                <a:cs typeface="Calibri"/>
              </a:rPr>
              <a:t>G</a:t>
            </a:r>
            <a:r>
              <a:rPr sz="2800" b="1" spc="-20" dirty="0">
                <a:latin typeface="Calibri"/>
                <a:cs typeface="Calibri"/>
              </a:rPr>
              <a:t>U</a:t>
            </a:r>
            <a:r>
              <a:rPr sz="2800" b="1" spc="-5" dirty="0">
                <a:latin typeface="Calibri"/>
                <a:cs typeface="Calibri"/>
              </a:rPr>
              <a:t>N</a:t>
            </a:r>
            <a:r>
              <a:rPr sz="2800" b="1" spc="-235" dirty="0">
                <a:latin typeface="Calibri"/>
                <a:cs typeface="Calibri"/>
              </a:rPr>
              <a:t>A</a:t>
            </a:r>
            <a:r>
              <a:rPr sz="2800" b="1" spc="-10" dirty="0">
                <a:latin typeface="Calibri"/>
                <a:cs typeface="Calibri"/>
              </a:rPr>
              <a:t>TE</a:t>
            </a:r>
            <a:r>
              <a:rPr sz="2800" b="1" spc="-70" dirty="0">
                <a:latin typeface="Calibri"/>
                <a:cs typeface="Calibri"/>
              </a:rPr>
              <a:t>J</a:t>
            </a:r>
            <a:r>
              <a:rPr sz="2800" b="1" spc="-5" dirty="0">
                <a:latin typeface="Calibri"/>
                <a:cs typeface="Calibri"/>
              </a:rPr>
              <a:t>A</a:t>
            </a:r>
            <a:r>
              <a:rPr sz="2800" b="1" dirty="0">
                <a:latin typeface="Calibri"/>
                <a:cs typeface="Calibri"/>
              </a:rPr>
              <a:t>	</a:t>
            </a:r>
            <a:r>
              <a:rPr sz="2800" b="1" spc="-5" dirty="0">
                <a:latin typeface="Calibri"/>
                <a:cs typeface="Calibri"/>
              </a:rPr>
              <a:t>-  K</a:t>
            </a:r>
            <a:r>
              <a:rPr sz="2800" b="1" spc="-10" dirty="0">
                <a:latin typeface="Calibri"/>
                <a:cs typeface="Calibri"/>
              </a:rPr>
              <a:t> </a:t>
            </a:r>
            <a:r>
              <a:rPr sz="2800" b="1" spc="-45" dirty="0">
                <a:latin typeface="Calibri"/>
                <a:cs typeface="Calibri"/>
              </a:rPr>
              <a:t>RAVI</a:t>
            </a:r>
            <a:r>
              <a:rPr sz="2800" b="1" dirty="0">
                <a:latin typeface="Calibri"/>
                <a:cs typeface="Calibri"/>
              </a:rPr>
              <a:t> </a:t>
            </a:r>
            <a:r>
              <a:rPr sz="2800" b="1" spc="-10" dirty="0">
                <a:latin typeface="Calibri"/>
                <a:cs typeface="Calibri"/>
              </a:rPr>
              <a:t>CHANDRA</a:t>
            </a:r>
            <a:r>
              <a:rPr sz="2800" b="1" spc="180" dirty="0">
                <a:latin typeface="Calibri"/>
                <a:cs typeface="Calibri"/>
              </a:rPr>
              <a:t> </a:t>
            </a:r>
            <a:r>
              <a:rPr lang="en-US" sz="2800" b="1" spc="180" dirty="0">
                <a:latin typeface="Calibri"/>
                <a:cs typeface="Calibri"/>
              </a:rPr>
              <a:t> </a:t>
            </a:r>
            <a:r>
              <a:rPr sz="2800" b="1" spc="-5" dirty="0">
                <a:latin typeface="Calibri"/>
                <a:cs typeface="Calibri"/>
              </a:rPr>
              <a:t>-</a:t>
            </a:r>
            <a:endParaRPr sz="2800" dirty="0">
              <a:latin typeface="Calibri"/>
              <a:cs typeface="Calibri"/>
            </a:endParaRPr>
          </a:p>
        </p:txBody>
      </p:sp>
      <p:sp>
        <p:nvSpPr>
          <p:cNvPr id="8" name="object 8"/>
          <p:cNvSpPr txBox="1"/>
          <p:nvPr/>
        </p:nvSpPr>
        <p:spPr>
          <a:xfrm>
            <a:off x="8359902" y="3576573"/>
            <a:ext cx="2258695" cy="2159000"/>
          </a:xfrm>
          <a:prstGeom prst="rect">
            <a:avLst/>
          </a:prstGeom>
        </p:spPr>
        <p:txBody>
          <a:bodyPr vert="horz" wrap="square" lIns="0" tIns="12065" rIns="0" bIns="0" rtlCol="0">
            <a:spAutoFit/>
          </a:bodyPr>
          <a:lstStyle/>
          <a:p>
            <a:pPr marR="56515" algn="r">
              <a:lnSpc>
                <a:spcPct val="100000"/>
              </a:lnSpc>
              <a:spcBef>
                <a:spcPts val="95"/>
              </a:spcBef>
              <a:tabLst>
                <a:tab pos="351790" algn="l"/>
              </a:tabLst>
            </a:pPr>
            <a:r>
              <a:rPr sz="2800" b="1" spc="-5" dirty="0">
                <a:latin typeface="Calibri"/>
                <a:cs typeface="Calibri"/>
              </a:rPr>
              <a:t>-	20241A05E7</a:t>
            </a:r>
            <a:endParaRPr sz="2800">
              <a:latin typeface="Calibri"/>
              <a:cs typeface="Calibri"/>
            </a:endParaRPr>
          </a:p>
          <a:p>
            <a:pPr marL="364490" marR="5080" indent="-352425" algn="r">
              <a:lnSpc>
                <a:spcPct val="100000"/>
              </a:lnSpc>
              <a:tabLst>
                <a:tab pos="364490" algn="l"/>
              </a:tabLst>
            </a:pPr>
            <a:r>
              <a:rPr sz="2800" b="1" spc="-5" dirty="0">
                <a:latin typeface="Calibri"/>
                <a:cs typeface="Calibri"/>
              </a:rPr>
              <a:t>-	20241A05C4 </a:t>
            </a:r>
            <a:r>
              <a:rPr sz="2800" b="1" spc="-620" dirty="0">
                <a:latin typeface="Calibri"/>
                <a:cs typeface="Calibri"/>
              </a:rPr>
              <a:t> </a:t>
            </a:r>
            <a:r>
              <a:rPr sz="2800" b="1" spc="-10" dirty="0">
                <a:latin typeface="Calibri"/>
                <a:cs typeface="Calibri"/>
              </a:rPr>
              <a:t>20241A</a:t>
            </a:r>
            <a:r>
              <a:rPr sz="2800" b="1" spc="5" dirty="0">
                <a:latin typeface="Calibri"/>
                <a:cs typeface="Calibri"/>
              </a:rPr>
              <a:t>0</a:t>
            </a:r>
            <a:r>
              <a:rPr sz="2800" b="1" spc="-10" dirty="0">
                <a:latin typeface="Calibri"/>
                <a:cs typeface="Calibri"/>
              </a:rPr>
              <a:t>5</a:t>
            </a:r>
            <a:r>
              <a:rPr sz="2800" b="1" spc="10" dirty="0">
                <a:latin typeface="Calibri"/>
                <a:cs typeface="Calibri"/>
              </a:rPr>
              <a:t>D</a:t>
            </a:r>
            <a:r>
              <a:rPr sz="2800" b="1" spc="-5" dirty="0">
                <a:latin typeface="Calibri"/>
                <a:cs typeface="Calibri"/>
              </a:rPr>
              <a:t>6</a:t>
            </a:r>
            <a:endParaRPr sz="2800">
              <a:latin typeface="Calibri"/>
              <a:cs typeface="Calibri"/>
            </a:endParaRPr>
          </a:p>
          <a:p>
            <a:pPr marR="39370" algn="r">
              <a:lnSpc>
                <a:spcPct val="100000"/>
              </a:lnSpc>
            </a:pPr>
            <a:r>
              <a:rPr sz="2800" b="1" spc="-5" dirty="0">
                <a:latin typeface="Calibri"/>
                <a:cs typeface="Calibri"/>
              </a:rPr>
              <a:t>20241A05C1</a:t>
            </a:r>
            <a:endParaRPr sz="2800">
              <a:latin typeface="Calibri"/>
              <a:cs typeface="Calibri"/>
            </a:endParaRPr>
          </a:p>
          <a:p>
            <a:pPr marR="46355" algn="r">
              <a:lnSpc>
                <a:spcPct val="100000"/>
              </a:lnSpc>
            </a:pPr>
            <a:r>
              <a:rPr sz="2800" b="1" spc="-5" dirty="0">
                <a:latin typeface="Calibri"/>
                <a:cs typeface="Calibri"/>
              </a:rPr>
              <a:t>21245A0516</a:t>
            </a:r>
            <a:endParaRPr sz="28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35451" y="2603703"/>
            <a:ext cx="5663565" cy="635000"/>
          </a:xfrm>
          <a:prstGeom prst="rect">
            <a:avLst/>
          </a:prstGeom>
        </p:spPr>
        <p:txBody>
          <a:bodyPr vert="horz" wrap="square" lIns="0" tIns="12065" rIns="0" bIns="0" rtlCol="0">
            <a:spAutoFit/>
          </a:bodyPr>
          <a:lstStyle/>
          <a:p>
            <a:pPr marL="12700">
              <a:lnSpc>
                <a:spcPct val="100000"/>
              </a:lnSpc>
              <a:spcBef>
                <a:spcPts val="95"/>
              </a:spcBef>
              <a:tabLst>
                <a:tab pos="3322954" algn="l"/>
              </a:tabLst>
            </a:pPr>
            <a:r>
              <a:rPr sz="4000" b="1" spc="85" dirty="0">
                <a:latin typeface="Arial"/>
                <a:cs typeface="Arial"/>
              </a:rPr>
              <a:t>THANK</a:t>
            </a:r>
            <a:r>
              <a:rPr sz="4000" b="1" spc="-140" dirty="0">
                <a:latin typeface="Arial"/>
                <a:cs typeface="Arial"/>
              </a:rPr>
              <a:t> </a:t>
            </a:r>
            <a:r>
              <a:rPr sz="4000" b="1" dirty="0">
                <a:latin typeface="Arial"/>
                <a:cs typeface="Arial"/>
              </a:rPr>
              <a:t>YOU	</a:t>
            </a:r>
            <a:r>
              <a:rPr sz="4000" b="1" spc="145" dirty="0">
                <a:latin typeface="Arial"/>
                <a:cs typeface="Arial"/>
              </a:rPr>
              <a:t>&amp;</a:t>
            </a:r>
            <a:r>
              <a:rPr sz="4000" b="1" spc="-210" dirty="0">
                <a:latin typeface="Arial"/>
                <a:cs typeface="Arial"/>
              </a:rPr>
              <a:t> </a:t>
            </a:r>
            <a:r>
              <a:rPr sz="4000" b="1" spc="10" dirty="0">
                <a:latin typeface="Arial"/>
                <a:cs typeface="Arial"/>
              </a:rPr>
              <a:t>QUREY</a:t>
            </a:r>
            <a:endParaRPr sz="4000">
              <a:latin typeface="Arial"/>
              <a:cs typeface="Arial"/>
            </a:endParaRPr>
          </a:p>
        </p:txBody>
      </p:sp>
      <p:pic>
        <p:nvPicPr>
          <p:cNvPr id="3" name="object 3"/>
          <p:cNvPicPr/>
          <p:nvPr/>
        </p:nvPicPr>
        <p:blipFill>
          <a:blip r:embed="rId2" cstate="print"/>
          <a:stretch>
            <a:fillRect/>
          </a:stretch>
        </p:blipFill>
        <p:spPr>
          <a:xfrm>
            <a:off x="106679" y="118871"/>
            <a:ext cx="1219200" cy="1144524"/>
          </a:xfrm>
          <a:prstGeom prst="rect">
            <a:avLst/>
          </a:prstGeom>
        </p:spPr>
      </p:pic>
      <p:sp>
        <p:nvSpPr>
          <p:cNvPr id="4" name="object 4"/>
          <p:cNvSpPr txBox="1"/>
          <p:nvPr/>
        </p:nvSpPr>
        <p:spPr>
          <a:xfrm>
            <a:off x="1325880" y="241554"/>
            <a:ext cx="10570084" cy="689291"/>
          </a:xfrm>
          <a:prstGeom prst="rect">
            <a:avLst/>
          </a:prstGeom>
        </p:spPr>
        <p:txBody>
          <a:bodyPr vert="horz" wrap="square" lIns="0" tIns="12065" rIns="0" bIns="0" rtlCol="0">
            <a:spAutoFit/>
          </a:bodyPr>
          <a:lstStyle/>
          <a:p>
            <a:pPr algn="ctr">
              <a:lnSpc>
                <a:spcPct val="100000"/>
              </a:lnSpc>
              <a:spcBef>
                <a:spcPts val="95"/>
              </a:spcBef>
            </a:pPr>
            <a:r>
              <a:rPr sz="2200" b="1" spc="80" dirty="0">
                <a:latin typeface="Arial MT"/>
                <a:cs typeface="Arial MT"/>
              </a:rPr>
              <a:t>GOKARAJU</a:t>
            </a:r>
            <a:r>
              <a:rPr sz="2200" b="1" spc="-35" dirty="0">
                <a:latin typeface="Arial MT"/>
                <a:cs typeface="Arial MT"/>
              </a:rPr>
              <a:t> </a:t>
            </a:r>
            <a:r>
              <a:rPr sz="2200" b="1" spc="60" dirty="0">
                <a:latin typeface="Arial MT"/>
                <a:cs typeface="Arial MT"/>
              </a:rPr>
              <a:t>RANGARAJU</a:t>
            </a:r>
            <a:r>
              <a:rPr sz="2200" b="1" spc="-30" dirty="0">
                <a:latin typeface="Arial MT"/>
                <a:cs typeface="Arial MT"/>
              </a:rPr>
              <a:t> </a:t>
            </a:r>
            <a:r>
              <a:rPr sz="2200" b="1" spc="40" dirty="0">
                <a:latin typeface="Arial MT"/>
                <a:cs typeface="Arial MT"/>
              </a:rPr>
              <a:t>INSTITUTE</a:t>
            </a:r>
            <a:r>
              <a:rPr sz="2200" b="1" spc="-25" dirty="0">
                <a:latin typeface="Arial MT"/>
                <a:cs typeface="Arial MT"/>
              </a:rPr>
              <a:t> </a:t>
            </a:r>
            <a:r>
              <a:rPr sz="2200" b="1" spc="5" dirty="0">
                <a:latin typeface="Arial MT"/>
                <a:cs typeface="Arial MT"/>
              </a:rPr>
              <a:t>OF</a:t>
            </a:r>
            <a:r>
              <a:rPr sz="2200" b="1" spc="-60" dirty="0">
                <a:latin typeface="Arial MT"/>
                <a:cs typeface="Arial MT"/>
              </a:rPr>
              <a:t> </a:t>
            </a:r>
            <a:r>
              <a:rPr sz="2200" b="1" spc="35" dirty="0">
                <a:latin typeface="Arial MT"/>
                <a:cs typeface="Arial MT"/>
              </a:rPr>
              <a:t>ENGINEERING</a:t>
            </a:r>
            <a:r>
              <a:rPr sz="2200" b="1" spc="-30" dirty="0">
                <a:latin typeface="Arial MT"/>
                <a:cs typeface="Arial MT"/>
              </a:rPr>
              <a:t> </a:t>
            </a:r>
            <a:r>
              <a:rPr sz="2200" b="1" spc="70" dirty="0">
                <a:latin typeface="Arial MT"/>
                <a:cs typeface="Arial MT"/>
              </a:rPr>
              <a:t>AND</a:t>
            </a:r>
            <a:r>
              <a:rPr sz="2200" b="1" spc="-45" dirty="0">
                <a:latin typeface="Arial MT"/>
                <a:cs typeface="Arial MT"/>
              </a:rPr>
              <a:t> </a:t>
            </a:r>
            <a:r>
              <a:rPr sz="2200" b="1" spc="15" dirty="0">
                <a:latin typeface="Arial MT"/>
                <a:cs typeface="Arial MT"/>
              </a:rPr>
              <a:t>TECHNOLOGY</a:t>
            </a:r>
            <a:endParaRPr sz="2200" b="1" dirty="0">
              <a:latin typeface="Arial MT"/>
              <a:cs typeface="Arial MT"/>
            </a:endParaRPr>
          </a:p>
          <a:p>
            <a:pPr marL="635" algn="ctr">
              <a:lnSpc>
                <a:spcPct val="100000"/>
              </a:lnSpc>
            </a:pPr>
            <a:r>
              <a:rPr sz="2200" b="1" spc="114" dirty="0">
                <a:latin typeface="Arial MT"/>
                <a:cs typeface="Arial MT"/>
              </a:rPr>
              <a:t>Department</a:t>
            </a:r>
            <a:r>
              <a:rPr sz="2200" b="1" spc="-40" dirty="0">
                <a:latin typeface="Arial MT"/>
                <a:cs typeface="Arial MT"/>
              </a:rPr>
              <a:t> </a:t>
            </a:r>
            <a:r>
              <a:rPr sz="2200" b="1" spc="110" dirty="0">
                <a:latin typeface="Arial MT"/>
                <a:cs typeface="Arial MT"/>
              </a:rPr>
              <a:t>of</a:t>
            </a:r>
            <a:r>
              <a:rPr sz="2200" b="1" spc="180" dirty="0">
                <a:latin typeface="Arial MT"/>
                <a:cs typeface="Arial MT"/>
              </a:rPr>
              <a:t> </a:t>
            </a:r>
            <a:r>
              <a:rPr sz="2200" b="1" spc="114" dirty="0">
                <a:latin typeface="Arial MT"/>
                <a:cs typeface="Arial MT"/>
              </a:rPr>
              <a:t>Computer</a:t>
            </a:r>
            <a:r>
              <a:rPr sz="2200" b="1" spc="-55" dirty="0">
                <a:latin typeface="Arial MT"/>
                <a:cs typeface="Arial MT"/>
              </a:rPr>
              <a:t> </a:t>
            </a:r>
            <a:r>
              <a:rPr sz="2200" b="1" spc="110" dirty="0">
                <a:latin typeface="Arial MT"/>
                <a:cs typeface="Arial MT"/>
              </a:rPr>
              <a:t>Science</a:t>
            </a:r>
            <a:r>
              <a:rPr sz="2200" b="1" spc="-45" dirty="0">
                <a:latin typeface="Arial MT"/>
                <a:cs typeface="Arial MT"/>
              </a:rPr>
              <a:t> </a:t>
            </a:r>
            <a:r>
              <a:rPr sz="2200" b="1" spc="110" dirty="0">
                <a:latin typeface="Arial MT"/>
                <a:cs typeface="Arial MT"/>
              </a:rPr>
              <a:t>and</a:t>
            </a:r>
            <a:r>
              <a:rPr sz="2200" b="1" spc="-65" dirty="0">
                <a:latin typeface="Arial MT"/>
                <a:cs typeface="Arial MT"/>
              </a:rPr>
              <a:t> </a:t>
            </a:r>
            <a:r>
              <a:rPr sz="2200" b="1" spc="110" dirty="0">
                <a:latin typeface="Arial MT"/>
                <a:cs typeface="Arial MT"/>
              </a:rPr>
              <a:t>Engineering</a:t>
            </a:r>
            <a:endParaRPr sz="2200" b="1" dirty="0">
              <a:latin typeface="Arial MT"/>
              <a:cs typeface="Arial MT"/>
            </a:endParaRPr>
          </a:p>
        </p:txBody>
      </p:sp>
      <p:sp>
        <p:nvSpPr>
          <p:cNvPr id="5" name="object 5"/>
          <p:cNvSpPr txBox="1"/>
          <p:nvPr/>
        </p:nvSpPr>
        <p:spPr>
          <a:xfrm>
            <a:off x="5228335" y="941450"/>
            <a:ext cx="2975610" cy="323215"/>
          </a:xfrm>
          <a:prstGeom prst="rect">
            <a:avLst/>
          </a:prstGeom>
          <a:solidFill>
            <a:srgbClr val="00FF00"/>
          </a:solidFill>
        </p:spPr>
        <p:txBody>
          <a:bodyPr vert="horz" wrap="square" lIns="0" tIns="0" rIns="0" bIns="0" rtlCol="0">
            <a:spAutoFit/>
          </a:bodyPr>
          <a:lstStyle/>
          <a:p>
            <a:pPr>
              <a:lnSpc>
                <a:spcPts val="2505"/>
              </a:lnSpc>
            </a:pPr>
            <a:r>
              <a:rPr sz="2200" spc="55" dirty="0">
                <a:latin typeface="Arial MT"/>
                <a:cs typeface="Arial MT"/>
              </a:rPr>
              <a:t>MINI</a:t>
            </a:r>
            <a:r>
              <a:rPr sz="2200" spc="-60" dirty="0">
                <a:latin typeface="Arial MT"/>
                <a:cs typeface="Arial MT"/>
              </a:rPr>
              <a:t> </a:t>
            </a:r>
            <a:r>
              <a:rPr sz="2200" spc="114" dirty="0">
                <a:latin typeface="Arial MT"/>
                <a:cs typeface="Arial MT"/>
              </a:rPr>
              <a:t>Project</a:t>
            </a:r>
            <a:r>
              <a:rPr sz="2200" spc="-85" dirty="0">
                <a:latin typeface="Arial MT"/>
                <a:cs typeface="Arial MT"/>
              </a:rPr>
              <a:t> </a:t>
            </a:r>
            <a:r>
              <a:rPr sz="2200" spc="55" dirty="0">
                <a:latin typeface="Arial MT"/>
                <a:cs typeface="Arial MT"/>
              </a:rPr>
              <a:t>Review-3</a:t>
            </a:r>
            <a:endParaRPr sz="2200">
              <a:latin typeface="Arial MT"/>
              <a:cs typeface="Arial MT"/>
            </a:endParaRPr>
          </a:p>
        </p:txBody>
      </p:sp>
      <p:sp>
        <p:nvSpPr>
          <p:cNvPr id="6" name="object 6"/>
          <p:cNvSpPr txBox="1"/>
          <p:nvPr/>
        </p:nvSpPr>
        <p:spPr>
          <a:xfrm>
            <a:off x="916939" y="6426504"/>
            <a:ext cx="7423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30-05-2023</a:t>
            </a:r>
            <a:endParaRPr sz="1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68322" y="155193"/>
            <a:ext cx="10623678" cy="350737"/>
          </a:xfrm>
          <a:prstGeom prst="rect">
            <a:avLst/>
          </a:prstGeom>
        </p:spPr>
        <p:txBody>
          <a:bodyPr vert="horz" wrap="square" lIns="0" tIns="12065" rIns="0" bIns="0" rtlCol="0">
            <a:spAutoFit/>
          </a:bodyPr>
          <a:lstStyle/>
          <a:p>
            <a:pPr marL="12700">
              <a:lnSpc>
                <a:spcPct val="100000"/>
              </a:lnSpc>
              <a:spcBef>
                <a:spcPts val="95"/>
              </a:spcBef>
            </a:pPr>
            <a:r>
              <a:rPr sz="2200" b="1" spc="80" dirty="0">
                <a:latin typeface="Arial MT"/>
                <a:cs typeface="Arial MT"/>
              </a:rPr>
              <a:t>GOKARAJU</a:t>
            </a:r>
            <a:r>
              <a:rPr sz="2200" b="1" spc="-35" dirty="0">
                <a:latin typeface="Arial MT"/>
                <a:cs typeface="Arial MT"/>
              </a:rPr>
              <a:t> </a:t>
            </a:r>
            <a:r>
              <a:rPr sz="2200" b="1" spc="60" dirty="0">
                <a:latin typeface="Arial MT"/>
                <a:cs typeface="Arial MT"/>
              </a:rPr>
              <a:t>RANGARAJU</a:t>
            </a:r>
            <a:r>
              <a:rPr sz="2200" b="1" spc="-30" dirty="0">
                <a:latin typeface="Arial MT"/>
                <a:cs typeface="Arial MT"/>
              </a:rPr>
              <a:t> </a:t>
            </a:r>
            <a:r>
              <a:rPr sz="2200" b="1" spc="40" dirty="0">
                <a:latin typeface="Arial MT"/>
                <a:cs typeface="Arial MT"/>
              </a:rPr>
              <a:t>INSTITUTE</a:t>
            </a:r>
            <a:r>
              <a:rPr sz="2200" b="1" spc="-25" dirty="0">
                <a:latin typeface="Arial MT"/>
                <a:cs typeface="Arial MT"/>
              </a:rPr>
              <a:t> </a:t>
            </a:r>
            <a:r>
              <a:rPr sz="2200" b="1" spc="5" dirty="0">
                <a:latin typeface="Arial MT"/>
                <a:cs typeface="Arial MT"/>
              </a:rPr>
              <a:t>OF</a:t>
            </a:r>
            <a:r>
              <a:rPr sz="2200" b="1" spc="-55" dirty="0">
                <a:latin typeface="Arial MT"/>
                <a:cs typeface="Arial MT"/>
              </a:rPr>
              <a:t> </a:t>
            </a:r>
            <a:r>
              <a:rPr sz="2200" b="1" spc="35" dirty="0">
                <a:latin typeface="Arial MT"/>
                <a:cs typeface="Arial MT"/>
              </a:rPr>
              <a:t>ENGINEERING</a:t>
            </a:r>
            <a:r>
              <a:rPr sz="2200" b="1" spc="-30" dirty="0">
                <a:latin typeface="Arial MT"/>
                <a:cs typeface="Arial MT"/>
              </a:rPr>
              <a:t> </a:t>
            </a:r>
            <a:r>
              <a:rPr sz="2200" b="1" spc="70" dirty="0">
                <a:latin typeface="Arial MT"/>
                <a:cs typeface="Arial MT"/>
              </a:rPr>
              <a:t>AND</a:t>
            </a:r>
            <a:r>
              <a:rPr sz="2200" b="1" spc="-45" dirty="0">
                <a:latin typeface="Arial MT"/>
                <a:cs typeface="Arial MT"/>
              </a:rPr>
              <a:t> </a:t>
            </a:r>
            <a:r>
              <a:rPr sz="2200" b="1" spc="15" dirty="0">
                <a:latin typeface="Arial MT"/>
                <a:cs typeface="Arial MT"/>
              </a:rPr>
              <a:t>TECHNOLOGY</a:t>
            </a:r>
            <a:endParaRPr sz="2200" b="1" dirty="0">
              <a:latin typeface="Arial MT"/>
              <a:cs typeface="Arial MT"/>
            </a:endParaRPr>
          </a:p>
        </p:txBody>
      </p:sp>
      <p:sp>
        <p:nvSpPr>
          <p:cNvPr id="3" name="object 3"/>
          <p:cNvSpPr txBox="1">
            <a:spLocks noGrp="1"/>
          </p:cNvSpPr>
          <p:nvPr>
            <p:ph type="title"/>
          </p:nvPr>
        </p:nvSpPr>
        <p:spPr>
          <a:xfrm>
            <a:off x="2895600" y="456641"/>
            <a:ext cx="7304659" cy="350737"/>
          </a:xfrm>
          <a:prstGeom prst="rect">
            <a:avLst/>
          </a:prstGeom>
        </p:spPr>
        <p:txBody>
          <a:bodyPr vert="horz" wrap="square" lIns="0" tIns="12065" rIns="0" bIns="0" rtlCol="0">
            <a:spAutoFit/>
          </a:bodyPr>
          <a:lstStyle/>
          <a:p>
            <a:pPr marL="12700">
              <a:lnSpc>
                <a:spcPct val="100000"/>
              </a:lnSpc>
              <a:spcBef>
                <a:spcPts val="95"/>
              </a:spcBef>
            </a:pPr>
            <a:r>
              <a:rPr sz="2200" b="1" spc="114" dirty="0"/>
              <a:t>Department</a:t>
            </a:r>
            <a:r>
              <a:rPr sz="2200" b="1" spc="-25" dirty="0"/>
              <a:t> </a:t>
            </a:r>
            <a:r>
              <a:rPr sz="2200" b="1" spc="110" dirty="0"/>
              <a:t>of</a:t>
            </a:r>
            <a:r>
              <a:rPr sz="2200" b="1" spc="190" dirty="0"/>
              <a:t> </a:t>
            </a:r>
            <a:r>
              <a:rPr sz="2200" b="1" spc="120" dirty="0"/>
              <a:t>Computer</a:t>
            </a:r>
            <a:r>
              <a:rPr sz="2200" b="1" spc="-40" dirty="0"/>
              <a:t> </a:t>
            </a:r>
            <a:r>
              <a:rPr sz="2200" b="1" spc="110" dirty="0"/>
              <a:t>Science</a:t>
            </a:r>
            <a:r>
              <a:rPr sz="2200" b="1" spc="-40" dirty="0"/>
              <a:t> </a:t>
            </a:r>
            <a:r>
              <a:rPr sz="2200" b="1" spc="105" dirty="0"/>
              <a:t>and</a:t>
            </a:r>
            <a:r>
              <a:rPr sz="2200" b="1" spc="-60" dirty="0"/>
              <a:t> </a:t>
            </a:r>
            <a:r>
              <a:rPr sz="2200" b="1" spc="105" dirty="0"/>
              <a:t>Engineering</a:t>
            </a:r>
            <a:endParaRPr sz="2200" b="1" dirty="0"/>
          </a:p>
        </p:txBody>
      </p:sp>
      <p:sp>
        <p:nvSpPr>
          <p:cNvPr id="4" name="object 4"/>
          <p:cNvSpPr txBox="1"/>
          <p:nvPr/>
        </p:nvSpPr>
        <p:spPr>
          <a:xfrm>
            <a:off x="5273547" y="788162"/>
            <a:ext cx="2975610" cy="323215"/>
          </a:xfrm>
          <a:prstGeom prst="rect">
            <a:avLst/>
          </a:prstGeom>
          <a:solidFill>
            <a:srgbClr val="FFFF00"/>
          </a:solidFill>
        </p:spPr>
        <p:txBody>
          <a:bodyPr vert="horz" wrap="square" lIns="0" tIns="0" rIns="0" bIns="0" rtlCol="0">
            <a:spAutoFit/>
          </a:bodyPr>
          <a:lstStyle/>
          <a:p>
            <a:pPr marL="635">
              <a:lnSpc>
                <a:spcPts val="2505"/>
              </a:lnSpc>
            </a:pPr>
            <a:r>
              <a:rPr sz="2200" spc="50" dirty="0">
                <a:latin typeface="Arial MT"/>
                <a:cs typeface="Arial MT"/>
              </a:rPr>
              <a:t>MINI</a:t>
            </a:r>
            <a:r>
              <a:rPr sz="2200" spc="-60" dirty="0">
                <a:latin typeface="Arial MT"/>
                <a:cs typeface="Arial MT"/>
              </a:rPr>
              <a:t> </a:t>
            </a:r>
            <a:r>
              <a:rPr sz="2200" spc="110" dirty="0">
                <a:latin typeface="Arial MT"/>
                <a:cs typeface="Arial MT"/>
              </a:rPr>
              <a:t>Project</a:t>
            </a:r>
            <a:r>
              <a:rPr sz="2200" spc="-80" dirty="0">
                <a:latin typeface="Arial MT"/>
                <a:cs typeface="Arial MT"/>
              </a:rPr>
              <a:t> </a:t>
            </a:r>
            <a:r>
              <a:rPr sz="2200" spc="60" dirty="0">
                <a:latin typeface="Arial MT"/>
                <a:cs typeface="Arial MT"/>
              </a:rPr>
              <a:t>Review-3</a:t>
            </a:r>
            <a:endParaRPr sz="2200" dirty="0">
              <a:latin typeface="Arial MT"/>
              <a:cs typeface="Arial MT"/>
            </a:endParaRPr>
          </a:p>
        </p:txBody>
      </p:sp>
      <p:sp>
        <p:nvSpPr>
          <p:cNvPr id="5" name="object 5"/>
          <p:cNvSpPr txBox="1"/>
          <p:nvPr/>
        </p:nvSpPr>
        <p:spPr>
          <a:xfrm>
            <a:off x="556971" y="1526197"/>
            <a:ext cx="11356340" cy="3730625"/>
          </a:xfrm>
          <a:prstGeom prst="rect">
            <a:avLst/>
          </a:prstGeom>
        </p:spPr>
        <p:txBody>
          <a:bodyPr vert="horz" wrap="square" lIns="0" tIns="139700" rIns="0" bIns="0" rtlCol="0">
            <a:spAutoFit/>
          </a:bodyPr>
          <a:lstStyle/>
          <a:p>
            <a:pPr marL="12700">
              <a:lnSpc>
                <a:spcPct val="100000"/>
              </a:lnSpc>
              <a:spcBef>
                <a:spcPts val="1100"/>
              </a:spcBef>
            </a:pPr>
            <a:r>
              <a:rPr sz="2800" b="1" spc="-15" dirty="0">
                <a:latin typeface="Calibri"/>
                <a:cs typeface="Calibri"/>
              </a:rPr>
              <a:t>ABSTRACT</a:t>
            </a:r>
            <a:endParaRPr sz="2800" dirty="0">
              <a:latin typeface="Calibri"/>
              <a:cs typeface="Calibri"/>
            </a:endParaRPr>
          </a:p>
          <a:p>
            <a:pPr marL="12700" marR="5080" algn="just">
              <a:lnSpc>
                <a:spcPct val="90000"/>
              </a:lnSpc>
              <a:spcBef>
                <a:spcPts val="1045"/>
              </a:spcBef>
            </a:pPr>
            <a:r>
              <a:rPr sz="2200" spc="-50" dirty="0">
                <a:latin typeface="Calibri"/>
                <a:cs typeface="Calibri"/>
              </a:rPr>
              <a:t>We</a:t>
            </a:r>
            <a:r>
              <a:rPr sz="2200" spc="-45" dirty="0">
                <a:latin typeface="Calibri"/>
                <a:cs typeface="Calibri"/>
              </a:rPr>
              <a:t> </a:t>
            </a:r>
            <a:r>
              <a:rPr sz="2200" spc="-10" dirty="0">
                <a:latin typeface="Calibri"/>
                <a:cs typeface="Calibri"/>
              </a:rPr>
              <a:t>proposed </a:t>
            </a:r>
            <a:r>
              <a:rPr sz="2200" spc="-5" dirty="0">
                <a:latin typeface="Calibri"/>
                <a:cs typeface="Calibri"/>
              </a:rPr>
              <a:t>an automatic </a:t>
            </a:r>
            <a:r>
              <a:rPr sz="2200" spc="-10" dirty="0">
                <a:latin typeface="Calibri"/>
                <a:cs typeface="Calibri"/>
              </a:rPr>
              <a:t>attendance </a:t>
            </a:r>
            <a:r>
              <a:rPr sz="2200" spc="-20" dirty="0">
                <a:latin typeface="Calibri"/>
                <a:cs typeface="Calibri"/>
              </a:rPr>
              <a:t>system </a:t>
            </a:r>
            <a:r>
              <a:rPr sz="2200" spc="-5" dirty="0">
                <a:latin typeface="Calibri"/>
                <a:cs typeface="Calibri"/>
              </a:rPr>
              <a:t>using machine learning techniques </a:t>
            </a:r>
            <a:r>
              <a:rPr sz="2200" spc="-10" dirty="0">
                <a:latin typeface="Calibri"/>
                <a:cs typeface="Calibri"/>
              </a:rPr>
              <a:t>such </a:t>
            </a:r>
            <a:r>
              <a:rPr sz="2200" dirty="0">
                <a:latin typeface="Calibri"/>
                <a:cs typeface="Calibri"/>
              </a:rPr>
              <a:t>as </a:t>
            </a:r>
            <a:r>
              <a:rPr sz="2200" spc="-5" dirty="0">
                <a:latin typeface="Calibri"/>
                <a:cs typeface="Calibri"/>
              </a:rPr>
              <a:t>CNN </a:t>
            </a:r>
            <a:r>
              <a:rPr sz="2200" dirty="0">
                <a:latin typeface="Calibri"/>
                <a:cs typeface="Calibri"/>
              </a:rPr>
              <a:t> </a:t>
            </a:r>
            <a:r>
              <a:rPr sz="2200" spc="-10" dirty="0">
                <a:latin typeface="Calibri"/>
                <a:cs typeface="Calibri"/>
              </a:rPr>
              <a:t>algorithm. </a:t>
            </a:r>
            <a:r>
              <a:rPr sz="2200" spc="-5" dirty="0">
                <a:latin typeface="Calibri"/>
                <a:cs typeface="Calibri"/>
              </a:rPr>
              <a:t>The </a:t>
            </a:r>
            <a:r>
              <a:rPr sz="2200" spc="-15" dirty="0">
                <a:latin typeface="Calibri"/>
                <a:cs typeface="Calibri"/>
              </a:rPr>
              <a:t>face </a:t>
            </a:r>
            <a:r>
              <a:rPr sz="2200" spc="-5" dirty="0">
                <a:latin typeface="Calibri"/>
                <a:cs typeface="Calibri"/>
              </a:rPr>
              <a:t>detection and </a:t>
            </a:r>
            <a:r>
              <a:rPr sz="2200" spc="-10" dirty="0">
                <a:latin typeface="Calibri"/>
                <a:cs typeface="Calibri"/>
              </a:rPr>
              <a:t>recognition </a:t>
            </a:r>
            <a:r>
              <a:rPr sz="2200" spc="-5" dirty="0">
                <a:latin typeface="Calibri"/>
                <a:cs typeface="Calibri"/>
              </a:rPr>
              <a:t>will </a:t>
            </a:r>
            <a:r>
              <a:rPr sz="2200" spc="-10" dirty="0">
                <a:latin typeface="Calibri"/>
                <a:cs typeface="Calibri"/>
              </a:rPr>
              <a:t>automatically detect </a:t>
            </a:r>
            <a:r>
              <a:rPr sz="2200" spc="-5" dirty="0">
                <a:latin typeface="Calibri"/>
                <a:cs typeface="Calibri"/>
              </a:rPr>
              <a:t>the </a:t>
            </a:r>
            <a:r>
              <a:rPr sz="2200" spc="-10" dirty="0">
                <a:latin typeface="Calibri"/>
                <a:cs typeface="Calibri"/>
              </a:rPr>
              <a:t>students present </a:t>
            </a:r>
            <a:r>
              <a:rPr sz="2200" spc="-5" dirty="0">
                <a:latin typeface="Calibri"/>
                <a:cs typeface="Calibri"/>
              </a:rPr>
              <a:t>in the </a:t>
            </a:r>
            <a:r>
              <a:rPr sz="2200" dirty="0">
                <a:latin typeface="Calibri"/>
                <a:cs typeface="Calibri"/>
              </a:rPr>
              <a:t> </a:t>
            </a:r>
            <a:r>
              <a:rPr sz="2200" spc="-5" dirty="0">
                <a:latin typeface="Calibri"/>
                <a:cs typeface="Calibri"/>
              </a:rPr>
              <a:t>class </a:t>
            </a:r>
            <a:r>
              <a:rPr sz="2200" spc="-15" dirty="0">
                <a:latin typeface="Calibri"/>
                <a:cs typeface="Calibri"/>
              </a:rPr>
              <a:t>room </a:t>
            </a:r>
            <a:r>
              <a:rPr sz="2200" spc="-5" dirty="0">
                <a:latin typeface="Calibri"/>
                <a:cs typeface="Calibri"/>
              </a:rPr>
              <a:t>and mark the </a:t>
            </a:r>
            <a:r>
              <a:rPr sz="2200" spc="-10" dirty="0">
                <a:latin typeface="Calibri"/>
                <a:cs typeface="Calibri"/>
              </a:rPr>
              <a:t>attendance </a:t>
            </a:r>
            <a:r>
              <a:rPr sz="2200" spc="-5" dirty="0">
                <a:latin typeface="Calibri"/>
                <a:cs typeface="Calibri"/>
              </a:rPr>
              <a:t>by </a:t>
            </a:r>
            <a:r>
              <a:rPr sz="2200" spc="-10" dirty="0">
                <a:latin typeface="Calibri"/>
                <a:cs typeface="Calibri"/>
              </a:rPr>
              <a:t>recognizing </a:t>
            </a:r>
            <a:r>
              <a:rPr sz="2200" spc="-5" dirty="0">
                <a:latin typeface="Calibri"/>
                <a:cs typeface="Calibri"/>
              </a:rPr>
              <a:t>the </a:t>
            </a:r>
            <a:r>
              <a:rPr sz="2200" spc="-10" dirty="0">
                <a:latin typeface="Calibri"/>
                <a:cs typeface="Calibri"/>
              </a:rPr>
              <a:t>student. The </a:t>
            </a:r>
            <a:r>
              <a:rPr sz="2200" spc="-5" dirty="0">
                <a:latin typeface="Calibri"/>
                <a:cs typeface="Calibri"/>
              </a:rPr>
              <a:t>image is </a:t>
            </a:r>
            <a:r>
              <a:rPr sz="2200" spc="-15" dirty="0">
                <a:latin typeface="Calibri"/>
                <a:cs typeface="Calibri"/>
              </a:rPr>
              <a:t>captured </a:t>
            </a:r>
            <a:r>
              <a:rPr sz="2200" spc="-10" dirty="0">
                <a:latin typeface="Calibri"/>
                <a:cs typeface="Calibri"/>
              </a:rPr>
              <a:t>through </a:t>
            </a:r>
            <a:r>
              <a:rPr sz="2200" spc="-5" dirty="0">
                <a:latin typeface="Calibri"/>
                <a:cs typeface="Calibri"/>
              </a:rPr>
              <a:t>a </a:t>
            </a:r>
            <a:r>
              <a:rPr sz="2200" dirty="0">
                <a:latin typeface="Calibri"/>
                <a:cs typeface="Calibri"/>
              </a:rPr>
              <a:t> </a:t>
            </a:r>
            <a:r>
              <a:rPr sz="2200" spc="-15" dirty="0">
                <a:latin typeface="Calibri"/>
                <a:cs typeface="Calibri"/>
              </a:rPr>
              <a:t>camera</a:t>
            </a:r>
            <a:r>
              <a:rPr sz="2200" spc="-10" dirty="0">
                <a:latin typeface="Calibri"/>
                <a:cs typeface="Calibri"/>
              </a:rPr>
              <a:t> during</a:t>
            </a:r>
            <a:r>
              <a:rPr sz="2200" spc="-5" dirty="0">
                <a:latin typeface="Calibri"/>
                <a:cs typeface="Calibri"/>
              </a:rPr>
              <a:t> the</a:t>
            </a:r>
            <a:r>
              <a:rPr sz="2200" dirty="0">
                <a:latin typeface="Calibri"/>
                <a:cs typeface="Calibri"/>
              </a:rPr>
              <a:t> </a:t>
            </a:r>
            <a:r>
              <a:rPr sz="2200" spc="-5" dirty="0">
                <a:latin typeface="Calibri"/>
                <a:cs typeface="Calibri"/>
              </a:rPr>
              <a:t>class</a:t>
            </a:r>
            <a:r>
              <a:rPr sz="2200" dirty="0">
                <a:latin typeface="Calibri"/>
                <a:cs typeface="Calibri"/>
              </a:rPr>
              <a:t> </a:t>
            </a:r>
            <a:r>
              <a:rPr sz="2200" spc="-10" dirty="0">
                <a:latin typeface="Calibri"/>
                <a:cs typeface="Calibri"/>
              </a:rPr>
              <a:t>hours.</a:t>
            </a:r>
            <a:r>
              <a:rPr sz="2200" spc="-5" dirty="0">
                <a:latin typeface="Calibri"/>
                <a:cs typeface="Calibri"/>
              </a:rPr>
              <a:t> When</a:t>
            </a:r>
            <a:r>
              <a:rPr sz="2200" dirty="0">
                <a:latin typeface="Calibri"/>
                <a:cs typeface="Calibri"/>
              </a:rPr>
              <a:t> </a:t>
            </a:r>
            <a:r>
              <a:rPr sz="2200" spc="-5" dirty="0">
                <a:latin typeface="Calibri"/>
                <a:cs typeface="Calibri"/>
              </a:rPr>
              <a:t>the</a:t>
            </a:r>
            <a:r>
              <a:rPr sz="2200" dirty="0">
                <a:latin typeface="Calibri"/>
                <a:cs typeface="Calibri"/>
              </a:rPr>
              <a:t> </a:t>
            </a:r>
            <a:r>
              <a:rPr sz="2200" spc="-5" dirty="0">
                <a:latin typeface="Calibri"/>
                <a:cs typeface="Calibri"/>
              </a:rPr>
              <a:t>lecturing</a:t>
            </a:r>
            <a:r>
              <a:rPr sz="2200"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going</a:t>
            </a:r>
            <a:r>
              <a:rPr sz="2200" dirty="0">
                <a:latin typeface="Calibri"/>
                <a:cs typeface="Calibri"/>
              </a:rPr>
              <a:t> </a:t>
            </a:r>
            <a:r>
              <a:rPr sz="2200" spc="5" dirty="0">
                <a:latin typeface="Calibri"/>
                <a:cs typeface="Calibri"/>
              </a:rPr>
              <a:t>on</a:t>
            </a:r>
            <a:r>
              <a:rPr sz="2200" spc="10" dirty="0">
                <a:latin typeface="Calibri"/>
                <a:cs typeface="Calibri"/>
              </a:rPr>
              <a:t> </a:t>
            </a:r>
            <a:r>
              <a:rPr sz="2200" spc="-15" dirty="0">
                <a:latin typeface="Calibri"/>
                <a:cs typeface="Calibri"/>
              </a:rPr>
              <a:t>faces</a:t>
            </a:r>
            <a:r>
              <a:rPr sz="2200" spc="-10" dirty="0">
                <a:latin typeface="Calibri"/>
                <a:cs typeface="Calibri"/>
              </a:rPr>
              <a:t> </a:t>
            </a:r>
            <a:r>
              <a:rPr sz="2200" dirty="0">
                <a:latin typeface="Calibri"/>
                <a:cs typeface="Calibri"/>
              </a:rPr>
              <a:t>of</a:t>
            </a:r>
            <a:r>
              <a:rPr sz="2200" spc="5" dirty="0">
                <a:latin typeface="Calibri"/>
                <a:cs typeface="Calibri"/>
              </a:rPr>
              <a:t> </a:t>
            </a:r>
            <a:r>
              <a:rPr sz="2200" spc="-10" dirty="0">
                <a:latin typeface="Calibri"/>
                <a:cs typeface="Calibri"/>
              </a:rPr>
              <a:t>student</a:t>
            </a:r>
            <a:r>
              <a:rPr sz="2200" spc="-5" dirty="0">
                <a:latin typeface="Calibri"/>
                <a:cs typeface="Calibri"/>
              </a:rPr>
              <a:t> </a:t>
            </a:r>
            <a:r>
              <a:rPr sz="2200" spc="-10" dirty="0">
                <a:latin typeface="Calibri"/>
                <a:cs typeface="Calibri"/>
              </a:rPr>
              <a:t>are</a:t>
            </a:r>
            <a:r>
              <a:rPr sz="2200" spc="-5" dirty="0">
                <a:latin typeface="Calibri"/>
                <a:cs typeface="Calibri"/>
              </a:rPr>
              <a:t> </a:t>
            </a:r>
            <a:r>
              <a:rPr sz="2200" spc="-10" dirty="0">
                <a:latin typeface="Calibri"/>
                <a:cs typeface="Calibri"/>
              </a:rPr>
              <a:t>detected, </a:t>
            </a:r>
            <a:r>
              <a:rPr sz="2200" spc="-484" dirty="0">
                <a:latin typeface="Calibri"/>
                <a:cs typeface="Calibri"/>
              </a:rPr>
              <a:t> </a:t>
            </a:r>
            <a:r>
              <a:rPr sz="2200" spc="-10" dirty="0">
                <a:latin typeface="Calibri"/>
                <a:cs typeface="Calibri"/>
              </a:rPr>
              <a:t>segmented</a:t>
            </a:r>
            <a:r>
              <a:rPr sz="2200" spc="475" dirty="0">
                <a:latin typeface="Calibri"/>
                <a:cs typeface="Calibri"/>
              </a:rPr>
              <a:t> </a:t>
            </a:r>
            <a:r>
              <a:rPr sz="2200" spc="480" dirty="0">
                <a:latin typeface="Calibri"/>
                <a:cs typeface="Calibri"/>
              </a:rPr>
              <a:t> </a:t>
            </a:r>
            <a:r>
              <a:rPr sz="2200" spc="-5" dirty="0">
                <a:latin typeface="Calibri"/>
                <a:cs typeface="Calibri"/>
              </a:rPr>
              <a:t>and</a:t>
            </a:r>
            <a:r>
              <a:rPr sz="2200" spc="484" dirty="0">
                <a:latin typeface="Calibri"/>
                <a:cs typeface="Calibri"/>
              </a:rPr>
              <a:t>  </a:t>
            </a:r>
            <a:r>
              <a:rPr sz="2200" spc="-15" dirty="0">
                <a:latin typeface="Calibri"/>
                <a:cs typeface="Calibri"/>
              </a:rPr>
              <a:t>stored</a:t>
            </a:r>
            <a:r>
              <a:rPr sz="2200" spc="465" dirty="0">
                <a:latin typeface="Calibri"/>
                <a:cs typeface="Calibri"/>
              </a:rPr>
              <a:t>  </a:t>
            </a:r>
            <a:r>
              <a:rPr sz="2200" spc="-15" dirty="0">
                <a:latin typeface="Calibri"/>
                <a:cs typeface="Calibri"/>
              </a:rPr>
              <a:t>for</a:t>
            </a:r>
            <a:r>
              <a:rPr sz="2200" spc="705" dirty="0">
                <a:latin typeface="Calibri"/>
                <a:cs typeface="Calibri"/>
              </a:rPr>
              <a:t> </a:t>
            </a:r>
            <a:r>
              <a:rPr sz="2200" spc="710" dirty="0">
                <a:latin typeface="Calibri"/>
                <a:cs typeface="Calibri"/>
              </a:rPr>
              <a:t> </a:t>
            </a:r>
            <a:r>
              <a:rPr sz="2200" spc="-10" dirty="0">
                <a:latin typeface="Calibri"/>
                <a:cs typeface="Calibri"/>
              </a:rPr>
              <a:t>verification</a:t>
            </a:r>
            <a:r>
              <a:rPr sz="2200" spc="475" dirty="0">
                <a:latin typeface="Calibri"/>
                <a:cs typeface="Calibri"/>
              </a:rPr>
              <a:t> </a:t>
            </a:r>
            <a:r>
              <a:rPr sz="2200" spc="480" dirty="0">
                <a:latin typeface="Calibri"/>
                <a:cs typeface="Calibri"/>
              </a:rPr>
              <a:t> </a:t>
            </a:r>
            <a:r>
              <a:rPr sz="2200" spc="-10" dirty="0">
                <a:latin typeface="Calibri"/>
                <a:cs typeface="Calibri"/>
              </a:rPr>
              <a:t>using</a:t>
            </a:r>
            <a:r>
              <a:rPr sz="2200" spc="475" dirty="0">
                <a:latin typeface="Calibri"/>
                <a:cs typeface="Calibri"/>
              </a:rPr>
              <a:t>  </a:t>
            </a:r>
            <a:r>
              <a:rPr sz="2200" spc="-10" dirty="0">
                <a:latin typeface="Calibri"/>
                <a:cs typeface="Calibri"/>
              </a:rPr>
              <a:t>Convolutional</a:t>
            </a:r>
            <a:r>
              <a:rPr sz="2200" spc="475" dirty="0">
                <a:latin typeface="Calibri"/>
                <a:cs typeface="Calibri"/>
              </a:rPr>
              <a:t> </a:t>
            </a:r>
            <a:r>
              <a:rPr sz="2200" spc="480" dirty="0">
                <a:latin typeface="Calibri"/>
                <a:cs typeface="Calibri"/>
              </a:rPr>
              <a:t> </a:t>
            </a:r>
            <a:r>
              <a:rPr sz="2200" spc="-15" dirty="0">
                <a:latin typeface="Calibri"/>
                <a:cs typeface="Calibri"/>
              </a:rPr>
              <a:t>Neural</a:t>
            </a:r>
            <a:r>
              <a:rPr sz="2200" spc="705" dirty="0">
                <a:latin typeface="Calibri"/>
                <a:cs typeface="Calibri"/>
              </a:rPr>
              <a:t>  </a:t>
            </a:r>
            <a:r>
              <a:rPr sz="2200" spc="-15" dirty="0">
                <a:latin typeface="Calibri"/>
                <a:cs typeface="Calibri"/>
              </a:rPr>
              <a:t>Networks</a:t>
            </a:r>
            <a:r>
              <a:rPr sz="2200" spc="705" dirty="0">
                <a:latin typeface="Calibri"/>
                <a:cs typeface="Calibri"/>
              </a:rPr>
              <a:t> </a:t>
            </a:r>
            <a:r>
              <a:rPr sz="2200" spc="710" dirty="0">
                <a:latin typeface="Calibri"/>
                <a:cs typeface="Calibri"/>
              </a:rPr>
              <a:t> </a:t>
            </a:r>
            <a:r>
              <a:rPr sz="2200" spc="-5" dirty="0">
                <a:latin typeface="Calibri"/>
                <a:cs typeface="Calibri"/>
              </a:rPr>
              <a:t>(CNN). </a:t>
            </a:r>
            <a:r>
              <a:rPr sz="2200" dirty="0">
                <a:latin typeface="Calibri"/>
                <a:cs typeface="Calibri"/>
              </a:rPr>
              <a:t> </a:t>
            </a:r>
            <a:r>
              <a:rPr sz="2200" spc="-5" dirty="0">
                <a:latin typeface="Calibri"/>
                <a:cs typeface="Calibri"/>
              </a:rPr>
              <a:t>In</a:t>
            </a:r>
            <a:r>
              <a:rPr sz="2200" dirty="0">
                <a:latin typeface="Calibri"/>
                <a:cs typeface="Calibri"/>
              </a:rPr>
              <a:t> </a:t>
            </a:r>
            <a:r>
              <a:rPr sz="2200" spc="-5" dirty="0">
                <a:latin typeface="Calibri"/>
                <a:cs typeface="Calibri"/>
              </a:rPr>
              <a:t>this</a:t>
            </a:r>
            <a:r>
              <a:rPr sz="2200" dirty="0">
                <a:latin typeface="Calibri"/>
                <a:cs typeface="Calibri"/>
              </a:rPr>
              <a:t> </a:t>
            </a:r>
            <a:r>
              <a:rPr sz="2200" spc="-10" dirty="0">
                <a:latin typeface="Calibri"/>
                <a:cs typeface="Calibri"/>
              </a:rPr>
              <a:t>project,</a:t>
            </a:r>
            <a:r>
              <a:rPr sz="2200" spc="-5" dirty="0">
                <a:latin typeface="Calibri"/>
                <a:cs typeface="Calibri"/>
              </a:rPr>
              <a:t> the</a:t>
            </a:r>
            <a:r>
              <a:rPr sz="2200" dirty="0">
                <a:latin typeface="Calibri"/>
                <a:cs typeface="Calibri"/>
              </a:rPr>
              <a:t> </a:t>
            </a:r>
            <a:r>
              <a:rPr sz="2200" spc="-10" dirty="0">
                <a:latin typeface="Calibri"/>
                <a:cs typeface="Calibri"/>
              </a:rPr>
              <a:t>Open</a:t>
            </a:r>
            <a:r>
              <a:rPr sz="2200" spc="-5" dirty="0">
                <a:latin typeface="Calibri"/>
                <a:cs typeface="Calibri"/>
              </a:rPr>
              <a:t> </a:t>
            </a:r>
            <a:r>
              <a:rPr sz="2200" dirty="0">
                <a:latin typeface="Calibri"/>
                <a:cs typeface="Calibri"/>
              </a:rPr>
              <a:t>CV</a:t>
            </a:r>
            <a:r>
              <a:rPr sz="2200" spc="5" dirty="0">
                <a:latin typeface="Calibri"/>
                <a:cs typeface="Calibri"/>
              </a:rPr>
              <a:t> </a:t>
            </a:r>
            <a:r>
              <a:rPr sz="2200" spc="-5" dirty="0">
                <a:latin typeface="Calibri"/>
                <a:cs typeface="Calibri"/>
              </a:rPr>
              <a:t>based</a:t>
            </a:r>
            <a:r>
              <a:rPr sz="2200" dirty="0">
                <a:latin typeface="Calibri"/>
                <a:cs typeface="Calibri"/>
              </a:rPr>
              <a:t> </a:t>
            </a:r>
            <a:r>
              <a:rPr sz="2200" spc="-15" dirty="0">
                <a:latin typeface="Calibri"/>
                <a:cs typeface="Calibri"/>
              </a:rPr>
              <a:t>face</a:t>
            </a:r>
            <a:r>
              <a:rPr sz="2200" spc="-10" dirty="0">
                <a:latin typeface="Calibri"/>
                <a:cs typeface="Calibri"/>
              </a:rPr>
              <a:t> recognition</a:t>
            </a:r>
            <a:r>
              <a:rPr sz="2200" spc="-5" dirty="0">
                <a:latin typeface="Calibri"/>
                <a:cs typeface="Calibri"/>
              </a:rPr>
              <a:t> </a:t>
            </a:r>
            <a:r>
              <a:rPr sz="2200" spc="-10" dirty="0">
                <a:latin typeface="Calibri"/>
                <a:cs typeface="Calibri"/>
              </a:rPr>
              <a:t>approach</a:t>
            </a:r>
            <a:r>
              <a:rPr sz="2200" spc="-5" dirty="0">
                <a:latin typeface="Calibri"/>
                <a:cs typeface="Calibri"/>
              </a:rPr>
              <a:t> </a:t>
            </a:r>
            <a:r>
              <a:rPr sz="2200" spc="-10" dirty="0">
                <a:latin typeface="Calibri"/>
                <a:cs typeface="Calibri"/>
              </a:rPr>
              <a:t>has</a:t>
            </a:r>
            <a:r>
              <a:rPr sz="2200" spc="-5" dirty="0">
                <a:latin typeface="Calibri"/>
                <a:cs typeface="Calibri"/>
              </a:rPr>
              <a:t> been</a:t>
            </a:r>
            <a:r>
              <a:rPr sz="2200" dirty="0">
                <a:latin typeface="Calibri"/>
                <a:cs typeface="Calibri"/>
              </a:rPr>
              <a:t> </a:t>
            </a:r>
            <a:r>
              <a:rPr sz="2200" spc="-10" dirty="0">
                <a:latin typeface="Calibri"/>
                <a:cs typeface="Calibri"/>
              </a:rPr>
              <a:t>proposed.</a:t>
            </a:r>
            <a:r>
              <a:rPr sz="2200" spc="-5" dirty="0">
                <a:latin typeface="Calibri"/>
                <a:cs typeface="Calibri"/>
              </a:rPr>
              <a:t> </a:t>
            </a:r>
            <a:r>
              <a:rPr sz="2200" spc="-10" dirty="0">
                <a:latin typeface="Calibri"/>
                <a:cs typeface="Calibri"/>
              </a:rPr>
              <a:t>This</a:t>
            </a:r>
            <a:r>
              <a:rPr sz="2200" spc="-5" dirty="0">
                <a:latin typeface="Calibri"/>
                <a:cs typeface="Calibri"/>
              </a:rPr>
              <a:t> model </a:t>
            </a:r>
            <a:r>
              <a:rPr sz="2200" spc="-484" dirty="0">
                <a:latin typeface="Calibri"/>
                <a:cs typeface="Calibri"/>
              </a:rPr>
              <a:t> </a:t>
            </a:r>
            <a:r>
              <a:rPr sz="2200" spc="-20" dirty="0">
                <a:latin typeface="Calibri"/>
                <a:cs typeface="Calibri"/>
              </a:rPr>
              <a:t>integrates </a:t>
            </a:r>
            <a:r>
              <a:rPr sz="2200" spc="-5" dirty="0">
                <a:latin typeface="Calibri"/>
                <a:cs typeface="Calibri"/>
              </a:rPr>
              <a:t>a </a:t>
            </a:r>
            <a:r>
              <a:rPr sz="2200" spc="-15" dirty="0">
                <a:latin typeface="Calibri"/>
                <a:cs typeface="Calibri"/>
              </a:rPr>
              <a:t>camera </a:t>
            </a:r>
            <a:r>
              <a:rPr sz="2200" spc="-10" dirty="0">
                <a:latin typeface="Calibri"/>
                <a:cs typeface="Calibri"/>
              </a:rPr>
              <a:t>that </a:t>
            </a:r>
            <a:r>
              <a:rPr sz="2200" spc="-15" dirty="0">
                <a:latin typeface="Calibri"/>
                <a:cs typeface="Calibri"/>
              </a:rPr>
              <a:t>captures </a:t>
            </a:r>
            <a:r>
              <a:rPr sz="2200" spc="-5" dirty="0">
                <a:latin typeface="Calibri"/>
                <a:cs typeface="Calibri"/>
              </a:rPr>
              <a:t>an input image, an algorithm </a:t>
            </a:r>
            <a:r>
              <a:rPr sz="2200" spc="-20" dirty="0">
                <a:latin typeface="Calibri"/>
                <a:cs typeface="Calibri"/>
              </a:rPr>
              <a:t>for </a:t>
            </a:r>
            <a:r>
              <a:rPr sz="2200" spc="-5" dirty="0">
                <a:latin typeface="Calibri"/>
                <a:cs typeface="Calibri"/>
              </a:rPr>
              <a:t>detecting </a:t>
            </a:r>
            <a:r>
              <a:rPr sz="2200" spc="-15" dirty="0">
                <a:latin typeface="Calibri"/>
                <a:cs typeface="Calibri"/>
              </a:rPr>
              <a:t>face from </a:t>
            </a:r>
            <a:r>
              <a:rPr sz="2200" dirty="0">
                <a:latin typeface="Calibri"/>
                <a:cs typeface="Calibri"/>
              </a:rPr>
              <a:t>an </a:t>
            </a:r>
            <a:r>
              <a:rPr sz="2200" spc="-5" dirty="0">
                <a:latin typeface="Calibri"/>
                <a:cs typeface="Calibri"/>
              </a:rPr>
              <a:t>input </a:t>
            </a:r>
            <a:r>
              <a:rPr sz="2200" dirty="0">
                <a:latin typeface="Calibri"/>
                <a:cs typeface="Calibri"/>
              </a:rPr>
              <a:t> </a:t>
            </a:r>
            <a:r>
              <a:rPr sz="2200" spc="-5" dirty="0">
                <a:latin typeface="Calibri"/>
                <a:cs typeface="Calibri"/>
              </a:rPr>
              <a:t>image,</a:t>
            </a:r>
            <a:r>
              <a:rPr sz="2200" spc="130" dirty="0">
                <a:latin typeface="Calibri"/>
                <a:cs typeface="Calibri"/>
              </a:rPr>
              <a:t> </a:t>
            </a:r>
            <a:r>
              <a:rPr sz="2200" spc="-5" dirty="0">
                <a:latin typeface="Calibri"/>
                <a:cs typeface="Calibri"/>
              </a:rPr>
              <a:t>encoding</a:t>
            </a:r>
            <a:r>
              <a:rPr sz="2200" spc="135" dirty="0">
                <a:latin typeface="Calibri"/>
                <a:cs typeface="Calibri"/>
              </a:rPr>
              <a:t> </a:t>
            </a:r>
            <a:r>
              <a:rPr sz="2200" spc="-5" dirty="0">
                <a:latin typeface="Calibri"/>
                <a:cs typeface="Calibri"/>
              </a:rPr>
              <a:t>and</a:t>
            </a:r>
            <a:r>
              <a:rPr sz="2200" spc="135" dirty="0">
                <a:latin typeface="Calibri"/>
                <a:cs typeface="Calibri"/>
              </a:rPr>
              <a:t> </a:t>
            </a:r>
            <a:r>
              <a:rPr sz="2200" spc="-5" dirty="0">
                <a:latin typeface="Calibri"/>
                <a:cs typeface="Calibri"/>
              </a:rPr>
              <a:t>identifying</a:t>
            </a:r>
            <a:r>
              <a:rPr sz="2200" spc="130" dirty="0">
                <a:latin typeface="Calibri"/>
                <a:cs typeface="Calibri"/>
              </a:rPr>
              <a:t> </a:t>
            </a:r>
            <a:r>
              <a:rPr sz="2200" spc="-5" dirty="0">
                <a:latin typeface="Calibri"/>
                <a:cs typeface="Calibri"/>
              </a:rPr>
              <a:t>the</a:t>
            </a:r>
            <a:r>
              <a:rPr sz="2200" spc="140" dirty="0">
                <a:latin typeface="Calibri"/>
                <a:cs typeface="Calibri"/>
              </a:rPr>
              <a:t> </a:t>
            </a:r>
            <a:r>
              <a:rPr sz="2200" spc="-15" dirty="0">
                <a:latin typeface="Calibri"/>
                <a:cs typeface="Calibri"/>
              </a:rPr>
              <a:t>face,</a:t>
            </a:r>
            <a:r>
              <a:rPr sz="2200" spc="150" dirty="0">
                <a:latin typeface="Calibri"/>
                <a:cs typeface="Calibri"/>
              </a:rPr>
              <a:t> </a:t>
            </a:r>
            <a:r>
              <a:rPr sz="2200" spc="-5" dirty="0">
                <a:latin typeface="Calibri"/>
                <a:cs typeface="Calibri"/>
              </a:rPr>
              <a:t>marking</a:t>
            </a:r>
            <a:r>
              <a:rPr sz="2200" spc="130" dirty="0">
                <a:latin typeface="Calibri"/>
                <a:cs typeface="Calibri"/>
              </a:rPr>
              <a:t> </a:t>
            </a:r>
            <a:r>
              <a:rPr sz="2200" spc="-5" dirty="0">
                <a:latin typeface="Calibri"/>
                <a:cs typeface="Calibri"/>
              </a:rPr>
              <a:t>the</a:t>
            </a:r>
            <a:r>
              <a:rPr sz="2200" spc="135" dirty="0">
                <a:latin typeface="Calibri"/>
                <a:cs typeface="Calibri"/>
              </a:rPr>
              <a:t> </a:t>
            </a:r>
            <a:r>
              <a:rPr sz="2200" spc="-10" dirty="0">
                <a:latin typeface="Calibri"/>
                <a:cs typeface="Calibri"/>
              </a:rPr>
              <a:t>attendance</a:t>
            </a:r>
            <a:r>
              <a:rPr sz="2200" spc="135" dirty="0">
                <a:latin typeface="Calibri"/>
                <a:cs typeface="Calibri"/>
              </a:rPr>
              <a:t> </a:t>
            </a:r>
            <a:r>
              <a:rPr sz="2200" spc="-5" dirty="0">
                <a:latin typeface="Calibri"/>
                <a:cs typeface="Calibri"/>
              </a:rPr>
              <a:t>in</a:t>
            </a:r>
            <a:r>
              <a:rPr sz="2200" spc="130" dirty="0">
                <a:latin typeface="Calibri"/>
                <a:cs typeface="Calibri"/>
              </a:rPr>
              <a:t> </a:t>
            </a:r>
            <a:r>
              <a:rPr sz="2200" spc="-5" dirty="0">
                <a:latin typeface="Calibri"/>
                <a:cs typeface="Calibri"/>
              </a:rPr>
              <a:t>a</a:t>
            </a:r>
            <a:r>
              <a:rPr sz="2200" spc="140" dirty="0">
                <a:latin typeface="Calibri"/>
                <a:cs typeface="Calibri"/>
              </a:rPr>
              <a:t> </a:t>
            </a:r>
            <a:r>
              <a:rPr sz="2200" spc="-10" dirty="0">
                <a:latin typeface="Calibri"/>
                <a:cs typeface="Calibri"/>
              </a:rPr>
              <a:t>spreadsheet</a:t>
            </a:r>
            <a:r>
              <a:rPr sz="2200" spc="120" dirty="0">
                <a:latin typeface="Calibri"/>
                <a:cs typeface="Calibri"/>
              </a:rPr>
              <a:t> </a:t>
            </a:r>
            <a:r>
              <a:rPr sz="2200" spc="-5" dirty="0">
                <a:latin typeface="Calibri"/>
                <a:cs typeface="Calibri"/>
              </a:rPr>
              <a:t>and</a:t>
            </a:r>
            <a:r>
              <a:rPr sz="2200" spc="130" dirty="0">
                <a:latin typeface="Calibri"/>
                <a:cs typeface="Calibri"/>
              </a:rPr>
              <a:t> </a:t>
            </a:r>
            <a:r>
              <a:rPr sz="2200" spc="-15" dirty="0">
                <a:latin typeface="Calibri"/>
                <a:cs typeface="Calibri"/>
              </a:rPr>
              <a:t>converting </a:t>
            </a:r>
            <a:r>
              <a:rPr sz="2200" spc="-484" dirty="0">
                <a:latin typeface="Calibri"/>
                <a:cs typeface="Calibri"/>
              </a:rPr>
              <a:t> </a:t>
            </a:r>
            <a:r>
              <a:rPr sz="2200" spc="-5" dirty="0">
                <a:latin typeface="Calibri"/>
                <a:cs typeface="Calibri"/>
              </a:rPr>
              <a:t>it</a:t>
            </a:r>
            <a:r>
              <a:rPr sz="2200" spc="445" dirty="0">
                <a:latin typeface="Calibri"/>
                <a:cs typeface="Calibri"/>
              </a:rPr>
              <a:t> </a:t>
            </a:r>
            <a:r>
              <a:rPr sz="2200" spc="-20" dirty="0">
                <a:latin typeface="Calibri"/>
                <a:cs typeface="Calibri"/>
              </a:rPr>
              <a:t>into</a:t>
            </a:r>
            <a:r>
              <a:rPr sz="2200" spc="-5" dirty="0">
                <a:latin typeface="Calibri"/>
                <a:cs typeface="Calibri"/>
              </a:rPr>
              <a:t> </a:t>
            </a:r>
            <a:r>
              <a:rPr sz="2200" dirty="0">
                <a:latin typeface="Calibri"/>
                <a:cs typeface="Calibri"/>
              </a:rPr>
              <a:t>PDF</a:t>
            </a:r>
            <a:r>
              <a:rPr sz="2200" spc="925" dirty="0">
                <a:latin typeface="Calibri"/>
                <a:cs typeface="Calibri"/>
              </a:rPr>
              <a:t> </a:t>
            </a:r>
            <a:r>
              <a:rPr sz="2200" spc="-5" dirty="0">
                <a:latin typeface="Calibri"/>
                <a:cs typeface="Calibri"/>
              </a:rPr>
              <a:t>file.</a:t>
            </a:r>
            <a:r>
              <a:rPr sz="2200" spc="944" dirty="0">
                <a:latin typeface="Calibri"/>
                <a:cs typeface="Calibri"/>
              </a:rPr>
              <a:t> </a:t>
            </a:r>
            <a:r>
              <a:rPr sz="2200" spc="-10" dirty="0">
                <a:latin typeface="Calibri"/>
                <a:cs typeface="Calibri"/>
              </a:rPr>
              <a:t>The</a:t>
            </a:r>
            <a:r>
              <a:rPr sz="2200" spc="944" dirty="0">
                <a:latin typeface="Calibri"/>
                <a:cs typeface="Calibri"/>
              </a:rPr>
              <a:t> </a:t>
            </a:r>
            <a:r>
              <a:rPr sz="2200" spc="-10" dirty="0">
                <a:latin typeface="Calibri"/>
                <a:cs typeface="Calibri"/>
              </a:rPr>
              <a:t>training</a:t>
            </a:r>
            <a:r>
              <a:rPr sz="2200" spc="925" dirty="0">
                <a:latin typeface="Calibri"/>
                <a:cs typeface="Calibri"/>
              </a:rPr>
              <a:t> </a:t>
            </a:r>
            <a:r>
              <a:rPr sz="2200" spc="-10" dirty="0">
                <a:latin typeface="Calibri"/>
                <a:cs typeface="Calibri"/>
              </a:rPr>
              <a:t>database</a:t>
            </a:r>
            <a:r>
              <a:rPr sz="2200" spc="940" dirty="0">
                <a:latin typeface="Calibri"/>
                <a:cs typeface="Calibri"/>
              </a:rPr>
              <a:t> </a:t>
            </a:r>
            <a:r>
              <a:rPr sz="2200" spc="-5" dirty="0">
                <a:latin typeface="Calibri"/>
                <a:cs typeface="Calibri"/>
              </a:rPr>
              <a:t>is</a:t>
            </a:r>
            <a:r>
              <a:rPr sz="2200" spc="940" dirty="0">
                <a:latin typeface="Calibri"/>
                <a:cs typeface="Calibri"/>
              </a:rPr>
              <a:t> </a:t>
            </a:r>
            <a:r>
              <a:rPr sz="2200" spc="-15" dirty="0">
                <a:latin typeface="Calibri"/>
                <a:cs typeface="Calibri"/>
              </a:rPr>
              <a:t>created</a:t>
            </a:r>
            <a:r>
              <a:rPr sz="2200" spc="940" dirty="0">
                <a:latin typeface="Calibri"/>
                <a:cs typeface="Calibri"/>
              </a:rPr>
              <a:t> </a:t>
            </a:r>
            <a:r>
              <a:rPr sz="2200" spc="-10" dirty="0">
                <a:latin typeface="Calibri"/>
                <a:cs typeface="Calibri"/>
              </a:rPr>
              <a:t>by</a:t>
            </a:r>
            <a:r>
              <a:rPr sz="2200" spc="944" dirty="0">
                <a:latin typeface="Calibri"/>
                <a:cs typeface="Calibri"/>
              </a:rPr>
              <a:t> </a:t>
            </a:r>
            <a:r>
              <a:rPr sz="2200" spc="-10" dirty="0">
                <a:latin typeface="Calibri"/>
                <a:cs typeface="Calibri"/>
              </a:rPr>
              <a:t>training</a:t>
            </a:r>
            <a:r>
              <a:rPr sz="2200" spc="935" dirty="0">
                <a:latin typeface="Calibri"/>
                <a:cs typeface="Calibri"/>
              </a:rPr>
              <a:t> </a:t>
            </a:r>
            <a:r>
              <a:rPr sz="2200" spc="-5" dirty="0">
                <a:latin typeface="Calibri"/>
                <a:cs typeface="Calibri"/>
              </a:rPr>
              <a:t>the</a:t>
            </a:r>
            <a:r>
              <a:rPr sz="2200" spc="935" dirty="0">
                <a:latin typeface="Calibri"/>
                <a:cs typeface="Calibri"/>
              </a:rPr>
              <a:t> </a:t>
            </a:r>
            <a:r>
              <a:rPr sz="2200" spc="-20" dirty="0">
                <a:latin typeface="Calibri"/>
                <a:cs typeface="Calibri"/>
              </a:rPr>
              <a:t>system</a:t>
            </a:r>
            <a:r>
              <a:rPr sz="2200" spc="930" dirty="0">
                <a:latin typeface="Calibri"/>
                <a:cs typeface="Calibri"/>
              </a:rPr>
              <a:t> </a:t>
            </a:r>
            <a:r>
              <a:rPr sz="2200" spc="-5" dirty="0">
                <a:latin typeface="Calibri"/>
                <a:cs typeface="Calibri"/>
              </a:rPr>
              <a:t>with</a:t>
            </a:r>
            <a:r>
              <a:rPr sz="2200" spc="940" dirty="0">
                <a:latin typeface="Calibri"/>
                <a:cs typeface="Calibri"/>
              </a:rPr>
              <a:t> </a:t>
            </a:r>
            <a:r>
              <a:rPr sz="2200" spc="-5" dirty="0">
                <a:latin typeface="Calibri"/>
                <a:cs typeface="Calibri"/>
              </a:rPr>
              <a:t>the</a:t>
            </a:r>
            <a:r>
              <a:rPr sz="2200" spc="944" dirty="0">
                <a:latin typeface="Calibri"/>
                <a:cs typeface="Calibri"/>
              </a:rPr>
              <a:t> </a:t>
            </a:r>
            <a:r>
              <a:rPr sz="2200" spc="-15" dirty="0">
                <a:latin typeface="Calibri"/>
                <a:cs typeface="Calibri"/>
              </a:rPr>
              <a:t>faces </a:t>
            </a:r>
            <a:r>
              <a:rPr sz="2200" spc="-490" dirty="0">
                <a:latin typeface="Calibri"/>
                <a:cs typeface="Calibri"/>
              </a:rPr>
              <a:t> </a:t>
            </a:r>
            <a:r>
              <a:rPr sz="2200" spc="-5" dirty="0">
                <a:latin typeface="Calibri"/>
                <a:cs typeface="Calibri"/>
              </a:rPr>
              <a:t>of</a:t>
            </a:r>
            <a:r>
              <a:rPr sz="2200" spc="5" dirty="0">
                <a:latin typeface="Calibri"/>
                <a:cs typeface="Calibri"/>
              </a:rPr>
              <a:t> </a:t>
            </a:r>
            <a:r>
              <a:rPr sz="2200" spc="-5" dirty="0">
                <a:latin typeface="Calibri"/>
                <a:cs typeface="Calibri"/>
              </a:rPr>
              <a:t>the</a:t>
            </a:r>
            <a:r>
              <a:rPr sz="2200" spc="5" dirty="0">
                <a:latin typeface="Calibri"/>
                <a:cs typeface="Calibri"/>
              </a:rPr>
              <a:t> </a:t>
            </a:r>
            <a:r>
              <a:rPr sz="2200" spc="-10" dirty="0">
                <a:latin typeface="Calibri"/>
                <a:cs typeface="Calibri"/>
              </a:rPr>
              <a:t>authorized</a:t>
            </a:r>
            <a:r>
              <a:rPr sz="2200" spc="5" dirty="0">
                <a:latin typeface="Calibri"/>
                <a:cs typeface="Calibri"/>
              </a:rPr>
              <a:t> </a:t>
            </a:r>
            <a:r>
              <a:rPr sz="2200" spc="-10" dirty="0">
                <a:latin typeface="Calibri"/>
                <a:cs typeface="Calibri"/>
              </a:rPr>
              <a:t>students.</a:t>
            </a:r>
            <a:r>
              <a:rPr sz="2200" spc="20" dirty="0">
                <a:latin typeface="Calibri"/>
                <a:cs typeface="Calibri"/>
              </a:rPr>
              <a:t> </a:t>
            </a:r>
            <a:r>
              <a:rPr sz="2200" spc="-5" dirty="0">
                <a:latin typeface="Calibri"/>
                <a:cs typeface="Calibri"/>
              </a:rPr>
              <a:t>The</a:t>
            </a:r>
            <a:r>
              <a:rPr sz="2200" spc="10" dirty="0">
                <a:latin typeface="Calibri"/>
                <a:cs typeface="Calibri"/>
              </a:rPr>
              <a:t> </a:t>
            </a:r>
            <a:r>
              <a:rPr sz="2200" spc="-15" dirty="0">
                <a:latin typeface="Calibri"/>
                <a:cs typeface="Calibri"/>
              </a:rPr>
              <a:t>cropped</a:t>
            </a:r>
            <a:r>
              <a:rPr sz="2200" spc="5" dirty="0">
                <a:latin typeface="Calibri"/>
                <a:cs typeface="Calibri"/>
              </a:rPr>
              <a:t> </a:t>
            </a:r>
            <a:r>
              <a:rPr sz="2200" spc="-10" dirty="0">
                <a:latin typeface="Calibri"/>
                <a:cs typeface="Calibri"/>
              </a:rPr>
              <a:t>images</a:t>
            </a:r>
            <a:r>
              <a:rPr sz="2200" spc="20" dirty="0">
                <a:latin typeface="Calibri"/>
                <a:cs typeface="Calibri"/>
              </a:rPr>
              <a:t> </a:t>
            </a:r>
            <a:r>
              <a:rPr sz="2200" spc="-10" dirty="0">
                <a:latin typeface="Calibri"/>
                <a:cs typeface="Calibri"/>
              </a:rPr>
              <a:t>are</a:t>
            </a:r>
            <a:r>
              <a:rPr sz="2200" dirty="0">
                <a:latin typeface="Calibri"/>
                <a:cs typeface="Calibri"/>
              </a:rPr>
              <a:t> </a:t>
            </a:r>
            <a:r>
              <a:rPr sz="2200" spc="-5" dirty="0">
                <a:latin typeface="Calibri"/>
                <a:cs typeface="Calibri"/>
              </a:rPr>
              <a:t>then</a:t>
            </a:r>
            <a:r>
              <a:rPr sz="2200" dirty="0">
                <a:latin typeface="Calibri"/>
                <a:cs typeface="Calibri"/>
              </a:rPr>
              <a:t> </a:t>
            </a:r>
            <a:r>
              <a:rPr sz="2200" spc="-15" dirty="0">
                <a:latin typeface="Calibri"/>
                <a:cs typeface="Calibri"/>
              </a:rPr>
              <a:t>stored</a:t>
            </a:r>
            <a:r>
              <a:rPr sz="2200" spc="5" dirty="0">
                <a:latin typeface="Calibri"/>
                <a:cs typeface="Calibri"/>
              </a:rPr>
              <a:t> </a:t>
            </a:r>
            <a:r>
              <a:rPr sz="2200" spc="-5" dirty="0">
                <a:latin typeface="Calibri"/>
                <a:cs typeface="Calibri"/>
              </a:rPr>
              <a:t>as</a:t>
            </a:r>
            <a:r>
              <a:rPr sz="2200" dirty="0">
                <a:latin typeface="Calibri"/>
                <a:cs typeface="Calibri"/>
              </a:rPr>
              <a:t> </a:t>
            </a:r>
            <a:r>
              <a:rPr sz="2200" spc="-5" dirty="0">
                <a:latin typeface="Calibri"/>
                <a:cs typeface="Calibri"/>
              </a:rPr>
              <a:t>a</a:t>
            </a:r>
            <a:r>
              <a:rPr sz="2200" dirty="0">
                <a:latin typeface="Calibri"/>
                <a:cs typeface="Calibri"/>
              </a:rPr>
              <a:t> </a:t>
            </a:r>
            <a:r>
              <a:rPr sz="2200" spc="-10" dirty="0">
                <a:latin typeface="Calibri"/>
                <a:cs typeface="Calibri"/>
              </a:rPr>
              <a:t>database</a:t>
            </a:r>
            <a:r>
              <a:rPr sz="2200" dirty="0">
                <a:latin typeface="Calibri"/>
                <a:cs typeface="Calibri"/>
              </a:rPr>
              <a:t> </a:t>
            </a:r>
            <a:r>
              <a:rPr sz="2200" spc="-5" dirty="0">
                <a:latin typeface="Calibri"/>
                <a:cs typeface="Calibri"/>
              </a:rPr>
              <a:t>with</a:t>
            </a:r>
            <a:r>
              <a:rPr sz="2200" dirty="0">
                <a:latin typeface="Calibri"/>
                <a:cs typeface="Calibri"/>
              </a:rPr>
              <a:t> </a:t>
            </a:r>
            <a:r>
              <a:rPr sz="2200" spc="-10" dirty="0">
                <a:latin typeface="Calibri"/>
                <a:cs typeface="Calibri"/>
              </a:rPr>
              <a:t>respective</a:t>
            </a:r>
            <a:endParaRPr sz="2200" dirty="0">
              <a:latin typeface="Calibri"/>
              <a:cs typeface="Calibri"/>
            </a:endParaRPr>
          </a:p>
        </p:txBody>
      </p:sp>
      <p:pic>
        <p:nvPicPr>
          <p:cNvPr id="6" name="object 6"/>
          <p:cNvPicPr/>
          <p:nvPr/>
        </p:nvPicPr>
        <p:blipFill>
          <a:blip r:embed="rId2" cstate="print"/>
          <a:stretch>
            <a:fillRect/>
          </a:stretch>
        </p:blipFill>
        <p:spPr>
          <a:xfrm>
            <a:off x="134112" y="54864"/>
            <a:ext cx="1219200" cy="11445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AF66-39E8-6208-1E05-A5B214A3450B}"/>
              </a:ext>
            </a:extLst>
          </p:cNvPr>
          <p:cNvSpPr>
            <a:spLocks noGrp="1"/>
          </p:cNvSpPr>
          <p:nvPr>
            <p:ph type="ctrTitle"/>
          </p:nvPr>
        </p:nvSpPr>
        <p:spPr>
          <a:xfrm>
            <a:off x="743712" y="1447800"/>
            <a:ext cx="10363200" cy="369332"/>
          </a:xfrm>
        </p:spPr>
        <p:txBody>
          <a:bodyPr/>
          <a:lstStyle/>
          <a:p>
            <a:r>
              <a:rPr lang="en-US" sz="2400" b="1" dirty="0"/>
              <a:t>Algorithms used:</a:t>
            </a:r>
            <a:endParaRPr lang="en-IN" sz="2400" b="1" dirty="0"/>
          </a:p>
        </p:txBody>
      </p:sp>
      <p:sp>
        <p:nvSpPr>
          <p:cNvPr id="3" name="Subtitle 2">
            <a:extLst>
              <a:ext uri="{FF2B5EF4-FFF2-40B4-BE49-F238E27FC236}">
                <a16:creationId xmlns:a16="http://schemas.microsoft.com/office/drawing/2014/main" id="{D9E7855B-BCF9-B13E-0E70-5EB6644FE166}"/>
              </a:ext>
            </a:extLst>
          </p:cNvPr>
          <p:cNvSpPr>
            <a:spLocks noGrp="1"/>
          </p:cNvSpPr>
          <p:nvPr>
            <p:ph type="subTitle" idx="4"/>
          </p:nvPr>
        </p:nvSpPr>
        <p:spPr>
          <a:xfrm>
            <a:off x="743712" y="2095040"/>
            <a:ext cx="10363200" cy="4250523"/>
          </a:xfrm>
        </p:spPr>
        <p:txBody>
          <a:bodyPr/>
          <a:lstStyle/>
          <a:p>
            <a:pPr marL="342900" indent="-342900">
              <a:buFont typeface="+mj-lt"/>
              <a:buAutoNum type="arabicPeriod"/>
            </a:pPr>
            <a:r>
              <a:rPr lang="en-US" b="1" dirty="0"/>
              <a:t>Convolutional Neural Network</a:t>
            </a:r>
            <a:r>
              <a:rPr lang="en-US" dirty="0"/>
              <a:t>:</a:t>
            </a:r>
          </a:p>
          <a:p>
            <a:endParaRPr lang="en-US" dirty="0"/>
          </a:p>
          <a:p>
            <a:pPr marL="285750" indent="-285750" algn="just">
              <a:lnSpc>
                <a:spcPct val="150000"/>
              </a:lnSpc>
              <a:buFont typeface="Arial" panose="020B0604020202020204" pitchFamily="34" charset="0"/>
              <a:buChar char="•"/>
            </a:pPr>
            <a:r>
              <a:rPr lang="en-US" dirty="0"/>
              <a:t>A Convolutional Neural Network (CNN) is a type of deep learning algorithm that is particularly well-suited for image recognition and processing tasks. It is made up of multiple layers, including convolutional layers, pooling layers, and fully connected layers.</a:t>
            </a:r>
          </a:p>
          <a:p>
            <a:pPr marL="285750" indent="-285750" algn="just">
              <a:lnSpc>
                <a:spcPct val="150000"/>
              </a:lnSpc>
              <a:buFont typeface="Arial" panose="020B0604020202020204" pitchFamily="34" charset="0"/>
              <a:buChar char="•"/>
            </a:pPr>
            <a:r>
              <a:rPr lang="en-US" dirty="0"/>
              <a:t> The convolutional layers are the key component of a CNN, where filters are applied to the input image to extract features such as edges, textures, and shapes. The output of the convolutional layers is then passed through pooling layers, which are used to down-sample the feature maps, reducing the spatial dimensions while retaining the most important information.</a:t>
            </a:r>
          </a:p>
          <a:p>
            <a:pPr marL="285750" indent="-285750" algn="just">
              <a:lnSpc>
                <a:spcPct val="150000"/>
              </a:lnSpc>
              <a:buFont typeface="Arial" panose="020B0604020202020204" pitchFamily="34" charset="0"/>
              <a:buChar char="•"/>
            </a:pPr>
            <a:r>
              <a:rPr lang="en-US" dirty="0"/>
              <a:t> The output of the pooling layers is then passed through one or more fully connected layers, which are used to make a prediction or classify the image.</a:t>
            </a:r>
          </a:p>
        </p:txBody>
      </p:sp>
      <p:sp>
        <p:nvSpPr>
          <p:cNvPr id="5" name="TextBox 4">
            <a:extLst>
              <a:ext uri="{FF2B5EF4-FFF2-40B4-BE49-F238E27FC236}">
                <a16:creationId xmlns:a16="http://schemas.microsoft.com/office/drawing/2014/main" id="{AC9EDFBD-722B-1AC4-249A-7C1D867C7708}"/>
              </a:ext>
            </a:extLst>
          </p:cNvPr>
          <p:cNvSpPr txBox="1"/>
          <p:nvPr/>
        </p:nvSpPr>
        <p:spPr>
          <a:xfrm flipH="1">
            <a:off x="1353312" y="76201"/>
            <a:ext cx="9924288" cy="1041311"/>
          </a:xfrm>
          <a:prstGeom prst="rect">
            <a:avLst/>
          </a:prstGeom>
          <a:noFill/>
        </p:spPr>
        <p:txBody>
          <a:bodyPr wrap="square" rtlCol="0">
            <a:spAutoFit/>
          </a:bodyPr>
          <a:lstStyle/>
          <a:p>
            <a:pPr algn="ctr">
              <a:lnSpc>
                <a:spcPts val="2510"/>
              </a:lnSpc>
              <a:spcBef>
                <a:spcPts val="95"/>
              </a:spcBef>
            </a:pPr>
            <a:r>
              <a:rPr lang="en-US" sz="2000" b="1" spc="80" dirty="0">
                <a:latin typeface="Arial MT"/>
                <a:cs typeface="Arial MT"/>
              </a:rPr>
              <a:t>GOKARAJU</a:t>
            </a:r>
            <a:r>
              <a:rPr lang="en-US" sz="2000" b="1" spc="-35" dirty="0">
                <a:latin typeface="Arial MT"/>
                <a:cs typeface="Arial MT"/>
              </a:rPr>
              <a:t> </a:t>
            </a:r>
            <a:r>
              <a:rPr lang="en-US" sz="2000" b="1" spc="60" dirty="0">
                <a:latin typeface="Arial MT"/>
                <a:cs typeface="Arial MT"/>
              </a:rPr>
              <a:t>RANGARAJU</a:t>
            </a:r>
            <a:r>
              <a:rPr lang="en-US" sz="2000" b="1" spc="-30" dirty="0">
                <a:latin typeface="Arial MT"/>
                <a:cs typeface="Arial MT"/>
              </a:rPr>
              <a:t> </a:t>
            </a:r>
            <a:r>
              <a:rPr lang="en-US" sz="2000" b="1" spc="40" dirty="0">
                <a:latin typeface="Arial MT"/>
                <a:cs typeface="Arial MT"/>
              </a:rPr>
              <a:t>INSTITUTE</a:t>
            </a:r>
            <a:r>
              <a:rPr lang="en-US" sz="2000" b="1" spc="-25" dirty="0">
                <a:latin typeface="Arial MT"/>
                <a:cs typeface="Arial MT"/>
              </a:rPr>
              <a:t> </a:t>
            </a:r>
            <a:r>
              <a:rPr lang="en-US" sz="2000" b="1" spc="5" dirty="0">
                <a:latin typeface="Arial MT"/>
                <a:cs typeface="Arial MT"/>
              </a:rPr>
              <a:t>OF</a:t>
            </a:r>
            <a:r>
              <a:rPr lang="en-US" sz="2000" b="1" spc="-55" dirty="0">
                <a:latin typeface="Arial MT"/>
                <a:cs typeface="Arial MT"/>
              </a:rPr>
              <a:t> </a:t>
            </a:r>
            <a:r>
              <a:rPr lang="en-US" sz="2000" b="1" spc="35" dirty="0">
                <a:latin typeface="Arial MT"/>
                <a:cs typeface="Arial MT"/>
              </a:rPr>
              <a:t>ENGINEERING</a:t>
            </a:r>
            <a:r>
              <a:rPr lang="en-US" sz="2000" b="1" spc="-30" dirty="0">
                <a:latin typeface="Arial MT"/>
                <a:cs typeface="Arial MT"/>
              </a:rPr>
              <a:t> </a:t>
            </a:r>
            <a:r>
              <a:rPr lang="en-US" sz="2000" b="1" spc="70" dirty="0">
                <a:latin typeface="Arial MT"/>
                <a:cs typeface="Arial MT"/>
              </a:rPr>
              <a:t>AND</a:t>
            </a:r>
            <a:r>
              <a:rPr lang="en-US" sz="2000" b="1" spc="-45" dirty="0">
                <a:latin typeface="Arial MT"/>
                <a:cs typeface="Arial MT"/>
              </a:rPr>
              <a:t> </a:t>
            </a:r>
            <a:r>
              <a:rPr lang="en-US" sz="2000" b="1" spc="15" dirty="0">
                <a:latin typeface="Arial MT"/>
                <a:cs typeface="Arial MT"/>
              </a:rPr>
              <a:t>TECHNOLOGY</a:t>
            </a:r>
            <a:endParaRPr lang="en-US" sz="2000" b="1" dirty="0">
              <a:latin typeface="Arial MT"/>
              <a:cs typeface="Arial MT"/>
            </a:endParaRPr>
          </a:p>
          <a:p>
            <a:pPr marL="1270" algn="ctr">
              <a:lnSpc>
                <a:spcPts val="2510"/>
              </a:lnSpc>
            </a:pPr>
            <a:r>
              <a:rPr lang="en-US" sz="2000" b="1" spc="114" dirty="0">
                <a:latin typeface="Arial MT"/>
                <a:cs typeface="Arial MT"/>
              </a:rPr>
              <a:t>Department</a:t>
            </a:r>
            <a:r>
              <a:rPr lang="en-US" sz="2000" b="1" spc="-35" dirty="0">
                <a:latin typeface="Arial MT"/>
                <a:cs typeface="Arial MT"/>
              </a:rPr>
              <a:t> </a:t>
            </a:r>
            <a:r>
              <a:rPr lang="en-US" sz="2000" b="1" spc="110" dirty="0">
                <a:latin typeface="Arial MT"/>
                <a:cs typeface="Arial MT"/>
              </a:rPr>
              <a:t>of</a:t>
            </a:r>
            <a:r>
              <a:rPr lang="en-US" sz="2000" b="1" spc="195" dirty="0">
                <a:latin typeface="Arial MT"/>
                <a:cs typeface="Arial MT"/>
              </a:rPr>
              <a:t> </a:t>
            </a:r>
            <a:r>
              <a:rPr lang="en-US" sz="2000" b="1" spc="120" dirty="0">
                <a:latin typeface="Arial MT"/>
                <a:cs typeface="Arial MT"/>
              </a:rPr>
              <a:t>Computer</a:t>
            </a:r>
            <a:r>
              <a:rPr lang="en-US" sz="2000" b="1" spc="-45" dirty="0">
                <a:latin typeface="Arial MT"/>
                <a:cs typeface="Arial MT"/>
              </a:rPr>
              <a:t> </a:t>
            </a:r>
            <a:r>
              <a:rPr lang="en-US" sz="2000" b="1" spc="110" dirty="0">
                <a:latin typeface="Arial MT"/>
                <a:cs typeface="Arial MT"/>
              </a:rPr>
              <a:t>Science</a:t>
            </a:r>
            <a:r>
              <a:rPr lang="en-US" sz="2000" b="1" spc="-40" dirty="0">
                <a:latin typeface="Arial MT"/>
                <a:cs typeface="Arial MT"/>
              </a:rPr>
              <a:t> </a:t>
            </a:r>
            <a:r>
              <a:rPr lang="en-US" sz="2000" b="1" spc="105" dirty="0">
                <a:latin typeface="Arial MT"/>
                <a:cs typeface="Arial MT"/>
              </a:rPr>
              <a:t>and</a:t>
            </a:r>
            <a:r>
              <a:rPr lang="en-US" sz="2000" b="1" spc="-55" dirty="0">
                <a:latin typeface="Arial MT"/>
                <a:cs typeface="Arial MT"/>
              </a:rPr>
              <a:t> </a:t>
            </a:r>
            <a:r>
              <a:rPr lang="en-US" sz="2000" b="1" spc="105" dirty="0">
                <a:latin typeface="Arial MT"/>
                <a:cs typeface="Arial MT"/>
              </a:rPr>
              <a:t>Engineering</a:t>
            </a:r>
            <a:endParaRPr lang="en-US" sz="2000" b="1" dirty="0">
              <a:latin typeface="Arial MT"/>
              <a:cs typeface="Arial MT"/>
            </a:endParaRPr>
          </a:p>
          <a:p>
            <a:pPr algn="ctr"/>
            <a:r>
              <a:rPr lang="en-IN" sz="2000" b="1" dirty="0">
                <a:highlight>
                  <a:srgbClr val="FFFF00"/>
                </a:highlight>
                <a:latin typeface="Arial" panose="020B0604020202020204" pitchFamily="34" charset="0"/>
                <a:cs typeface="Arial" panose="020B0604020202020204" pitchFamily="34" charset="0"/>
              </a:rPr>
              <a:t>MINI Project Review -3</a:t>
            </a:r>
          </a:p>
        </p:txBody>
      </p:sp>
      <p:pic>
        <p:nvPicPr>
          <p:cNvPr id="6" name="object 5">
            <a:extLst>
              <a:ext uri="{FF2B5EF4-FFF2-40B4-BE49-F238E27FC236}">
                <a16:creationId xmlns:a16="http://schemas.microsoft.com/office/drawing/2014/main" id="{07BCB762-8713-4C85-06BC-032C951798F6}"/>
              </a:ext>
            </a:extLst>
          </p:cNvPr>
          <p:cNvPicPr/>
          <p:nvPr/>
        </p:nvPicPr>
        <p:blipFill>
          <a:blip r:embed="rId2" cstate="print"/>
          <a:stretch>
            <a:fillRect/>
          </a:stretch>
        </p:blipFill>
        <p:spPr>
          <a:xfrm>
            <a:off x="134112" y="25367"/>
            <a:ext cx="1219200" cy="1144524"/>
          </a:xfrm>
          <a:prstGeom prst="rect">
            <a:avLst/>
          </a:prstGeom>
        </p:spPr>
      </p:pic>
    </p:spTree>
    <p:extLst>
      <p:ext uri="{BB962C8B-B14F-4D97-AF65-F5344CB8AC3E}">
        <p14:creationId xmlns:p14="http://schemas.microsoft.com/office/powerpoint/2010/main" val="297610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1B2844-6869-3F46-B892-EA5986B860FA}"/>
              </a:ext>
            </a:extLst>
          </p:cNvPr>
          <p:cNvSpPr>
            <a:spLocks noGrp="1"/>
          </p:cNvSpPr>
          <p:nvPr>
            <p:ph type="subTitle" idx="4"/>
          </p:nvPr>
        </p:nvSpPr>
        <p:spPr>
          <a:xfrm>
            <a:off x="1591055" y="4597624"/>
            <a:ext cx="9282113" cy="1684767"/>
          </a:xfrm>
        </p:spPr>
        <p:txBody>
          <a:bodyPr/>
          <a:lstStyle/>
          <a:p>
            <a:pPr marL="285750" indent="-285750" algn="just">
              <a:buFont typeface="Arial" panose="020B0604020202020204" pitchFamily="34" charset="0"/>
              <a:buChar char="•"/>
            </a:pPr>
            <a:r>
              <a:rPr lang="en-US" dirty="0"/>
              <a:t> Mobilenetv2 is a model which does the same convolution as done by CNN to filter images but in a different way than those done by the previous CNN. It uses the idea of Depth convolution and point convolution which is different from the normal convolution as done by normal CNNs. </a:t>
            </a:r>
          </a:p>
          <a:p>
            <a:pPr marL="285750" indent="-285750" algn="just">
              <a:buFont typeface="Arial" panose="020B0604020202020204" pitchFamily="34" charset="0"/>
              <a:buChar char="•"/>
            </a:pPr>
            <a:r>
              <a:rPr lang="en-US" dirty="0"/>
              <a:t>This increases the efficiency of CNN to predict images and hence they can be able to compete in the mobile systems as well. </a:t>
            </a:r>
            <a:endParaRPr lang="en-IN" dirty="0"/>
          </a:p>
          <a:p>
            <a:endParaRPr lang="en-IN" dirty="0"/>
          </a:p>
        </p:txBody>
      </p:sp>
      <p:pic>
        <p:nvPicPr>
          <p:cNvPr id="5" name="Picture 4">
            <a:extLst>
              <a:ext uri="{FF2B5EF4-FFF2-40B4-BE49-F238E27FC236}">
                <a16:creationId xmlns:a16="http://schemas.microsoft.com/office/drawing/2014/main" id="{3A4D9759-CCDD-FDD7-394A-37A5769D2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512" y="1199388"/>
            <a:ext cx="6886575" cy="3038475"/>
          </a:xfrm>
          <a:prstGeom prst="rect">
            <a:avLst/>
          </a:prstGeom>
        </p:spPr>
      </p:pic>
      <p:sp>
        <p:nvSpPr>
          <p:cNvPr id="7" name="TextBox 6">
            <a:extLst>
              <a:ext uri="{FF2B5EF4-FFF2-40B4-BE49-F238E27FC236}">
                <a16:creationId xmlns:a16="http://schemas.microsoft.com/office/drawing/2014/main" id="{8F8D9D28-21B0-BB21-B02B-BA7292EC2AE8}"/>
              </a:ext>
            </a:extLst>
          </p:cNvPr>
          <p:cNvSpPr txBox="1"/>
          <p:nvPr/>
        </p:nvSpPr>
        <p:spPr>
          <a:xfrm>
            <a:off x="1353312" y="269650"/>
            <a:ext cx="9757601" cy="984885"/>
          </a:xfrm>
          <a:prstGeom prst="rect">
            <a:avLst/>
          </a:prstGeom>
          <a:noFill/>
        </p:spPr>
        <p:txBody>
          <a:bodyPr wrap="square" rtlCol="0">
            <a:spAutoFit/>
          </a:bodyPr>
          <a:lstStyle/>
          <a:p>
            <a:pPr algn="ctr"/>
            <a:r>
              <a:rPr lang="en-US" sz="2000" b="1" spc="80" dirty="0">
                <a:latin typeface="Arial MT"/>
                <a:cs typeface="Arial MT"/>
              </a:rPr>
              <a:t>GOKARAJU</a:t>
            </a:r>
            <a:r>
              <a:rPr lang="en-US" sz="2000" b="1" spc="-35" dirty="0">
                <a:latin typeface="Arial MT"/>
                <a:cs typeface="Arial MT"/>
              </a:rPr>
              <a:t> </a:t>
            </a:r>
            <a:r>
              <a:rPr lang="en-US" sz="2000" b="1" spc="60" dirty="0">
                <a:latin typeface="Arial MT"/>
                <a:cs typeface="Arial MT"/>
              </a:rPr>
              <a:t>RANGARAJU</a:t>
            </a:r>
            <a:r>
              <a:rPr lang="en-US" sz="2000" b="1" spc="-30" dirty="0">
                <a:latin typeface="Arial MT"/>
                <a:cs typeface="Arial MT"/>
              </a:rPr>
              <a:t> </a:t>
            </a:r>
            <a:r>
              <a:rPr lang="en-US" sz="2000" b="1" spc="40" dirty="0">
                <a:latin typeface="Arial MT"/>
                <a:cs typeface="Arial MT"/>
              </a:rPr>
              <a:t>INSTITUTE</a:t>
            </a:r>
            <a:r>
              <a:rPr lang="en-US" sz="2000" b="1" spc="-25" dirty="0">
                <a:latin typeface="Arial MT"/>
                <a:cs typeface="Arial MT"/>
              </a:rPr>
              <a:t> </a:t>
            </a:r>
            <a:r>
              <a:rPr lang="en-US" sz="2000" b="1" spc="5" dirty="0">
                <a:latin typeface="Arial MT"/>
                <a:cs typeface="Arial MT"/>
              </a:rPr>
              <a:t>OF</a:t>
            </a:r>
            <a:r>
              <a:rPr lang="en-US" sz="2000" b="1" spc="-55" dirty="0">
                <a:latin typeface="Arial MT"/>
                <a:cs typeface="Arial MT"/>
              </a:rPr>
              <a:t> </a:t>
            </a:r>
            <a:r>
              <a:rPr lang="en-US" sz="2000" b="1" spc="35" dirty="0">
                <a:latin typeface="Arial MT"/>
                <a:cs typeface="Arial MT"/>
              </a:rPr>
              <a:t>ENGINEERING</a:t>
            </a:r>
            <a:r>
              <a:rPr lang="en-US" sz="2000" b="1" spc="-30" dirty="0">
                <a:latin typeface="Arial MT"/>
                <a:cs typeface="Arial MT"/>
              </a:rPr>
              <a:t> </a:t>
            </a:r>
            <a:r>
              <a:rPr lang="en-US" sz="2000" b="1" spc="70" dirty="0">
                <a:latin typeface="Arial MT"/>
                <a:cs typeface="Arial MT"/>
              </a:rPr>
              <a:t>AND</a:t>
            </a:r>
            <a:r>
              <a:rPr lang="en-US" sz="2000" b="1" spc="-45" dirty="0">
                <a:latin typeface="Arial MT"/>
                <a:cs typeface="Arial MT"/>
              </a:rPr>
              <a:t> </a:t>
            </a:r>
            <a:r>
              <a:rPr lang="en-US" sz="2000" b="1" spc="15" dirty="0">
                <a:latin typeface="Arial MT"/>
                <a:cs typeface="Arial MT"/>
              </a:rPr>
              <a:t>TECHNOLOGY</a:t>
            </a:r>
            <a:endParaRPr lang="en-US" sz="2000" b="1" dirty="0">
              <a:latin typeface="Arial MT"/>
              <a:cs typeface="Arial MT"/>
            </a:endParaRPr>
          </a:p>
          <a:p>
            <a:pPr algn="ctr"/>
            <a:r>
              <a:rPr lang="en-US" sz="2000" b="1" spc="114" dirty="0"/>
              <a:t>Department</a:t>
            </a:r>
            <a:r>
              <a:rPr lang="en-US" sz="2000" b="1" spc="-25" dirty="0"/>
              <a:t> </a:t>
            </a:r>
            <a:r>
              <a:rPr lang="en-US" sz="2000" b="1" spc="110" dirty="0"/>
              <a:t>of</a:t>
            </a:r>
            <a:r>
              <a:rPr lang="en-US" sz="2000" b="1" spc="190" dirty="0"/>
              <a:t> </a:t>
            </a:r>
            <a:r>
              <a:rPr lang="en-US" sz="2000" b="1" spc="120" dirty="0"/>
              <a:t>Computer</a:t>
            </a:r>
            <a:r>
              <a:rPr lang="en-US" sz="2000" b="1" spc="-40" dirty="0"/>
              <a:t> </a:t>
            </a:r>
            <a:r>
              <a:rPr lang="en-US" sz="2000" b="1" spc="110" dirty="0"/>
              <a:t>Science</a:t>
            </a:r>
            <a:r>
              <a:rPr lang="en-US" sz="2000" b="1" spc="-40" dirty="0"/>
              <a:t> </a:t>
            </a:r>
            <a:r>
              <a:rPr lang="en-US" sz="2000" b="1" spc="105" dirty="0"/>
              <a:t>and</a:t>
            </a:r>
            <a:r>
              <a:rPr lang="en-US" sz="2000" b="1" spc="-60" dirty="0"/>
              <a:t> </a:t>
            </a:r>
            <a:r>
              <a:rPr lang="en-US" sz="2000" b="1" spc="105" dirty="0"/>
              <a:t>Engineering</a:t>
            </a:r>
          </a:p>
          <a:p>
            <a:pPr algn="ctr"/>
            <a:r>
              <a:rPr lang="en-IN" sz="1800" b="1" spc="50" dirty="0">
                <a:highlight>
                  <a:srgbClr val="FFFF00"/>
                </a:highlight>
                <a:latin typeface="Arial MT"/>
                <a:cs typeface="Arial MT"/>
              </a:rPr>
              <a:t>MINI</a:t>
            </a:r>
            <a:r>
              <a:rPr lang="en-IN" sz="1800" b="1" spc="-60" dirty="0">
                <a:highlight>
                  <a:srgbClr val="FFFF00"/>
                </a:highlight>
                <a:latin typeface="Arial MT"/>
                <a:cs typeface="Arial MT"/>
              </a:rPr>
              <a:t> </a:t>
            </a:r>
            <a:r>
              <a:rPr lang="en-IN" sz="1800" b="1" spc="110" dirty="0">
                <a:highlight>
                  <a:srgbClr val="FFFF00"/>
                </a:highlight>
                <a:latin typeface="Arial MT"/>
                <a:cs typeface="Arial MT"/>
              </a:rPr>
              <a:t>Project</a:t>
            </a:r>
            <a:r>
              <a:rPr lang="en-IN" sz="1800" b="1" spc="-80" dirty="0">
                <a:highlight>
                  <a:srgbClr val="FFFF00"/>
                </a:highlight>
                <a:latin typeface="Arial MT"/>
                <a:cs typeface="Arial MT"/>
              </a:rPr>
              <a:t> </a:t>
            </a:r>
            <a:r>
              <a:rPr lang="en-IN" sz="1800" b="1" spc="60" dirty="0">
                <a:highlight>
                  <a:srgbClr val="FFFF00"/>
                </a:highlight>
                <a:latin typeface="Arial MT"/>
                <a:cs typeface="Arial MT"/>
              </a:rPr>
              <a:t>Review-3</a:t>
            </a:r>
            <a:endParaRPr lang="en-IN" sz="1800" b="1" dirty="0">
              <a:highlight>
                <a:srgbClr val="FFFF00"/>
              </a:highlight>
              <a:latin typeface="Arial MT"/>
              <a:cs typeface="Arial MT"/>
            </a:endParaRPr>
          </a:p>
        </p:txBody>
      </p:sp>
      <p:pic>
        <p:nvPicPr>
          <p:cNvPr id="8" name="object 6">
            <a:extLst>
              <a:ext uri="{FF2B5EF4-FFF2-40B4-BE49-F238E27FC236}">
                <a16:creationId xmlns:a16="http://schemas.microsoft.com/office/drawing/2014/main" id="{2DBA8503-A4B8-039D-1B69-729D806241D1}"/>
              </a:ext>
            </a:extLst>
          </p:cNvPr>
          <p:cNvPicPr/>
          <p:nvPr/>
        </p:nvPicPr>
        <p:blipFill>
          <a:blip r:embed="rId3" cstate="print"/>
          <a:stretch>
            <a:fillRect/>
          </a:stretch>
        </p:blipFill>
        <p:spPr>
          <a:xfrm>
            <a:off x="134112" y="54864"/>
            <a:ext cx="1219200" cy="1144524"/>
          </a:xfrm>
          <a:prstGeom prst="rect">
            <a:avLst/>
          </a:prstGeom>
        </p:spPr>
      </p:pic>
    </p:spTree>
    <p:extLst>
      <p:ext uri="{BB962C8B-B14F-4D97-AF65-F5344CB8AC3E}">
        <p14:creationId xmlns:p14="http://schemas.microsoft.com/office/powerpoint/2010/main" val="23396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056" y="0"/>
            <a:ext cx="1219200" cy="1144524"/>
          </a:xfrm>
          <a:prstGeom prst="rect">
            <a:avLst/>
          </a:prstGeom>
        </p:spPr>
      </p:pic>
      <p:sp>
        <p:nvSpPr>
          <p:cNvPr id="3" name="object 3"/>
          <p:cNvSpPr txBox="1">
            <a:spLocks noGrp="1"/>
          </p:cNvSpPr>
          <p:nvPr>
            <p:ph type="title"/>
          </p:nvPr>
        </p:nvSpPr>
        <p:spPr>
          <a:xfrm>
            <a:off x="1219201" y="130810"/>
            <a:ext cx="10627360" cy="689291"/>
          </a:xfrm>
          <a:prstGeom prst="rect">
            <a:avLst/>
          </a:prstGeom>
        </p:spPr>
        <p:txBody>
          <a:bodyPr vert="horz" wrap="square" lIns="0" tIns="12065" rIns="0" bIns="0" rtlCol="0">
            <a:spAutoFit/>
          </a:bodyPr>
          <a:lstStyle/>
          <a:p>
            <a:pPr algn="ctr">
              <a:lnSpc>
                <a:spcPct val="100000"/>
              </a:lnSpc>
              <a:spcBef>
                <a:spcPts val="95"/>
              </a:spcBef>
            </a:pPr>
            <a:r>
              <a:rPr sz="2200" b="1" spc="80" dirty="0"/>
              <a:t>GOKARAJU</a:t>
            </a:r>
            <a:r>
              <a:rPr sz="2200" b="1" spc="-35" dirty="0"/>
              <a:t> </a:t>
            </a:r>
            <a:r>
              <a:rPr sz="2200" b="1" spc="60" dirty="0"/>
              <a:t>RANGARAJU</a:t>
            </a:r>
            <a:r>
              <a:rPr sz="2200" b="1" spc="-30" dirty="0"/>
              <a:t> </a:t>
            </a:r>
            <a:r>
              <a:rPr sz="2200" b="1" spc="40" dirty="0"/>
              <a:t>INSTITUTE</a:t>
            </a:r>
            <a:r>
              <a:rPr sz="2200" b="1" spc="-25" dirty="0"/>
              <a:t> </a:t>
            </a:r>
            <a:r>
              <a:rPr sz="2200" b="1" spc="5" dirty="0"/>
              <a:t>OF</a:t>
            </a:r>
            <a:r>
              <a:rPr sz="2200" b="1" spc="-55" dirty="0"/>
              <a:t> </a:t>
            </a:r>
            <a:r>
              <a:rPr sz="2200" b="1" spc="35" dirty="0"/>
              <a:t>ENGINEERING</a:t>
            </a:r>
            <a:r>
              <a:rPr sz="2200" b="1" spc="-30" dirty="0"/>
              <a:t> </a:t>
            </a:r>
            <a:r>
              <a:rPr sz="2200" b="1" spc="70" dirty="0"/>
              <a:t>AND</a:t>
            </a:r>
            <a:r>
              <a:rPr sz="2200" b="1" spc="-45" dirty="0"/>
              <a:t> </a:t>
            </a:r>
            <a:r>
              <a:rPr sz="2200" b="1" spc="15" dirty="0"/>
              <a:t>TECHNOLOGY</a:t>
            </a:r>
            <a:endParaRPr sz="2200" b="1" dirty="0"/>
          </a:p>
          <a:p>
            <a:pPr marL="635" algn="ctr">
              <a:lnSpc>
                <a:spcPct val="100000"/>
              </a:lnSpc>
            </a:pPr>
            <a:r>
              <a:rPr sz="2200" b="1" spc="114" dirty="0"/>
              <a:t>Department</a:t>
            </a:r>
            <a:r>
              <a:rPr sz="2200" b="1" spc="-40" dirty="0"/>
              <a:t> </a:t>
            </a:r>
            <a:r>
              <a:rPr sz="2200" b="1" spc="110" dirty="0"/>
              <a:t>of</a:t>
            </a:r>
            <a:r>
              <a:rPr sz="2200" b="1" spc="180" dirty="0"/>
              <a:t> </a:t>
            </a:r>
            <a:r>
              <a:rPr sz="2200" b="1" spc="114" dirty="0"/>
              <a:t>Computer</a:t>
            </a:r>
            <a:r>
              <a:rPr sz="2200" b="1" spc="-55" dirty="0"/>
              <a:t> </a:t>
            </a:r>
            <a:r>
              <a:rPr sz="2200" b="1" spc="110" dirty="0"/>
              <a:t>Science</a:t>
            </a:r>
            <a:r>
              <a:rPr sz="2200" b="1" spc="-45" dirty="0"/>
              <a:t> </a:t>
            </a:r>
            <a:r>
              <a:rPr sz="2200" b="1" spc="110" dirty="0"/>
              <a:t>and</a:t>
            </a:r>
            <a:r>
              <a:rPr sz="2200" b="1" spc="-65" dirty="0"/>
              <a:t> </a:t>
            </a:r>
            <a:r>
              <a:rPr sz="2200" b="1" spc="110" dirty="0"/>
              <a:t>Engineering</a:t>
            </a:r>
            <a:endParaRPr sz="2200" b="1" dirty="0"/>
          </a:p>
        </p:txBody>
      </p:sp>
      <p:sp>
        <p:nvSpPr>
          <p:cNvPr id="4" name="object 4"/>
          <p:cNvSpPr txBox="1"/>
          <p:nvPr/>
        </p:nvSpPr>
        <p:spPr>
          <a:xfrm>
            <a:off x="5178933" y="830707"/>
            <a:ext cx="2975610" cy="323215"/>
          </a:xfrm>
          <a:prstGeom prst="rect">
            <a:avLst/>
          </a:prstGeom>
          <a:solidFill>
            <a:srgbClr val="FF00FF"/>
          </a:solidFill>
        </p:spPr>
        <p:txBody>
          <a:bodyPr vert="horz" wrap="square" lIns="0" tIns="0" rIns="0" bIns="0" rtlCol="0">
            <a:spAutoFit/>
          </a:bodyPr>
          <a:lstStyle/>
          <a:p>
            <a:pPr>
              <a:lnSpc>
                <a:spcPts val="2505"/>
              </a:lnSpc>
            </a:pPr>
            <a:r>
              <a:rPr sz="2200" spc="55" dirty="0">
                <a:highlight>
                  <a:srgbClr val="FFFF00"/>
                </a:highlight>
                <a:latin typeface="Arial MT"/>
                <a:cs typeface="Arial MT"/>
              </a:rPr>
              <a:t>MINI</a:t>
            </a:r>
            <a:r>
              <a:rPr sz="2200" spc="-75" dirty="0">
                <a:highlight>
                  <a:srgbClr val="FFFF00"/>
                </a:highlight>
                <a:latin typeface="Arial MT"/>
                <a:cs typeface="Arial MT"/>
              </a:rPr>
              <a:t> </a:t>
            </a:r>
            <a:r>
              <a:rPr sz="2200" spc="114" dirty="0">
                <a:highlight>
                  <a:srgbClr val="FFFF00"/>
                </a:highlight>
                <a:latin typeface="Arial MT"/>
                <a:cs typeface="Arial MT"/>
              </a:rPr>
              <a:t>Project</a:t>
            </a:r>
            <a:r>
              <a:rPr sz="2200" spc="-85" dirty="0">
                <a:highlight>
                  <a:srgbClr val="FFFF00"/>
                </a:highlight>
                <a:latin typeface="Arial MT"/>
                <a:cs typeface="Arial MT"/>
              </a:rPr>
              <a:t> </a:t>
            </a:r>
            <a:r>
              <a:rPr sz="2200" spc="55" dirty="0">
                <a:highlight>
                  <a:srgbClr val="FFFF00"/>
                </a:highlight>
                <a:latin typeface="Arial MT"/>
                <a:cs typeface="Arial MT"/>
              </a:rPr>
              <a:t>Review-</a:t>
            </a:r>
            <a:r>
              <a:rPr lang="en-US" sz="2200" spc="55" dirty="0">
                <a:highlight>
                  <a:srgbClr val="FFFF00"/>
                </a:highlight>
                <a:latin typeface="Arial MT"/>
                <a:cs typeface="Arial MT"/>
              </a:rPr>
              <a:t>3</a:t>
            </a:r>
            <a:endParaRPr sz="2200" dirty="0">
              <a:highlight>
                <a:srgbClr val="FFFF00"/>
              </a:highlight>
              <a:latin typeface="Arial MT"/>
              <a:cs typeface="Arial MT"/>
            </a:endParaRPr>
          </a:p>
        </p:txBody>
      </p:sp>
      <p:sp>
        <p:nvSpPr>
          <p:cNvPr id="5" name="object 5"/>
          <p:cNvSpPr txBox="1"/>
          <p:nvPr/>
        </p:nvSpPr>
        <p:spPr>
          <a:xfrm>
            <a:off x="916939" y="6426504"/>
            <a:ext cx="7423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30-05-2023</a:t>
            </a:r>
            <a:endParaRPr sz="1200">
              <a:latin typeface="Calibri"/>
              <a:cs typeface="Calibri"/>
            </a:endParaRPr>
          </a:p>
        </p:txBody>
      </p:sp>
      <p:pic>
        <p:nvPicPr>
          <p:cNvPr id="6" name="object 6"/>
          <p:cNvPicPr/>
          <p:nvPr/>
        </p:nvPicPr>
        <p:blipFill rotWithShape="1">
          <a:blip r:embed="rId3" cstate="print"/>
          <a:srcRect t="-695" r="26076"/>
          <a:stretch/>
        </p:blipFill>
        <p:spPr>
          <a:xfrm>
            <a:off x="916939" y="1275334"/>
            <a:ext cx="9979661" cy="53600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76400" y="196435"/>
            <a:ext cx="9745345" cy="602729"/>
          </a:xfrm>
          <a:prstGeom prst="rect">
            <a:avLst/>
          </a:prstGeom>
        </p:spPr>
        <p:txBody>
          <a:bodyPr vert="horz" wrap="square" lIns="0" tIns="12700" rIns="0" bIns="0" rtlCol="0">
            <a:spAutoFit/>
          </a:bodyPr>
          <a:lstStyle/>
          <a:p>
            <a:pPr algn="ctr">
              <a:lnSpc>
                <a:spcPts val="2280"/>
              </a:lnSpc>
              <a:spcBef>
                <a:spcPts val="100"/>
              </a:spcBef>
            </a:pPr>
            <a:r>
              <a:rPr sz="2000" b="1" spc="75" dirty="0">
                <a:latin typeface="Arial MT"/>
                <a:cs typeface="Arial MT"/>
              </a:rPr>
              <a:t>GOKARAJU</a:t>
            </a:r>
            <a:r>
              <a:rPr sz="2000" b="1" spc="-75" dirty="0">
                <a:latin typeface="Arial MT"/>
                <a:cs typeface="Arial MT"/>
              </a:rPr>
              <a:t> </a:t>
            </a:r>
            <a:r>
              <a:rPr sz="2000" b="1" spc="55" dirty="0">
                <a:latin typeface="Arial MT"/>
                <a:cs typeface="Arial MT"/>
              </a:rPr>
              <a:t>RANGARAJU</a:t>
            </a:r>
            <a:r>
              <a:rPr sz="2000" b="1" spc="-60" dirty="0">
                <a:latin typeface="Arial MT"/>
                <a:cs typeface="Arial MT"/>
              </a:rPr>
              <a:t> </a:t>
            </a:r>
            <a:r>
              <a:rPr sz="2000" b="1" spc="40" dirty="0">
                <a:latin typeface="Arial MT"/>
                <a:cs typeface="Arial MT"/>
              </a:rPr>
              <a:t>INSTITUTE</a:t>
            </a:r>
            <a:r>
              <a:rPr sz="2000" b="1" spc="-45" dirty="0">
                <a:latin typeface="Arial MT"/>
                <a:cs typeface="Arial MT"/>
              </a:rPr>
              <a:t> </a:t>
            </a:r>
            <a:r>
              <a:rPr sz="2000" b="1" spc="10" dirty="0">
                <a:latin typeface="Arial MT"/>
                <a:cs typeface="Arial MT"/>
              </a:rPr>
              <a:t>OF</a:t>
            </a:r>
            <a:r>
              <a:rPr sz="2000" b="1" spc="-50" dirty="0">
                <a:latin typeface="Arial MT"/>
                <a:cs typeface="Arial MT"/>
              </a:rPr>
              <a:t> </a:t>
            </a:r>
            <a:r>
              <a:rPr sz="2000" b="1" spc="35" dirty="0">
                <a:latin typeface="Arial MT"/>
                <a:cs typeface="Arial MT"/>
              </a:rPr>
              <a:t>ENGINEERING</a:t>
            </a:r>
            <a:r>
              <a:rPr sz="2000" b="1" spc="-40" dirty="0">
                <a:latin typeface="Arial MT"/>
                <a:cs typeface="Arial MT"/>
              </a:rPr>
              <a:t> </a:t>
            </a:r>
            <a:r>
              <a:rPr sz="2000" b="1" spc="70" dirty="0">
                <a:latin typeface="Arial MT"/>
                <a:cs typeface="Arial MT"/>
              </a:rPr>
              <a:t>AND</a:t>
            </a:r>
            <a:r>
              <a:rPr sz="2000" b="1" spc="-55" dirty="0">
                <a:latin typeface="Arial MT"/>
                <a:cs typeface="Arial MT"/>
              </a:rPr>
              <a:t> </a:t>
            </a:r>
            <a:r>
              <a:rPr sz="2000" b="1" spc="20" dirty="0">
                <a:latin typeface="Arial MT"/>
                <a:cs typeface="Arial MT"/>
              </a:rPr>
              <a:t>TECHNOLOGY</a:t>
            </a:r>
            <a:endParaRPr sz="2000" b="1" dirty="0">
              <a:latin typeface="Arial MT"/>
              <a:cs typeface="Arial MT"/>
            </a:endParaRPr>
          </a:p>
          <a:p>
            <a:pPr marL="2540" algn="ctr">
              <a:lnSpc>
                <a:spcPts val="2280"/>
              </a:lnSpc>
            </a:pPr>
            <a:r>
              <a:rPr sz="2000" b="1" spc="110" dirty="0">
                <a:latin typeface="Arial MT"/>
                <a:cs typeface="Arial MT"/>
              </a:rPr>
              <a:t>Department</a:t>
            </a:r>
            <a:r>
              <a:rPr sz="2000" b="1" spc="-75" dirty="0">
                <a:latin typeface="Arial MT"/>
                <a:cs typeface="Arial MT"/>
              </a:rPr>
              <a:t> </a:t>
            </a:r>
            <a:r>
              <a:rPr sz="2000" b="1" spc="105" dirty="0">
                <a:latin typeface="Arial MT"/>
                <a:cs typeface="Arial MT"/>
              </a:rPr>
              <a:t>of</a:t>
            </a:r>
            <a:r>
              <a:rPr sz="2000" b="1" spc="165" dirty="0">
                <a:latin typeface="Arial MT"/>
                <a:cs typeface="Arial MT"/>
              </a:rPr>
              <a:t> </a:t>
            </a:r>
            <a:r>
              <a:rPr sz="2000" b="1" spc="110" dirty="0">
                <a:latin typeface="Arial MT"/>
                <a:cs typeface="Arial MT"/>
              </a:rPr>
              <a:t>Computer</a:t>
            </a:r>
            <a:r>
              <a:rPr sz="2000" b="1" spc="-70" dirty="0">
                <a:latin typeface="Arial MT"/>
                <a:cs typeface="Arial MT"/>
              </a:rPr>
              <a:t> </a:t>
            </a:r>
            <a:r>
              <a:rPr sz="2000" b="1" spc="100" dirty="0">
                <a:latin typeface="Arial MT"/>
                <a:cs typeface="Arial MT"/>
              </a:rPr>
              <a:t>Science</a:t>
            </a:r>
            <a:r>
              <a:rPr sz="2000" b="1" spc="-70" dirty="0">
                <a:latin typeface="Arial MT"/>
                <a:cs typeface="Arial MT"/>
              </a:rPr>
              <a:t> </a:t>
            </a:r>
            <a:r>
              <a:rPr sz="2000" b="1" spc="100" dirty="0">
                <a:latin typeface="Arial MT"/>
                <a:cs typeface="Arial MT"/>
              </a:rPr>
              <a:t>and</a:t>
            </a:r>
            <a:r>
              <a:rPr sz="2000" b="1" spc="-65" dirty="0">
                <a:latin typeface="Arial MT"/>
                <a:cs typeface="Arial MT"/>
              </a:rPr>
              <a:t> </a:t>
            </a:r>
            <a:r>
              <a:rPr sz="2000" b="1" spc="100" dirty="0">
                <a:latin typeface="Arial MT"/>
                <a:cs typeface="Arial MT"/>
              </a:rPr>
              <a:t>Engineering</a:t>
            </a:r>
            <a:endParaRPr sz="2000" b="1" dirty="0">
              <a:latin typeface="Arial MT"/>
              <a:cs typeface="Arial MT"/>
            </a:endParaRPr>
          </a:p>
        </p:txBody>
      </p:sp>
      <p:sp>
        <p:nvSpPr>
          <p:cNvPr id="3" name="object 3"/>
          <p:cNvSpPr txBox="1"/>
          <p:nvPr/>
        </p:nvSpPr>
        <p:spPr>
          <a:xfrm>
            <a:off x="5351907" y="802512"/>
            <a:ext cx="2708910" cy="294640"/>
          </a:xfrm>
          <a:prstGeom prst="rect">
            <a:avLst/>
          </a:prstGeom>
          <a:solidFill>
            <a:srgbClr val="808000"/>
          </a:solidFill>
        </p:spPr>
        <p:txBody>
          <a:bodyPr vert="horz" wrap="square" lIns="0" tIns="0" rIns="0" bIns="0" rtlCol="0">
            <a:spAutoFit/>
          </a:bodyPr>
          <a:lstStyle/>
          <a:p>
            <a:pPr>
              <a:lnSpc>
                <a:spcPts val="2285"/>
              </a:lnSpc>
            </a:pPr>
            <a:r>
              <a:rPr sz="2000" spc="55" dirty="0">
                <a:highlight>
                  <a:srgbClr val="FFFF00"/>
                </a:highlight>
                <a:latin typeface="Arial MT"/>
                <a:cs typeface="Arial MT"/>
              </a:rPr>
              <a:t>MINI</a:t>
            </a:r>
            <a:r>
              <a:rPr sz="2000" spc="-95" dirty="0">
                <a:highlight>
                  <a:srgbClr val="FFFF00"/>
                </a:highlight>
                <a:latin typeface="Arial MT"/>
                <a:cs typeface="Arial MT"/>
              </a:rPr>
              <a:t> </a:t>
            </a:r>
            <a:r>
              <a:rPr sz="2000" spc="105" dirty="0">
                <a:highlight>
                  <a:srgbClr val="FFFF00"/>
                </a:highlight>
                <a:latin typeface="Arial MT"/>
                <a:cs typeface="Arial MT"/>
              </a:rPr>
              <a:t>Project</a:t>
            </a:r>
            <a:r>
              <a:rPr sz="2000" spc="-80" dirty="0">
                <a:highlight>
                  <a:srgbClr val="FFFF00"/>
                </a:highlight>
                <a:latin typeface="Arial MT"/>
                <a:cs typeface="Arial MT"/>
              </a:rPr>
              <a:t> </a:t>
            </a:r>
            <a:r>
              <a:rPr sz="2000" spc="55" dirty="0">
                <a:highlight>
                  <a:srgbClr val="FFFF00"/>
                </a:highlight>
                <a:latin typeface="Arial MT"/>
                <a:cs typeface="Arial MT"/>
              </a:rPr>
              <a:t>Review-</a:t>
            </a:r>
            <a:r>
              <a:rPr lang="en-US" sz="2000" spc="55" dirty="0">
                <a:highlight>
                  <a:srgbClr val="FFFF00"/>
                </a:highlight>
                <a:latin typeface="Arial MT"/>
                <a:cs typeface="Arial MT"/>
              </a:rPr>
              <a:t>3</a:t>
            </a:r>
            <a:endParaRPr sz="2000" dirty="0">
              <a:highlight>
                <a:srgbClr val="FFFF00"/>
              </a:highlight>
              <a:latin typeface="Arial MT"/>
              <a:cs typeface="Arial MT"/>
            </a:endParaRPr>
          </a:p>
        </p:txBody>
      </p:sp>
      <p:pic>
        <p:nvPicPr>
          <p:cNvPr id="4" name="object 4"/>
          <p:cNvPicPr/>
          <p:nvPr/>
        </p:nvPicPr>
        <p:blipFill>
          <a:blip r:embed="rId2" cstate="print"/>
          <a:stretch>
            <a:fillRect/>
          </a:stretch>
        </p:blipFill>
        <p:spPr>
          <a:xfrm>
            <a:off x="813816" y="1417318"/>
            <a:ext cx="10956036" cy="5344666"/>
          </a:xfrm>
          <a:prstGeom prst="rect">
            <a:avLst/>
          </a:prstGeom>
        </p:spPr>
      </p:pic>
      <p:pic>
        <p:nvPicPr>
          <p:cNvPr id="5" name="object 5"/>
          <p:cNvPicPr/>
          <p:nvPr/>
        </p:nvPicPr>
        <p:blipFill>
          <a:blip r:embed="rId3" cstate="print"/>
          <a:stretch>
            <a:fillRect/>
          </a:stretch>
        </p:blipFill>
        <p:spPr>
          <a:xfrm>
            <a:off x="57911" y="160020"/>
            <a:ext cx="1219200" cy="11445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76400" y="225932"/>
            <a:ext cx="9745345" cy="320601"/>
          </a:xfrm>
          <a:prstGeom prst="rect">
            <a:avLst/>
          </a:prstGeom>
        </p:spPr>
        <p:txBody>
          <a:bodyPr vert="horz" wrap="square" lIns="0" tIns="12700" rIns="0" bIns="0" rtlCol="0">
            <a:spAutoFit/>
          </a:bodyPr>
          <a:lstStyle/>
          <a:p>
            <a:pPr marL="12700">
              <a:lnSpc>
                <a:spcPct val="100000"/>
              </a:lnSpc>
              <a:spcBef>
                <a:spcPts val="100"/>
              </a:spcBef>
            </a:pPr>
            <a:r>
              <a:rPr sz="2000" b="1" spc="75" dirty="0">
                <a:latin typeface="Arial MT"/>
                <a:cs typeface="Arial MT"/>
              </a:rPr>
              <a:t>GOKARAJU</a:t>
            </a:r>
            <a:r>
              <a:rPr sz="2000" b="1" spc="-75" dirty="0">
                <a:latin typeface="Arial MT"/>
                <a:cs typeface="Arial MT"/>
              </a:rPr>
              <a:t> </a:t>
            </a:r>
            <a:r>
              <a:rPr sz="2000" b="1" spc="55" dirty="0">
                <a:latin typeface="Arial MT"/>
                <a:cs typeface="Arial MT"/>
              </a:rPr>
              <a:t>RANGARAJU</a:t>
            </a:r>
            <a:r>
              <a:rPr sz="2000" b="1" spc="-60" dirty="0">
                <a:latin typeface="Arial MT"/>
                <a:cs typeface="Arial MT"/>
              </a:rPr>
              <a:t> </a:t>
            </a:r>
            <a:r>
              <a:rPr sz="2000" b="1" spc="40" dirty="0">
                <a:latin typeface="Arial MT"/>
                <a:cs typeface="Arial MT"/>
              </a:rPr>
              <a:t>INSTITUTE</a:t>
            </a:r>
            <a:r>
              <a:rPr sz="2000" b="1" spc="-45" dirty="0">
                <a:latin typeface="Arial MT"/>
                <a:cs typeface="Arial MT"/>
              </a:rPr>
              <a:t> </a:t>
            </a:r>
            <a:r>
              <a:rPr sz="2000" b="1" spc="10" dirty="0">
                <a:latin typeface="Arial MT"/>
                <a:cs typeface="Arial MT"/>
              </a:rPr>
              <a:t>OF</a:t>
            </a:r>
            <a:r>
              <a:rPr sz="2000" b="1" spc="-50" dirty="0">
                <a:latin typeface="Arial MT"/>
                <a:cs typeface="Arial MT"/>
              </a:rPr>
              <a:t> </a:t>
            </a:r>
            <a:r>
              <a:rPr sz="2000" b="1" spc="35" dirty="0">
                <a:latin typeface="Arial MT"/>
                <a:cs typeface="Arial MT"/>
              </a:rPr>
              <a:t>ENGINEERING</a:t>
            </a:r>
            <a:r>
              <a:rPr sz="2000" b="1" spc="-40" dirty="0">
                <a:latin typeface="Arial MT"/>
                <a:cs typeface="Arial MT"/>
              </a:rPr>
              <a:t> </a:t>
            </a:r>
            <a:r>
              <a:rPr sz="2000" b="1" spc="70" dirty="0">
                <a:latin typeface="Arial MT"/>
                <a:cs typeface="Arial MT"/>
              </a:rPr>
              <a:t>AND</a:t>
            </a:r>
            <a:r>
              <a:rPr sz="2000" b="1" spc="-55" dirty="0">
                <a:latin typeface="Arial MT"/>
                <a:cs typeface="Arial MT"/>
              </a:rPr>
              <a:t> </a:t>
            </a:r>
            <a:r>
              <a:rPr sz="2000" b="1" spc="20" dirty="0">
                <a:latin typeface="Arial MT"/>
                <a:cs typeface="Arial MT"/>
              </a:rPr>
              <a:t>TECHNOLOGY</a:t>
            </a:r>
            <a:endParaRPr sz="2000" b="1" dirty="0">
              <a:latin typeface="Arial MT"/>
              <a:cs typeface="Arial MT"/>
            </a:endParaRPr>
          </a:p>
        </p:txBody>
      </p:sp>
      <p:sp>
        <p:nvSpPr>
          <p:cNvPr id="3" name="object 3"/>
          <p:cNvSpPr txBox="1">
            <a:spLocks noGrp="1"/>
          </p:cNvSpPr>
          <p:nvPr>
            <p:ph type="title"/>
          </p:nvPr>
        </p:nvSpPr>
        <p:spPr>
          <a:xfrm>
            <a:off x="3124200" y="499948"/>
            <a:ext cx="6710807" cy="321242"/>
          </a:xfrm>
          <a:prstGeom prst="rect">
            <a:avLst/>
          </a:prstGeom>
        </p:spPr>
        <p:txBody>
          <a:bodyPr vert="horz" wrap="square" lIns="0" tIns="13335" rIns="0" bIns="0" rtlCol="0">
            <a:spAutoFit/>
          </a:bodyPr>
          <a:lstStyle/>
          <a:p>
            <a:pPr marL="12700">
              <a:lnSpc>
                <a:spcPct val="100000"/>
              </a:lnSpc>
              <a:spcBef>
                <a:spcPts val="105"/>
              </a:spcBef>
            </a:pPr>
            <a:r>
              <a:rPr b="1" spc="110" dirty="0"/>
              <a:t>Department</a:t>
            </a:r>
            <a:r>
              <a:rPr b="1" spc="-75" dirty="0"/>
              <a:t> </a:t>
            </a:r>
            <a:r>
              <a:rPr b="1" spc="105" dirty="0"/>
              <a:t>of</a:t>
            </a:r>
            <a:r>
              <a:rPr b="1" spc="165" dirty="0"/>
              <a:t> </a:t>
            </a:r>
            <a:r>
              <a:rPr b="1" spc="110" dirty="0"/>
              <a:t>Computer</a:t>
            </a:r>
            <a:r>
              <a:rPr b="1" spc="-75" dirty="0"/>
              <a:t> </a:t>
            </a:r>
            <a:r>
              <a:rPr b="1" spc="100" dirty="0"/>
              <a:t>Science</a:t>
            </a:r>
            <a:r>
              <a:rPr b="1" spc="-65" dirty="0"/>
              <a:t> </a:t>
            </a:r>
            <a:r>
              <a:rPr b="1" spc="100" dirty="0"/>
              <a:t>and</a:t>
            </a:r>
            <a:r>
              <a:rPr b="1" spc="-65" dirty="0"/>
              <a:t> </a:t>
            </a:r>
            <a:r>
              <a:rPr b="1" spc="100" dirty="0"/>
              <a:t>Engineering</a:t>
            </a:r>
          </a:p>
        </p:txBody>
      </p:sp>
      <p:sp>
        <p:nvSpPr>
          <p:cNvPr id="4" name="object 4"/>
          <p:cNvSpPr txBox="1"/>
          <p:nvPr/>
        </p:nvSpPr>
        <p:spPr>
          <a:xfrm>
            <a:off x="5351907" y="802512"/>
            <a:ext cx="2708910" cy="294953"/>
          </a:xfrm>
          <a:prstGeom prst="rect">
            <a:avLst/>
          </a:prstGeom>
          <a:solidFill>
            <a:srgbClr val="808000"/>
          </a:solidFill>
        </p:spPr>
        <p:txBody>
          <a:bodyPr vert="horz" wrap="square" lIns="0" tIns="0" rIns="0" bIns="0" rtlCol="0">
            <a:spAutoFit/>
          </a:bodyPr>
          <a:lstStyle/>
          <a:p>
            <a:pPr>
              <a:lnSpc>
                <a:spcPts val="2285"/>
              </a:lnSpc>
            </a:pPr>
            <a:r>
              <a:rPr sz="2000" spc="55" dirty="0">
                <a:highlight>
                  <a:srgbClr val="FFFF00"/>
                </a:highlight>
                <a:latin typeface="Arial MT"/>
                <a:cs typeface="Arial MT"/>
              </a:rPr>
              <a:t>MINI</a:t>
            </a:r>
            <a:r>
              <a:rPr sz="2000" spc="-95" dirty="0">
                <a:highlight>
                  <a:srgbClr val="FFFF00"/>
                </a:highlight>
                <a:latin typeface="Arial MT"/>
                <a:cs typeface="Arial MT"/>
              </a:rPr>
              <a:t> </a:t>
            </a:r>
            <a:r>
              <a:rPr sz="2000" spc="105" dirty="0">
                <a:highlight>
                  <a:srgbClr val="FFFF00"/>
                </a:highlight>
                <a:latin typeface="Arial MT"/>
                <a:cs typeface="Arial MT"/>
              </a:rPr>
              <a:t>Project</a:t>
            </a:r>
            <a:r>
              <a:rPr sz="2000" spc="-80" dirty="0">
                <a:highlight>
                  <a:srgbClr val="FFFF00"/>
                </a:highlight>
                <a:latin typeface="Arial MT"/>
                <a:cs typeface="Arial MT"/>
              </a:rPr>
              <a:t> </a:t>
            </a:r>
            <a:r>
              <a:rPr sz="2000" spc="55" dirty="0">
                <a:highlight>
                  <a:srgbClr val="FFFF00"/>
                </a:highlight>
                <a:latin typeface="Arial MT"/>
                <a:cs typeface="Arial MT"/>
              </a:rPr>
              <a:t>Review-</a:t>
            </a:r>
            <a:r>
              <a:rPr lang="en-US" sz="2000" spc="55" dirty="0">
                <a:highlight>
                  <a:srgbClr val="FFFF00"/>
                </a:highlight>
                <a:latin typeface="Arial MT"/>
                <a:cs typeface="Arial MT"/>
              </a:rPr>
              <a:t>3</a:t>
            </a:r>
          </a:p>
        </p:txBody>
      </p:sp>
      <p:sp>
        <p:nvSpPr>
          <p:cNvPr id="5" name="object 5"/>
          <p:cNvSpPr txBox="1"/>
          <p:nvPr/>
        </p:nvSpPr>
        <p:spPr>
          <a:xfrm>
            <a:off x="916939" y="1443989"/>
            <a:ext cx="1551940" cy="513715"/>
          </a:xfrm>
          <a:prstGeom prst="rect">
            <a:avLst/>
          </a:prstGeom>
        </p:spPr>
        <p:txBody>
          <a:bodyPr vert="horz" wrap="square" lIns="0" tIns="13335" rIns="0" bIns="0" rtlCol="0">
            <a:spAutoFit/>
          </a:bodyPr>
          <a:lstStyle/>
          <a:p>
            <a:pPr marL="12700">
              <a:lnSpc>
                <a:spcPct val="100000"/>
              </a:lnSpc>
              <a:spcBef>
                <a:spcPts val="105"/>
              </a:spcBef>
            </a:pPr>
            <a:r>
              <a:rPr sz="3200" b="1" spc="-40" dirty="0">
                <a:latin typeface="Calibri"/>
                <a:cs typeface="Calibri"/>
              </a:rPr>
              <a:t>RESULTS:</a:t>
            </a:r>
            <a:endParaRPr sz="3200">
              <a:latin typeface="Calibri"/>
              <a:cs typeface="Calibri"/>
            </a:endParaRPr>
          </a:p>
        </p:txBody>
      </p:sp>
      <p:pic>
        <p:nvPicPr>
          <p:cNvPr id="6" name="object 6"/>
          <p:cNvPicPr/>
          <p:nvPr/>
        </p:nvPicPr>
        <p:blipFill>
          <a:blip r:embed="rId2" cstate="print"/>
          <a:stretch>
            <a:fillRect/>
          </a:stretch>
        </p:blipFill>
        <p:spPr>
          <a:xfrm>
            <a:off x="57911" y="160020"/>
            <a:ext cx="1219200" cy="1144524"/>
          </a:xfrm>
          <a:prstGeom prst="rect">
            <a:avLst/>
          </a:prstGeom>
        </p:spPr>
      </p:pic>
      <p:pic>
        <p:nvPicPr>
          <p:cNvPr id="7" name="object 7"/>
          <p:cNvPicPr/>
          <p:nvPr/>
        </p:nvPicPr>
        <p:blipFill>
          <a:blip r:embed="rId3" cstate="print"/>
          <a:stretch>
            <a:fillRect/>
          </a:stretch>
        </p:blipFill>
        <p:spPr>
          <a:xfrm>
            <a:off x="478536" y="1501139"/>
            <a:ext cx="11298936" cy="52227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52600" y="225932"/>
            <a:ext cx="9669145" cy="320601"/>
          </a:xfrm>
          <a:prstGeom prst="rect">
            <a:avLst/>
          </a:prstGeom>
        </p:spPr>
        <p:txBody>
          <a:bodyPr vert="horz" wrap="square" lIns="0" tIns="12700" rIns="0" bIns="0" rtlCol="0">
            <a:spAutoFit/>
          </a:bodyPr>
          <a:lstStyle/>
          <a:p>
            <a:pPr marL="12700">
              <a:lnSpc>
                <a:spcPct val="100000"/>
              </a:lnSpc>
              <a:spcBef>
                <a:spcPts val="100"/>
              </a:spcBef>
            </a:pPr>
            <a:r>
              <a:rPr sz="2000" b="1" spc="75" dirty="0">
                <a:latin typeface="Arial MT"/>
                <a:cs typeface="Arial MT"/>
              </a:rPr>
              <a:t>GOKARAJU</a:t>
            </a:r>
            <a:r>
              <a:rPr sz="2000" b="1" spc="-75" dirty="0">
                <a:latin typeface="Arial MT"/>
                <a:cs typeface="Arial MT"/>
              </a:rPr>
              <a:t> </a:t>
            </a:r>
            <a:r>
              <a:rPr sz="2000" b="1" spc="55" dirty="0">
                <a:latin typeface="Arial MT"/>
                <a:cs typeface="Arial MT"/>
              </a:rPr>
              <a:t>RANGARAJU</a:t>
            </a:r>
            <a:r>
              <a:rPr sz="2000" b="1" spc="-60" dirty="0">
                <a:latin typeface="Arial MT"/>
                <a:cs typeface="Arial MT"/>
              </a:rPr>
              <a:t> </a:t>
            </a:r>
            <a:r>
              <a:rPr sz="2000" b="1" spc="40" dirty="0">
                <a:latin typeface="Arial MT"/>
                <a:cs typeface="Arial MT"/>
              </a:rPr>
              <a:t>INSTITUTE</a:t>
            </a:r>
            <a:r>
              <a:rPr sz="2000" b="1" spc="-45" dirty="0">
                <a:latin typeface="Arial MT"/>
                <a:cs typeface="Arial MT"/>
              </a:rPr>
              <a:t> </a:t>
            </a:r>
            <a:r>
              <a:rPr sz="2000" b="1" spc="10" dirty="0">
                <a:latin typeface="Arial MT"/>
                <a:cs typeface="Arial MT"/>
              </a:rPr>
              <a:t>OF</a:t>
            </a:r>
            <a:r>
              <a:rPr sz="2000" b="1" spc="-50" dirty="0">
                <a:latin typeface="Arial MT"/>
                <a:cs typeface="Arial MT"/>
              </a:rPr>
              <a:t> </a:t>
            </a:r>
            <a:r>
              <a:rPr sz="2000" b="1" spc="35" dirty="0">
                <a:latin typeface="Arial MT"/>
                <a:cs typeface="Arial MT"/>
              </a:rPr>
              <a:t>ENGINEERING</a:t>
            </a:r>
            <a:r>
              <a:rPr sz="2000" b="1" spc="-40" dirty="0">
                <a:latin typeface="Arial MT"/>
                <a:cs typeface="Arial MT"/>
              </a:rPr>
              <a:t> </a:t>
            </a:r>
            <a:r>
              <a:rPr sz="2000" b="1" spc="70" dirty="0">
                <a:latin typeface="Arial MT"/>
                <a:cs typeface="Arial MT"/>
              </a:rPr>
              <a:t>AND</a:t>
            </a:r>
            <a:r>
              <a:rPr sz="2000" b="1" spc="-55" dirty="0">
                <a:latin typeface="Arial MT"/>
                <a:cs typeface="Arial MT"/>
              </a:rPr>
              <a:t> </a:t>
            </a:r>
            <a:r>
              <a:rPr sz="2000" b="1" spc="20" dirty="0">
                <a:latin typeface="Arial MT"/>
                <a:cs typeface="Arial MT"/>
              </a:rPr>
              <a:t>TECHNOLOGY</a:t>
            </a:r>
            <a:endParaRPr sz="2000" b="1" dirty="0">
              <a:latin typeface="Arial MT"/>
              <a:cs typeface="Arial MT"/>
            </a:endParaRPr>
          </a:p>
        </p:txBody>
      </p:sp>
      <p:sp>
        <p:nvSpPr>
          <p:cNvPr id="3" name="object 3"/>
          <p:cNvSpPr txBox="1">
            <a:spLocks noGrp="1"/>
          </p:cNvSpPr>
          <p:nvPr>
            <p:ph type="title"/>
          </p:nvPr>
        </p:nvSpPr>
        <p:spPr>
          <a:xfrm>
            <a:off x="3124200" y="499948"/>
            <a:ext cx="6710807" cy="321242"/>
          </a:xfrm>
          <a:prstGeom prst="rect">
            <a:avLst/>
          </a:prstGeom>
        </p:spPr>
        <p:txBody>
          <a:bodyPr vert="horz" wrap="square" lIns="0" tIns="13335" rIns="0" bIns="0" rtlCol="0">
            <a:spAutoFit/>
          </a:bodyPr>
          <a:lstStyle/>
          <a:p>
            <a:pPr marL="12700">
              <a:lnSpc>
                <a:spcPct val="100000"/>
              </a:lnSpc>
              <a:spcBef>
                <a:spcPts val="105"/>
              </a:spcBef>
            </a:pPr>
            <a:r>
              <a:rPr b="1" spc="110" dirty="0"/>
              <a:t>Department</a:t>
            </a:r>
            <a:r>
              <a:rPr b="1" spc="-75" dirty="0"/>
              <a:t> </a:t>
            </a:r>
            <a:r>
              <a:rPr b="1" spc="105" dirty="0"/>
              <a:t>of</a:t>
            </a:r>
            <a:r>
              <a:rPr b="1" spc="165" dirty="0"/>
              <a:t> </a:t>
            </a:r>
            <a:r>
              <a:rPr b="1" spc="110" dirty="0"/>
              <a:t>Computer</a:t>
            </a:r>
            <a:r>
              <a:rPr b="1" spc="-75" dirty="0"/>
              <a:t> </a:t>
            </a:r>
            <a:r>
              <a:rPr b="1" spc="100" dirty="0"/>
              <a:t>Science</a:t>
            </a:r>
            <a:r>
              <a:rPr b="1" spc="-65" dirty="0"/>
              <a:t> </a:t>
            </a:r>
            <a:r>
              <a:rPr b="1" spc="100" dirty="0"/>
              <a:t>and</a:t>
            </a:r>
            <a:r>
              <a:rPr b="1" spc="-65" dirty="0"/>
              <a:t> </a:t>
            </a:r>
            <a:r>
              <a:rPr b="1" spc="100" dirty="0"/>
              <a:t>Engineering</a:t>
            </a:r>
          </a:p>
        </p:txBody>
      </p:sp>
      <p:sp>
        <p:nvSpPr>
          <p:cNvPr id="4" name="object 4"/>
          <p:cNvSpPr txBox="1"/>
          <p:nvPr/>
        </p:nvSpPr>
        <p:spPr>
          <a:xfrm>
            <a:off x="5351907" y="802512"/>
            <a:ext cx="2708910" cy="294640"/>
          </a:xfrm>
          <a:prstGeom prst="rect">
            <a:avLst/>
          </a:prstGeom>
          <a:solidFill>
            <a:srgbClr val="808000"/>
          </a:solidFill>
        </p:spPr>
        <p:txBody>
          <a:bodyPr vert="horz" wrap="square" lIns="0" tIns="0" rIns="0" bIns="0" rtlCol="0">
            <a:spAutoFit/>
          </a:bodyPr>
          <a:lstStyle/>
          <a:p>
            <a:pPr>
              <a:lnSpc>
                <a:spcPts val="2285"/>
              </a:lnSpc>
            </a:pPr>
            <a:r>
              <a:rPr sz="2000" spc="55" dirty="0">
                <a:highlight>
                  <a:srgbClr val="FFFF00"/>
                </a:highlight>
                <a:latin typeface="Arial MT"/>
                <a:cs typeface="Arial MT"/>
              </a:rPr>
              <a:t>MINI</a:t>
            </a:r>
            <a:r>
              <a:rPr sz="2000" spc="-95" dirty="0">
                <a:highlight>
                  <a:srgbClr val="FFFF00"/>
                </a:highlight>
                <a:latin typeface="Arial MT"/>
                <a:cs typeface="Arial MT"/>
              </a:rPr>
              <a:t> </a:t>
            </a:r>
            <a:r>
              <a:rPr sz="2000" spc="105" dirty="0">
                <a:highlight>
                  <a:srgbClr val="FFFF00"/>
                </a:highlight>
                <a:latin typeface="Arial MT"/>
                <a:cs typeface="Arial MT"/>
              </a:rPr>
              <a:t>Project</a:t>
            </a:r>
            <a:r>
              <a:rPr sz="2000" spc="-80" dirty="0">
                <a:highlight>
                  <a:srgbClr val="FFFF00"/>
                </a:highlight>
                <a:latin typeface="Arial MT"/>
                <a:cs typeface="Arial MT"/>
              </a:rPr>
              <a:t> </a:t>
            </a:r>
            <a:r>
              <a:rPr sz="2000" spc="55" dirty="0">
                <a:highlight>
                  <a:srgbClr val="FFFF00"/>
                </a:highlight>
                <a:latin typeface="Arial MT"/>
                <a:cs typeface="Arial MT"/>
              </a:rPr>
              <a:t>Review-</a:t>
            </a:r>
            <a:r>
              <a:rPr lang="en-US" sz="2000" spc="55" dirty="0">
                <a:highlight>
                  <a:srgbClr val="FFFF00"/>
                </a:highlight>
                <a:latin typeface="Arial MT"/>
                <a:cs typeface="Arial MT"/>
              </a:rPr>
              <a:t>3</a:t>
            </a:r>
            <a:endParaRPr sz="2000" dirty="0">
              <a:highlight>
                <a:srgbClr val="FFFF00"/>
              </a:highlight>
              <a:latin typeface="Arial MT"/>
              <a:cs typeface="Arial MT"/>
            </a:endParaRPr>
          </a:p>
        </p:txBody>
      </p:sp>
      <p:sp>
        <p:nvSpPr>
          <p:cNvPr id="5" name="object 5"/>
          <p:cNvSpPr txBox="1"/>
          <p:nvPr/>
        </p:nvSpPr>
        <p:spPr>
          <a:xfrm>
            <a:off x="916939" y="1784350"/>
            <a:ext cx="1551940" cy="513715"/>
          </a:xfrm>
          <a:prstGeom prst="rect">
            <a:avLst/>
          </a:prstGeom>
        </p:spPr>
        <p:txBody>
          <a:bodyPr vert="horz" wrap="square" lIns="0" tIns="13335" rIns="0" bIns="0" rtlCol="0">
            <a:spAutoFit/>
          </a:bodyPr>
          <a:lstStyle/>
          <a:p>
            <a:pPr marL="12700">
              <a:lnSpc>
                <a:spcPct val="100000"/>
              </a:lnSpc>
              <a:spcBef>
                <a:spcPts val="105"/>
              </a:spcBef>
            </a:pPr>
            <a:r>
              <a:rPr sz="3200" b="1" spc="-40" dirty="0">
                <a:latin typeface="Calibri"/>
                <a:cs typeface="Calibri"/>
              </a:rPr>
              <a:t>RESULTS:</a:t>
            </a:r>
            <a:endParaRPr sz="3200">
              <a:latin typeface="Calibri"/>
              <a:cs typeface="Calibri"/>
            </a:endParaRPr>
          </a:p>
        </p:txBody>
      </p:sp>
      <p:pic>
        <p:nvPicPr>
          <p:cNvPr id="6" name="object 6"/>
          <p:cNvPicPr/>
          <p:nvPr/>
        </p:nvPicPr>
        <p:blipFill>
          <a:blip r:embed="rId2" cstate="print"/>
          <a:stretch>
            <a:fillRect/>
          </a:stretch>
        </p:blipFill>
        <p:spPr>
          <a:xfrm>
            <a:off x="57911" y="160020"/>
            <a:ext cx="1219200" cy="1144524"/>
          </a:xfrm>
          <a:prstGeom prst="rect">
            <a:avLst/>
          </a:prstGeom>
        </p:spPr>
      </p:pic>
      <p:pic>
        <p:nvPicPr>
          <p:cNvPr id="7" name="object 7"/>
          <p:cNvPicPr/>
          <p:nvPr/>
        </p:nvPicPr>
        <p:blipFill>
          <a:blip r:embed="rId3" cstate="print"/>
          <a:stretch>
            <a:fillRect/>
          </a:stretch>
        </p:blipFill>
        <p:spPr>
          <a:xfrm>
            <a:off x="916939" y="1417319"/>
            <a:ext cx="10877296" cy="52806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76400" y="196435"/>
            <a:ext cx="9745345" cy="602729"/>
          </a:xfrm>
          <a:prstGeom prst="rect">
            <a:avLst/>
          </a:prstGeom>
        </p:spPr>
        <p:txBody>
          <a:bodyPr vert="horz" wrap="square" lIns="0" tIns="12700" rIns="0" bIns="0" rtlCol="0">
            <a:spAutoFit/>
          </a:bodyPr>
          <a:lstStyle/>
          <a:p>
            <a:pPr algn="ctr">
              <a:lnSpc>
                <a:spcPts val="2280"/>
              </a:lnSpc>
              <a:spcBef>
                <a:spcPts val="100"/>
              </a:spcBef>
            </a:pPr>
            <a:r>
              <a:rPr sz="2000" b="1" spc="75" dirty="0">
                <a:latin typeface="Arial MT"/>
                <a:cs typeface="Arial MT"/>
              </a:rPr>
              <a:t>GOKARAJU</a:t>
            </a:r>
            <a:r>
              <a:rPr sz="2000" b="1" spc="-75" dirty="0">
                <a:latin typeface="Arial MT"/>
                <a:cs typeface="Arial MT"/>
              </a:rPr>
              <a:t> </a:t>
            </a:r>
            <a:r>
              <a:rPr sz="2000" b="1" spc="55" dirty="0">
                <a:latin typeface="Arial MT"/>
                <a:cs typeface="Arial MT"/>
              </a:rPr>
              <a:t>RANGARAJU</a:t>
            </a:r>
            <a:r>
              <a:rPr sz="2000" b="1" spc="-60" dirty="0">
                <a:latin typeface="Arial MT"/>
                <a:cs typeface="Arial MT"/>
              </a:rPr>
              <a:t> </a:t>
            </a:r>
            <a:r>
              <a:rPr sz="2000" b="1" spc="40" dirty="0">
                <a:latin typeface="Arial MT"/>
                <a:cs typeface="Arial MT"/>
              </a:rPr>
              <a:t>INSTITUTE</a:t>
            </a:r>
            <a:r>
              <a:rPr sz="2000" b="1" spc="-45" dirty="0">
                <a:latin typeface="Arial MT"/>
                <a:cs typeface="Arial MT"/>
              </a:rPr>
              <a:t> </a:t>
            </a:r>
            <a:r>
              <a:rPr sz="2000" b="1" spc="10" dirty="0">
                <a:latin typeface="Arial MT"/>
                <a:cs typeface="Arial MT"/>
              </a:rPr>
              <a:t>OF</a:t>
            </a:r>
            <a:r>
              <a:rPr sz="2000" b="1" spc="-50" dirty="0">
                <a:latin typeface="Arial MT"/>
                <a:cs typeface="Arial MT"/>
              </a:rPr>
              <a:t> </a:t>
            </a:r>
            <a:r>
              <a:rPr sz="2000" b="1" spc="35" dirty="0">
                <a:latin typeface="Arial MT"/>
                <a:cs typeface="Arial MT"/>
              </a:rPr>
              <a:t>ENGINEERING</a:t>
            </a:r>
            <a:r>
              <a:rPr sz="2000" b="1" spc="-40" dirty="0">
                <a:latin typeface="Arial MT"/>
                <a:cs typeface="Arial MT"/>
              </a:rPr>
              <a:t> </a:t>
            </a:r>
            <a:r>
              <a:rPr sz="2000" b="1" spc="70" dirty="0">
                <a:latin typeface="Arial MT"/>
                <a:cs typeface="Arial MT"/>
              </a:rPr>
              <a:t>AND</a:t>
            </a:r>
            <a:r>
              <a:rPr sz="2000" b="1" spc="-55" dirty="0">
                <a:latin typeface="Arial MT"/>
                <a:cs typeface="Arial MT"/>
              </a:rPr>
              <a:t> </a:t>
            </a:r>
            <a:r>
              <a:rPr sz="2000" b="1" spc="20" dirty="0">
                <a:latin typeface="Arial MT"/>
                <a:cs typeface="Arial MT"/>
              </a:rPr>
              <a:t>TECHNOLOGY</a:t>
            </a:r>
            <a:endParaRPr sz="2000" b="1" dirty="0">
              <a:latin typeface="Arial MT"/>
              <a:cs typeface="Arial MT"/>
            </a:endParaRPr>
          </a:p>
          <a:p>
            <a:pPr marL="2540" algn="ctr">
              <a:lnSpc>
                <a:spcPts val="2280"/>
              </a:lnSpc>
            </a:pPr>
            <a:r>
              <a:rPr sz="2000" b="1" spc="110" dirty="0">
                <a:latin typeface="Arial MT"/>
                <a:cs typeface="Arial MT"/>
              </a:rPr>
              <a:t>Department</a:t>
            </a:r>
            <a:r>
              <a:rPr sz="2000" b="1" spc="-75" dirty="0">
                <a:latin typeface="Arial MT"/>
                <a:cs typeface="Arial MT"/>
              </a:rPr>
              <a:t> </a:t>
            </a:r>
            <a:r>
              <a:rPr sz="2000" b="1" spc="105" dirty="0">
                <a:latin typeface="Arial MT"/>
                <a:cs typeface="Arial MT"/>
              </a:rPr>
              <a:t>of</a:t>
            </a:r>
            <a:r>
              <a:rPr sz="2000" b="1" spc="165" dirty="0">
                <a:latin typeface="Arial MT"/>
                <a:cs typeface="Arial MT"/>
              </a:rPr>
              <a:t> </a:t>
            </a:r>
            <a:r>
              <a:rPr sz="2000" b="1" spc="110" dirty="0">
                <a:latin typeface="Arial MT"/>
                <a:cs typeface="Arial MT"/>
              </a:rPr>
              <a:t>Computer</a:t>
            </a:r>
            <a:r>
              <a:rPr sz="2000" b="1" spc="-70" dirty="0">
                <a:latin typeface="Arial MT"/>
                <a:cs typeface="Arial MT"/>
              </a:rPr>
              <a:t> </a:t>
            </a:r>
            <a:r>
              <a:rPr sz="2000" b="1" spc="100" dirty="0">
                <a:latin typeface="Arial MT"/>
                <a:cs typeface="Arial MT"/>
              </a:rPr>
              <a:t>Science</a:t>
            </a:r>
            <a:r>
              <a:rPr sz="2000" b="1" spc="-70" dirty="0">
                <a:latin typeface="Arial MT"/>
                <a:cs typeface="Arial MT"/>
              </a:rPr>
              <a:t> </a:t>
            </a:r>
            <a:r>
              <a:rPr sz="2000" b="1" spc="100" dirty="0">
                <a:latin typeface="Arial MT"/>
                <a:cs typeface="Arial MT"/>
              </a:rPr>
              <a:t>and</a:t>
            </a:r>
            <a:r>
              <a:rPr sz="2000" b="1" spc="-65" dirty="0">
                <a:latin typeface="Arial MT"/>
                <a:cs typeface="Arial MT"/>
              </a:rPr>
              <a:t> </a:t>
            </a:r>
            <a:r>
              <a:rPr sz="2000" b="1" spc="100" dirty="0">
                <a:latin typeface="Arial MT"/>
                <a:cs typeface="Arial MT"/>
              </a:rPr>
              <a:t>Engineering</a:t>
            </a:r>
            <a:endParaRPr sz="2000" b="1" dirty="0">
              <a:latin typeface="Arial MT"/>
              <a:cs typeface="Arial MT"/>
            </a:endParaRPr>
          </a:p>
        </p:txBody>
      </p:sp>
      <p:sp>
        <p:nvSpPr>
          <p:cNvPr id="3" name="object 3"/>
          <p:cNvSpPr txBox="1"/>
          <p:nvPr/>
        </p:nvSpPr>
        <p:spPr>
          <a:xfrm>
            <a:off x="5351907" y="802512"/>
            <a:ext cx="2708910" cy="294640"/>
          </a:xfrm>
          <a:prstGeom prst="rect">
            <a:avLst/>
          </a:prstGeom>
          <a:solidFill>
            <a:srgbClr val="808000"/>
          </a:solidFill>
        </p:spPr>
        <p:txBody>
          <a:bodyPr vert="horz" wrap="square" lIns="0" tIns="0" rIns="0" bIns="0" rtlCol="0">
            <a:spAutoFit/>
          </a:bodyPr>
          <a:lstStyle/>
          <a:p>
            <a:pPr>
              <a:lnSpc>
                <a:spcPts val="2285"/>
              </a:lnSpc>
            </a:pPr>
            <a:r>
              <a:rPr sz="2000" spc="55" dirty="0">
                <a:highlight>
                  <a:srgbClr val="FFFF00"/>
                </a:highlight>
                <a:latin typeface="Arial MT"/>
                <a:cs typeface="Arial MT"/>
              </a:rPr>
              <a:t>MINI</a:t>
            </a:r>
            <a:r>
              <a:rPr sz="2000" spc="-95" dirty="0">
                <a:highlight>
                  <a:srgbClr val="FFFF00"/>
                </a:highlight>
                <a:latin typeface="Arial MT"/>
                <a:cs typeface="Arial MT"/>
              </a:rPr>
              <a:t> </a:t>
            </a:r>
            <a:r>
              <a:rPr sz="2000" spc="105" dirty="0">
                <a:highlight>
                  <a:srgbClr val="FFFF00"/>
                </a:highlight>
                <a:latin typeface="Arial MT"/>
                <a:cs typeface="Arial MT"/>
              </a:rPr>
              <a:t>Project</a:t>
            </a:r>
            <a:r>
              <a:rPr sz="2000" spc="-80" dirty="0">
                <a:highlight>
                  <a:srgbClr val="FFFF00"/>
                </a:highlight>
                <a:latin typeface="Arial MT"/>
                <a:cs typeface="Arial MT"/>
              </a:rPr>
              <a:t> </a:t>
            </a:r>
            <a:r>
              <a:rPr sz="2000" spc="55" dirty="0">
                <a:highlight>
                  <a:srgbClr val="FFFF00"/>
                </a:highlight>
                <a:latin typeface="Arial MT"/>
                <a:cs typeface="Arial MT"/>
              </a:rPr>
              <a:t>Review-</a:t>
            </a:r>
            <a:r>
              <a:rPr lang="en-US" sz="2000" spc="55" dirty="0">
                <a:highlight>
                  <a:srgbClr val="FFFF00"/>
                </a:highlight>
                <a:latin typeface="Arial MT"/>
                <a:cs typeface="Arial MT"/>
              </a:rPr>
              <a:t>3</a:t>
            </a:r>
            <a:endParaRPr sz="2000" dirty="0">
              <a:highlight>
                <a:srgbClr val="FFFF00"/>
              </a:highlight>
              <a:latin typeface="Arial MT"/>
              <a:cs typeface="Arial MT"/>
            </a:endParaRPr>
          </a:p>
        </p:txBody>
      </p:sp>
      <p:sp>
        <p:nvSpPr>
          <p:cNvPr id="4" name="object 4"/>
          <p:cNvSpPr txBox="1"/>
          <p:nvPr/>
        </p:nvSpPr>
        <p:spPr>
          <a:xfrm>
            <a:off x="916939" y="1252636"/>
            <a:ext cx="10599420" cy="5006975"/>
          </a:xfrm>
          <a:prstGeom prst="rect">
            <a:avLst/>
          </a:prstGeom>
        </p:spPr>
        <p:txBody>
          <a:bodyPr vert="horz" wrap="square" lIns="0" tIns="63500" rIns="0" bIns="0" rtlCol="0">
            <a:spAutoFit/>
          </a:bodyPr>
          <a:lstStyle/>
          <a:p>
            <a:pPr marL="12700">
              <a:lnSpc>
                <a:spcPct val="100000"/>
              </a:lnSpc>
              <a:spcBef>
                <a:spcPts val="500"/>
              </a:spcBef>
            </a:pPr>
            <a:r>
              <a:rPr sz="3200" b="1" spc="-5" dirty="0">
                <a:latin typeface="Calibri"/>
                <a:cs typeface="Calibri"/>
              </a:rPr>
              <a:t>Conclusion:</a:t>
            </a:r>
            <a:endParaRPr sz="3200" dirty="0">
              <a:latin typeface="Calibri"/>
              <a:cs typeface="Calibri"/>
            </a:endParaRPr>
          </a:p>
          <a:p>
            <a:pPr marL="241300" marR="8255" indent="-229235" algn="just">
              <a:lnSpc>
                <a:spcPts val="2690"/>
              </a:lnSpc>
              <a:spcBef>
                <a:spcPts val="990"/>
              </a:spcBef>
              <a:buSzPct val="96428"/>
              <a:buFont typeface="Wingdings"/>
              <a:buChar char=""/>
              <a:tabLst>
                <a:tab pos="330200" algn="l"/>
              </a:tabLst>
            </a:pPr>
            <a:r>
              <a:rPr sz="2800" spc="-5" dirty="0">
                <a:latin typeface="Calibri"/>
                <a:cs typeface="Calibri"/>
              </a:rPr>
              <a:t>It </a:t>
            </a:r>
            <a:r>
              <a:rPr sz="2800" spc="-10" dirty="0">
                <a:latin typeface="Calibri"/>
                <a:cs typeface="Calibri"/>
              </a:rPr>
              <a:t>streamlines </a:t>
            </a:r>
            <a:r>
              <a:rPr sz="2800" spc="-5" dirty="0">
                <a:latin typeface="Calibri"/>
                <a:cs typeface="Calibri"/>
              </a:rPr>
              <a:t>the </a:t>
            </a:r>
            <a:r>
              <a:rPr sz="2800" spc="-15" dirty="0">
                <a:latin typeface="Calibri"/>
                <a:cs typeface="Calibri"/>
              </a:rPr>
              <a:t>attendance </a:t>
            </a:r>
            <a:r>
              <a:rPr sz="2800" spc="-10" dirty="0">
                <a:latin typeface="Calibri"/>
                <a:cs typeface="Calibri"/>
              </a:rPr>
              <a:t>process </a:t>
            </a:r>
            <a:r>
              <a:rPr sz="2800" spc="-15" dirty="0">
                <a:latin typeface="Calibri"/>
                <a:cs typeface="Calibri"/>
              </a:rPr>
              <a:t>,improves </a:t>
            </a:r>
            <a:r>
              <a:rPr sz="2800" spc="-10" dirty="0">
                <a:latin typeface="Calibri"/>
                <a:cs typeface="Calibri"/>
              </a:rPr>
              <a:t>accuracy </a:t>
            </a:r>
            <a:r>
              <a:rPr sz="2800" spc="-5" dirty="0">
                <a:latin typeface="Calibri"/>
                <a:cs typeface="Calibri"/>
              </a:rPr>
              <a:t>,enhances </a:t>
            </a:r>
            <a:r>
              <a:rPr sz="2800" dirty="0">
                <a:latin typeface="Calibri"/>
                <a:cs typeface="Calibri"/>
              </a:rPr>
              <a:t> </a:t>
            </a:r>
            <a:r>
              <a:rPr sz="2800" spc="-15" dirty="0">
                <a:latin typeface="Calibri"/>
                <a:cs typeface="Calibri"/>
              </a:rPr>
              <a:t>convenience</a:t>
            </a:r>
            <a:r>
              <a:rPr sz="2800" spc="15" dirty="0">
                <a:latin typeface="Calibri"/>
                <a:cs typeface="Calibri"/>
              </a:rPr>
              <a:t> </a:t>
            </a:r>
            <a:r>
              <a:rPr sz="2800" spc="-5" dirty="0">
                <a:latin typeface="Calibri"/>
                <a:cs typeface="Calibri"/>
              </a:rPr>
              <a:t>and</a:t>
            </a:r>
            <a:r>
              <a:rPr sz="2800" spc="10" dirty="0">
                <a:latin typeface="Calibri"/>
                <a:cs typeface="Calibri"/>
              </a:rPr>
              <a:t> </a:t>
            </a:r>
            <a:r>
              <a:rPr sz="2800" spc="-15" dirty="0">
                <a:latin typeface="Calibri"/>
                <a:cs typeface="Calibri"/>
              </a:rPr>
              <a:t>strengthens</a:t>
            </a:r>
            <a:r>
              <a:rPr sz="2800" spc="40" dirty="0">
                <a:latin typeface="Calibri"/>
                <a:cs typeface="Calibri"/>
              </a:rPr>
              <a:t> </a:t>
            </a:r>
            <a:r>
              <a:rPr sz="2800" spc="-10" dirty="0">
                <a:latin typeface="Calibri"/>
                <a:cs typeface="Calibri"/>
              </a:rPr>
              <a:t>security</a:t>
            </a:r>
            <a:r>
              <a:rPr sz="2800" spc="25" dirty="0">
                <a:latin typeface="Calibri"/>
                <a:cs typeface="Calibri"/>
              </a:rPr>
              <a:t> </a:t>
            </a:r>
            <a:r>
              <a:rPr sz="2800" spc="-5" dirty="0">
                <a:latin typeface="Calibri"/>
                <a:cs typeface="Calibri"/>
              </a:rPr>
              <a:t>.</a:t>
            </a:r>
            <a:endParaRPr sz="2800" dirty="0">
              <a:latin typeface="Calibri"/>
              <a:cs typeface="Calibri"/>
            </a:endParaRPr>
          </a:p>
          <a:p>
            <a:pPr marL="241300" marR="5080" indent="-229235" algn="just">
              <a:lnSpc>
                <a:spcPct val="80000"/>
              </a:lnSpc>
              <a:spcBef>
                <a:spcPts val="1030"/>
              </a:spcBef>
              <a:buSzPct val="96428"/>
              <a:buFont typeface="Wingdings"/>
              <a:buChar char=""/>
              <a:tabLst>
                <a:tab pos="330200" algn="l"/>
              </a:tabLst>
            </a:pPr>
            <a:r>
              <a:rPr sz="2800" spc="-5" dirty="0">
                <a:latin typeface="Calibri"/>
                <a:cs typeface="Calibri"/>
              </a:rPr>
              <a:t>It</a:t>
            </a:r>
            <a:r>
              <a:rPr lang="en-US" sz="2800" spc="-5" dirty="0">
                <a:latin typeface="Calibri"/>
                <a:cs typeface="Calibri"/>
              </a:rPr>
              <a:t>'</a:t>
            </a:r>
            <a:r>
              <a:rPr sz="2800" spc="-5" dirty="0">
                <a:latin typeface="Calibri"/>
                <a:cs typeface="Calibri"/>
              </a:rPr>
              <a:t>s </a:t>
            </a:r>
            <a:r>
              <a:rPr sz="2800" spc="-10" dirty="0">
                <a:latin typeface="Calibri"/>
                <a:cs typeface="Calibri"/>
              </a:rPr>
              <a:t>implementation benefit educational institutions </a:t>
            </a:r>
            <a:r>
              <a:rPr sz="2800" dirty="0">
                <a:latin typeface="Calibri"/>
                <a:cs typeface="Calibri"/>
              </a:rPr>
              <a:t>,and </a:t>
            </a:r>
            <a:r>
              <a:rPr sz="2800" spc="-5" dirty="0">
                <a:latin typeface="Calibri"/>
                <a:cs typeface="Calibri"/>
              </a:rPr>
              <a:t>businesses </a:t>
            </a:r>
            <a:r>
              <a:rPr sz="2800" spc="-25" dirty="0">
                <a:latin typeface="Calibri"/>
                <a:cs typeface="Calibri"/>
              </a:rPr>
              <a:t>by </a:t>
            </a:r>
            <a:r>
              <a:rPr sz="2800" spc="-20" dirty="0">
                <a:latin typeface="Calibri"/>
                <a:cs typeface="Calibri"/>
              </a:rPr>
              <a:t> </a:t>
            </a:r>
            <a:r>
              <a:rPr sz="2800" spc="-5" dirty="0">
                <a:latin typeface="Calibri"/>
                <a:cs typeface="Calibri"/>
              </a:rPr>
              <a:t>optimising</a:t>
            </a:r>
            <a:r>
              <a:rPr sz="2800" dirty="0">
                <a:latin typeface="Calibri"/>
                <a:cs typeface="Calibri"/>
              </a:rPr>
              <a:t> </a:t>
            </a:r>
            <a:r>
              <a:rPr sz="2800" spc="-15" dirty="0">
                <a:latin typeface="Calibri"/>
                <a:cs typeface="Calibri"/>
              </a:rPr>
              <a:t>attendance</a:t>
            </a:r>
            <a:r>
              <a:rPr sz="2800" spc="605" dirty="0">
                <a:latin typeface="Calibri"/>
                <a:cs typeface="Calibri"/>
              </a:rPr>
              <a:t> </a:t>
            </a:r>
            <a:r>
              <a:rPr sz="2800" spc="-10" dirty="0">
                <a:latin typeface="Calibri"/>
                <a:cs typeface="Calibri"/>
              </a:rPr>
              <a:t>management</a:t>
            </a:r>
            <a:r>
              <a:rPr sz="2800" spc="-5" dirty="0">
                <a:latin typeface="Calibri"/>
                <a:cs typeface="Calibri"/>
              </a:rPr>
              <a:t> and</a:t>
            </a:r>
            <a:r>
              <a:rPr sz="2800" dirty="0">
                <a:latin typeface="Calibri"/>
                <a:cs typeface="Calibri"/>
              </a:rPr>
              <a:t> </a:t>
            </a:r>
            <a:r>
              <a:rPr sz="2800" spc="-5" dirty="0">
                <a:latin typeface="Calibri"/>
                <a:cs typeface="Calibri"/>
              </a:rPr>
              <a:t>enabling</a:t>
            </a:r>
            <a:r>
              <a:rPr sz="2800" dirty="0">
                <a:latin typeface="Calibri"/>
                <a:cs typeface="Calibri"/>
              </a:rPr>
              <a:t> </a:t>
            </a:r>
            <a:r>
              <a:rPr sz="2800" spc="-15" dirty="0">
                <a:latin typeface="Calibri"/>
                <a:cs typeface="Calibri"/>
              </a:rPr>
              <a:t>more</a:t>
            </a:r>
            <a:r>
              <a:rPr sz="2800" spc="605" dirty="0">
                <a:latin typeface="Calibri"/>
                <a:cs typeface="Calibri"/>
              </a:rPr>
              <a:t> </a:t>
            </a:r>
            <a:r>
              <a:rPr sz="2800" spc="-15" dirty="0">
                <a:latin typeface="Calibri"/>
                <a:cs typeface="Calibri"/>
              </a:rPr>
              <a:t>efficient </a:t>
            </a:r>
            <a:r>
              <a:rPr sz="2800" spc="-10" dirty="0">
                <a:latin typeface="Calibri"/>
                <a:cs typeface="Calibri"/>
              </a:rPr>
              <a:t> </a:t>
            </a:r>
            <a:r>
              <a:rPr sz="2800" spc="-15" dirty="0">
                <a:latin typeface="Calibri"/>
                <a:cs typeface="Calibri"/>
              </a:rPr>
              <a:t>resource</a:t>
            </a:r>
            <a:r>
              <a:rPr sz="2800" spc="5" dirty="0">
                <a:latin typeface="Calibri"/>
                <a:cs typeface="Calibri"/>
              </a:rPr>
              <a:t> </a:t>
            </a:r>
            <a:r>
              <a:rPr sz="2800" spc="-10" dirty="0">
                <a:latin typeface="Calibri"/>
                <a:cs typeface="Calibri"/>
              </a:rPr>
              <a:t>allocation</a:t>
            </a:r>
            <a:r>
              <a:rPr sz="2800" dirty="0">
                <a:latin typeface="Calibri"/>
                <a:cs typeface="Calibri"/>
              </a:rPr>
              <a:t> </a:t>
            </a:r>
            <a:r>
              <a:rPr sz="2800" spc="-5" dirty="0">
                <a:latin typeface="Calibri"/>
                <a:cs typeface="Calibri"/>
              </a:rPr>
              <a:t>.</a:t>
            </a:r>
            <a:endParaRPr sz="2800" dirty="0">
              <a:latin typeface="Calibri"/>
              <a:cs typeface="Calibri"/>
            </a:endParaRPr>
          </a:p>
          <a:p>
            <a:pPr marL="12700">
              <a:lnSpc>
                <a:spcPct val="100000"/>
              </a:lnSpc>
              <a:spcBef>
                <a:spcPts val="210"/>
              </a:spcBef>
            </a:pPr>
            <a:r>
              <a:rPr sz="3200" b="1" dirty="0">
                <a:latin typeface="Calibri"/>
                <a:cs typeface="Calibri"/>
              </a:rPr>
              <a:t>Scope:</a:t>
            </a:r>
            <a:endParaRPr sz="3200" dirty="0">
              <a:latin typeface="Calibri"/>
              <a:cs typeface="Calibri"/>
            </a:endParaRPr>
          </a:p>
          <a:p>
            <a:pPr marL="241300" marR="7620" indent="-229235" algn="just">
              <a:lnSpc>
                <a:spcPts val="2690"/>
              </a:lnSpc>
              <a:spcBef>
                <a:spcPts val="990"/>
              </a:spcBef>
              <a:buSzPct val="96428"/>
              <a:buFont typeface="Wingdings"/>
              <a:buChar char=""/>
              <a:tabLst>
                <a:tab pos="330200" algn="l"/>
              </a:tabLst>
            </a:pPr>
            <a:r>
              <a:rPr sz="2800" spc="-5" dirty="0">
                <a:latin typeface="Calibri"/>
                <a:cs typeface="Calibri"/>
              </a:rPr>
              <a:t>The </a:t>
            </a:r>
            <a:r>
              <a:rPr sz="2800" spc="-10" dirty="0">
                <a:latin typeface="Calibri"/>
                <a:cs typeface="Calibri"/>
              </a:rPr>
              <a:t>scope </a:t>
            </a:r>
            <a:r>
              <a:rPr sz="2800" spc="-5" dirty="0">
                <a:latin typeface="Calibri"/>
                <a:cs typeface="Calibri"/>
              </a:rPr>
              <a:t>of smart </a:t>
            </a:r>
            <a:r>
              <a:rPr sz="2800" spc="-15" dirty="0">
                <a:latin typeface="Calibri"/>
                <a:cs typeface="Calibri"/>
              </a:rPr>
              <a:t>attendance </a:t>
            </a:r>
            <a:r>
              <a:rPr sz="2800" spc="-10" dirty="0">
                <a:latin typeface="Calibri"/>
                <a:cs typeface="Calibri"/>
              </a:rPr>
              <a:t>management can vary depending </a:t>
            </a:r>
            <a:r>
              <a:rPr sz="2800" spc="-5" dirty="0">
                <a:latin typeface="Calibri"/>
                <a:cs typeface="Calibri"/>
              </a:rPr>
              <a:t>upon </a:t>
            </a:r>
            <a:r>
              <a:rPr sz="2800"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specific</a:t>
            </a:r>
            <a:r>
              <a:rPr sz="2800" spc="20" dirty="0">
                <a:latin typeface="Calibri"/>
                <a:cs typeface="Calibri"/>
              </a:rPr>
              <a:t> </a:t>
            </a:r>
            <a:r>
              <a:rPr sz="2800" spc="-15" dirty="0">
                <a:latin typeface="Calibri"/>
                <a:cs typeface="Calibri"/>
              </a:rPr>
              <a:t>requirements</a:t>
            </a:r>
            <a:r>
              <a:rPr sz="2800" spc="2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an</a:t>
            </a:r>
            <a:r>
              <a:rPr sz="2800" spc="10" dirty="0">
                <a:latin typeface="Calibri"/>
                <a:cs typeface="Calibri"/>
              </a:rPr>
              <a:t> </a:t>
            </a:r>
            <a:r>
              <a:rPr sz="2800" spc="-20" dirty="0">
                <a:latin typeface="Calibri"/>
                <a:cs typeface="Calibri"/>
              </a:rPr>
              <a:t>organization.</a:t>
            </a:r>
            <a:endParaRPr sz="2800" dirty="0">
              <a:latin typeface="Calibri"/>
              <a:cs typeface="Calibri"/>
            </a:endParaRPr>
          </a:p>
          <a:p>
            <a:pPr marL="241300" marR="8255" indent="-229235" algn="just">
              <a:lnSpc>
                <a:spcPct val="80000"/>
              </a:lnSpc>
              <a:spcBef>
                <a:spcPts val="1030"/>
              </a:spcBef>
              <a:buSzPct val="96428"/>
              <a:buFont typeface="Wingdings"/>
              <a:buChar char=""/>
              <a:tabLst>
                <a:tab pos="330200" algn="l"/>
              </a:tabLst>
            </a:pPr>
            <a:r>
              <a:rPr sz="2800" spc="-5" dirty="0">
                <a:latin typeface="Calibri"/>
                <a:cs typeface="Calibri"/>
              </a:rPr>
              <a:t>It </a:t>
            </a:r>
            <a:r>
              <a:rPr sz="2800" spc="-10" dirty="0">
                <a:latin typeface="Calibri"/>
                <a:cs typeface="Calibri"/>
              </a:rPr>
              <a:t>can </a:t>
            </a:r>
            <a:r>
              <a:rPr sz="2800" spc="-5" dirty="0">
                <a:latin typeface="Calibri"/>
                <a:cs typeface="Calibri"/>
              </a:rPr>
              <a:t>be </a:t>
            </a:r>
            <a:r>
              <a:rPr sz="2800" spc="-10" dirty="0">
                <a:latin typeface="Calibri"/>
                <a:cs typeface="Calibri"/>
              </a:rPr>
              <a:t>implemented </a:t>
            </a:r>
            <a:r>
              <a:rPr sz="2800" dirty="0">
                <a:latin typeface="Calibri"/>
                <a:cs typeface="Calibri"/>
              </a:rPr>
              <a:t>in </a:t>
            </a:r>
            <a:r>
              <a:rPr sz="2800" spc="-10" dirty="0">
                <a:latin typeface="Calibri"/>
                <a:cs typeface="Calibri"/>
              </a:rPr>
              <a:t>various settings </a:t>
            </a:r>
            <a:r>
              <a:rPr sz="2800" dirty="0">
                <a:latin typeface="Calibri"/>
                <a:cs typeface="Calibri"/>
              </a:rPr>
              <a:t>such </a:t>
            </a:r>
            <a:r>
              <a:rPr sz="2800" spc="-5" dirty="0">
                <a:latin typeface="Calibri"/>
                <a:cs typeface="Calibri"/>
              </a:rPr>
              <a:t>as schools , </a:t>
            </a:r>
            <a:r>
              <a:rPr sz="2800" spc="-15" dirty="0">
                <a:latin typeface="Calibri"/>
                <a:cs typeface="Calibri"/>
              </a:rPr>
              <a:t>universities, </a:t>
            </a:r>
            <a:r>
              <a:rPr sz="2800" spc="-10" dirty="0">
                <a:latin typeface="Calibri"/>
                <a:cs typeface="Calibri"/>
              </a:rPr>
              <a:t> work </a:t>
            </a:r>
            <a:r>
              <a:rPr sz="2800" spc="-5" dirty="0">
                <a:latin typeface="Calibri"/>
                <a:cs typeface="Calibri"/>
              </a:rPr>
              <a:t>places, or </a:t>
            </a:r>
            <a:r>
              <a:rPr sz="2800" spc="-15" dirty="0">
                <a:latin typeface="Calibri"/>
                <a:cs typeface="Calibri"/>
              </a:rPr>
              <a:t>events, to efficiently </a:t>
            </a:r>
            <a:r>
              <a:rPr sz="2800" spc="-10" dirty="0">
                <a:latin typeface="Calibri"/>
                <a:cs typeface="Calibri"/>
              </a:rPr>
              <a:t>manage </a:t>
            </a:r>
            <a:r>
              <a:rPr sz="2800" spc="-15" dirty="0">
                <a:latin typeface="Calibri"/>
                <a:cs typeface="Calibri"/>
              </a:rPr>
              <a:t>attendance </a:t>
            </a:r>
            <a:r>
              <a:rPr sz="2800" dirty="0">
                <a:latin typeface="Calibri"/>
                <a:cs typeface="Calibri"/>
              </a:rPr>
              <a:t>and </a:t>
            </a:r>
            <a:r>
              <a:rPr sz="2800" spc="-5" dirty="0">
                <a:latin typeface="Calibri"/>
                <a:cs typeface="Calibri"/>
              </a:rPr>
              <a:t>enhance </a:t>
            </a:r>
            <a:r>
              <a:rPr sz="2800" dirty="0">
                <a:latin typeface="Calibri"/>
                <a:cs typeface="Calibri"/>
              </a:rPr>
              <a:t> </a:t>
            </a:r>
            <a:r>
              <a:rPr sz="2800" spc="-30" dirty="0">
                <a:latin typeface="Calibri"/>
                <a:cs typeface="Calibri"/>
              </a:rPr>
              <a:t>security.</a:t>
            </a:r>
            <a:endParaRPr sz="2800" dirty="0">
              <a:latin typeface="Calibri"/>
              <a:cs typeface="Calibri"/>
            </a:endParaRPr>
          </a:p>
        </p:txBody>
      </p:sp>
      <p:pic>
        <p:nvPicPr>
          <p:cNvPr id="5" name="object 5"/>
          <p:cNvPicPr/>
          <p:nvPr/>
        </p:nvPicPr>
        <p:blipFill>
          <a:blip r:embed="rId2" cstate="print"/>
          <a:stretch>
            <a:fillRect/>
          </a:stretch>
        </p:blipFill>
        <p:spPr>
          <a:xfrm>
            <a:off x="57911" y="160020"/>
            <a:ext cx="1219200" cy="11445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TotalTime>
  <Words>687</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Arial MT</vt:lpstr>
      <vt:lpstr>Calibri</vt:lpstr>
      <vt:lpstr>Wingdings</vt:lpstr>
      <vt:lpstr>Office Theme</vt:lpstr>
      <vt:lpstr>PowerPoint Presentation</vt:lpstr>
      <vt:lpstr>Department of Computer Science and Engineering</vt:lpstr>
      <vt:lpstr>Algorithms used:</vt:lpstr>
      <vt:lpstr>PowerPoint Presentation</vt:lpstr>
      <vt:lpstr>GOKARAJU RANGARAJU INSTITUTE OF ENGINEERING AND TECHNOLOGY Department of Computer Science and Engineering</vt:lpstr>
      <vt:lpstr>PowerPoint Presentation</vt:lpstr>
      <vt:lpstr>Department of Computer Science and Engineering</vt:lpstr>
      <vt:lpstr>Department of Computer Science and Engineering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Department of Computer Science and Engineering MINI Project Review-3 </dc:title>
  <dc:creator>Harshith GV</dc:creator>
  <cp:lastModifiedBy>Sahith Allam</cp:lastModifiedBy>
  <cp:revision>6</cp:revision>
  <dcterms:created xsi:type="dcterms:W3CDTF">2023-05-30T07:43:38Z</dcterms:created>
  <dcterms:modified xsi:type="dcterms:W3CDTF">2023-05-30T15:56:28Z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2023-05-30T00:00:00Z</vt:filetime>
  </property>
  <property fmtid="{D5CDD505-2E9C-101B-9397-08002B2CF9AE}" pid="3" name="Creator">
    <vt:lpwstr>Microsoft® PowerPoint® 2019</vt:lpwstr>
  </property>
  <property fmtid="{D5CDD505-2E9C-101B-9397-08002B2CF9AE}" pid="4" name="LastSaved">
    <vt:filetime>2023-05-30T00:00:00Z</vt:filetime>
  </property>
</Properties>
</file>