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56" r:id="rId3"/>
    <p:sldId id="260" r:id="rId4"/>
    <p:sldId id="258" r:id="rId5"/>
    <p:sldId id="261" r:id="rId6"/>
    <p:sldId id="263" r:id="rId7"/>
    <p:sldId id="264" r:id="rId8"/>
    <p:sldId id="262" r:id="rId9"/>
    <p:sldId id="265" r:id="rId10"/>
    <p:sldId id="266" r:id="rId11"/>
    <p:sldId id="267" r:id="rId12"/>
    <p:sldId id="268" r:id="rId13"/>
    <p:sldId id="269" r:id="rId14"/>
    <p:sldId id="270" r:id="rId15"/>
    <p:sldId id="272"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600" dirty="0"/>
              <a:t>HEART</a:t>
            </a:r>
            <a:r>
              <a:rPr lang="en-US" sz="1600" baseline="0" dirty="0"/>
              <a:t> PATIENT</a:t>
            </a:r>
            <a:endParaRPr lang="en-US" sz="1600" dirty="0"/>
          </a:p>
        </c:rich>
      </c:tx>
      <c:layout>
        <c:manualLayout>
          <c:xMode val="edge"/>
          <c:yMode val="edge"/>
          <c:x val="1.3991198461111805E-2"/>
          <c:y val="0"/>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8145221259575746E-2"/>
          <c:y val="0.15308884179172871"/>
          <c:w val="0.38074410903726202"/>
          <c:h val="0.58617332600432004"/>
        </c:manualLayout>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sz="1600" dirty="0"/>
              <a:t>Age Group vs Target</a:t>
            </a:r>
          </a:p>
        </c:rich>
      </c:tx>
      <c:layout>
        <c:manualLayout>
          <c:xMode val="edge"/>
          <c:yMode val="edge"/>
          <c:x val="0.26354117578691116"/>
          <c:y val="1.770804790812535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33436261063906297"/>
          <c:y val="0.19009093727527793"/>
          <c:w val="0.29953796716209513"/>
          <c:h val="0.50615103383422366"/>
        </c:manualLayout>
      </c:layout>
      <c:doughnutChart>
        <c:varyColors val="1"/>
        <c:ser>
          <c:idx val="0"/>
          <c:order val="0"/>
          <c:tx>
            <c:strRef>
              <c:f>Sheet1!$B$1</c:f>
              <c:strCache>
                <c:ptCount val="1"/>
                <c:pt idx="0">
                  <c:v>Age Group vs Target</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DC0-4137-967F-386622F1EBA6}"/>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DC0-4137-967F-386622F1EBA6}"/>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DC0-4137-967F-386622F1EBA6}"/>
              </c:ext>
            </c:extLst>
          </c:dPt>
          <c:dLbls>
            <c:delete val="1"/>
          </c:dLbls>
          <c:cat>
            <c:strRef>
              <c:f>Sheet1!$A$2:$A$4</c:f>
              <c:strCache>
                <c:ptCount val="3"/>
                <c:pt idx="0">
                  <c:v>Young Age</c:v>
                </c:pt>
                <c:pt idx="1">
                  <c:v>Middle Age</c:v>
                </c:pt>
                <c:pt idx="2">
                  <c:v>Old Age</c:v>
                </c:pt>
              </c:strCache>
            </c:strRef>
          </c:cat>
          <c:val>
            <c:numRef>
              <c:f>Sheet1!$B$2:$B$4</c:f>
              <c:numCache>
                <c:formatCode>0%</c:formatCode>
                <c:ptCount val="3"/>
                <c:pt idx="0">
                  <c:v>0.06</c:v>
                </c:pt>
                <c:pt idx="1">
                  <c:v>0.64</c:v>
                </c:pt>
                <c:pt idx="2">
                  <c:v>0.3</c:v>
                </c:pt>
              </c:numCache>
            </c:numRef>
          </c:val>
          <c:extLst>
            <c:ext xmlns:c16="http://schemas.microsoft.com/office/drawing/2014/chart" uri="{C3380CC4-5D6E-409C-BE32-E72D297353CC}">
              <c16:uniqueId val="{00000006-FDC0-4137-967F-386622F1EBA6}"/>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25075845159148363"/>
          <c:y val="0.70511915068607101"/>
          <c:w val="0.45473273429191124"/>
          <c:h val="0.17507194323270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11/5/2024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3.wdp"/></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 Id="rId6" Type="http://schemas.microsoft.com/office/2007/relationships/hdphoto" Target="../media/hdphoto4.wdp"/><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B54E7D-F2F8-DE89-4097-89F0412D5A1A}"/>
              </a:ext>
            </a:extLst>
          </p:cNvPr>
          <p:cNvPicPr>
            <a:picLocks noChangeAspect="1"/>
          </p:cNvPicPr>
          <p:nvPr/>
        </p:nvPicPr>
        <p:blipFill rotWithShape="1">
          <a:blip r:embed="rId2">
            <a:extLst>
              <a:ext uri="{28A0092B-C50C-407E-A947-70E740481C1C}">
                <a14:useLocalDpi xmlns:a14="http://schemas.microsoft.com/office/drawing/2010/main" val="0"/>
              </a:ext>
            </a:extLst>
          </a:blip>
          <a:srcRect b="19"/>
          <a:stretch/>
        </p:blipFill>
        <p:spPr>
          <a:xfrm>
            <a:off x="20" y="1282"/>
            <a:ext cx="12191980" cy="6856718"/>
          </a:xfrm>
          <a:prstGeom prst="rect">
            <a:avLst/>
          </a:prstGeom>
        </p:spPr>
      </p:pic>
    </p:spTree>
    <p:extLst>
      <p:ext uri="{BB962C8B-B14F-4D97-AF65-F5344CB8AC3E}">
        <p14:creationId xmlns:p14="http://schemas.microsoft.com/office/powerpoint/2010/main" val="616273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6CDD1-56C8-B49B-E1C2-027C5C6DB3E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C398D03-3CC9-52A7-2DC1-00B994990750}"/>
              </a:ext>
            </a:extLst>
          </p:cNvPr>
          <p:cNvPicPr>
            <a:picLocks noChangeAspect="1"/>
          </p:cNvPicPr>
          <p:nvPr/>
        </p:nvPicPr>
        <p:blipFill>
          <a:blip r:embed="rId2"/>
          <a:stretch>
            <a:fillRect/>
          </a:stretch>
        </p:blipFill>
        <p:spPr>
          <a:xfrm>
            <a:off x="5968181" y="1036265"/>
            <a:ext cx="6076335" cy="5001778"/>
          </a:xfrm>
          <a:prstGeom prst="rect">
            <a:avLst/>
          </a:prstGeom>
        </p:spPr>
      </p:pic>
      <p:sp>
        <p:nvSpPr>
          <p:cNvPr id="5" name="TextBox 4">
            <a:extLst>
              <a:ext uri="{FF2B5EF4-FFF2-40B4-BE49-F238E27FC236}">
                <a16:creationId xmlns:a16="http://schemas.microsoft.com/office/drawing/2014/main" id="{52779B41-0312-5309-5DAC-B556A22F6E86}"/>
              </a:ext>
            </a:extLst>
          </p:cNvPr>
          <p:cNvSpPr txBox="1"/>
          <p:nvPr/>
        </p:nvSpPr>
        <p:spPr>
          <a:xfrm>
            <a:off x="452285" y="525629"/>
            <a:ext cx="5348748" cy="3785652"/>
          </a:xfrm>
          <a:prstGeom prst="rect">
            <a:avLst/>
          </a:prstGeom>
          <a:noFill/>
        </p:spPr>
        <p:txBody>
          <a:bodyPr wrap="square">
            <a:spAutoFit/>
          </a:bodyPr>
          <a:lstStyle/>
          <a:p>
            <a:pPr marL="571500" indent="-571500">
              <a:buFont typeface="Wingdings" panose="05000000000000000000" pitchFamily="2" charset="2"/>
              <a:buChar char="q"/>
            </a:pPr>
            <a:r>
              <a:rPr lang="en-IN" sz="3600" b="1" dirty="0">
                <a:solidFill>
                  <a:schemeClr val="accent2">
                    <a:lumMod val="50000"/>
                  </a:schemeClr>
                </a:solidFill>
                <a:latin typeface="Agency FB" panose="020B0503020202020204" pitchFamily="34" charset="0"/>
              </a:rPr>
              <a:t>Body Weight Categories</a:t>
            </a:r>
            <a:endParaRPr lang="en-US" sz="3600" b="1" dirty="0">
              <a:solidFill>
                <a:schemeClr val="accent2">
                  <a:lumMod val="50000"/>
                </a:schemeClr>
              </a:solidFill>
              <a:latin typeface="Agency FB" panose="020B0503020202020204" pitchFamily="34" charset="0"/>
            </a:endParaRPr>
          </a:p>
          <a:p>
            <a:endParaRPr lang="en-US" sz="3600" b="1" dirty="0">
              <a:solidFill>
                <a:schemeClr val="accent2">
                  <a:lumMod val="50000"/>
                </a:schemeClr>
              </a:solidFill>
              <a:latin typeface="Agency FB" panose="020B0503020202020204" pitchFamily="34" charset="0"/>
            </a:endParaRPr>
          </a:p>
          <a:p>
            <a:pPr marL="342900" indent="-342900">
              <a:buFont typeface="Arial" panose="020B0604020202020204" pitchFamily="34" charset="0"/>
              <a:buChar char="•"/>
            </a:pPr>
            <a:r>
              <a:rPr lang="en-US" sz="2400" dirty="0">
                <a:solidFill>
                  <a:schemeClr val="accent2">
                    <a:lumMod val="50000"/>
                  </a:schemeClr>
                </a:solidFill>
                <a:latin typeface="Agency FB" panose="020B0503020202020204" pitchFamily="34" charset="0"/>
              </a:rPr>
              <a:t>This chart suggests that underweight</a:t>
            </a:r>
            <a:r>
              <a:rPr lang="en-US" sz="2400" b="1" dirty="0">
                <a:solidFill>
                  <a:schemeClr val="accent2">
                    <a:lumMod val="50000"/>
                  </a:schemeClr>
                </a:solidFill>
                <a:latin typeface="Agency FB" panose="020B0503020202020204" pitchFamily="34" charset="0"/>
              </a:rPr>
              <a:t> </a:t>
            </a:r>
            <a:r>
              <a:rPr lang="en-US" sz="2400" dirty="0">
                <a:solidFill>
                  <a:schemeClr val="accent2">
                    <a:lumMod val="50000"/>
                  </a:schemeClr>
                </a:solidFill>
                <a:latin typeface="Agency FB" panose="020B0503020202020204" pitchFamily="34" charset="0"/>
              </a:rPr>
              <a:t>individuals might be at a slightly higher risk of osteoporosis compared to those with normal weight. </a:t>
            </a:r>
          </a:p>
          <a:p>
            <a:pPr marL="342900" indent="-342900">
              <a:buFont typeface="Arial" panose="020B0604020202020204" pitchFamily="34" charset="0"/>
              <a:buChar char="•"/>
            </a:pPr>
            <a:r>
              <a:rPr lang="en-US" sz="2400" dirty="0">
                <a:solidFill>
                  <a:schemeClr val="accent2">
                    <a:lumMod val="50000"/>
                  </a:schemeClr>
                </a:solidFill>
                <a:latin typeface="Agency FB" panose="020B0503020202020204" pitchFamily="34" charset="0"/>
              </a:rPr>
              <a:t>However, osteoporosis cases are present across both weight categories and various ages, indicating that other factors may also play a significant role.</a:t>
            </a:r>
          </a:p>
        </p:txBody>
      </p:sp>
      <p:sp>
        <p:nvSpPr>
          <p:cNvPr id="7" name="TextBox 6">
            <a:extLst>
              <a:ext uri="{FF2B5EF4-FFF2-40B4-BE49-F238E27FC236}">
                <a16:creationId xmlns:a16="http://schemas.microsoft.com/office/drawing/2014/main" id="{27089A5A-1915-94C1-98CB-3F990C4E3927}"/>
              </a:ext>
            </a:extLst>
          </p:cNvPr>
          <p:cNvSpPr txBox="1"/>
          <p:nvPr/>
        </p:nvSpPr>
        <p:spPr>
          <a:xfrm>
            <a:off x="452285" y="4551938"/>
            <a:ext cx="5515896" cy="1569660"/>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accent2">
                    <a:lumMod val="50000"/>
                  </a:schemeClr>
                </a:solidFill>
                <a:latin typeface="Agency FB" panose="020B0503020202020204" pitchFamily="34" charset="0"/>
              </a:rPr>
              <a:t>Each category has dots representing individuals, color-coded by osteoporosis presence</a:t>
            </a:r>
          </a:p>
          <a:p>
            <a:pPr marL="342900" indent="-342900">
              <a:buFont typeface="Arial" panose="020B0604020202020204" pitchFamily="34" charset="0"/>
              <a:buChar char="•"/>
            </a:pPr>
            <a:r>
              <a:rPr lang="en-US" sz="2400" b="1" dirty="0">
                <a:solidFill>
                  <a:schemeClr val="accent2">
                    <a:lumMod val="50000"/>
                  </a:schemeClr>
                </a:solidFill>
                <a:latin typeface="Agency FB" panose="020B0503020202020204" pitchFamily="34" charset="0"/>
              </a:rPr>
              <a:t>Green (0)</a:t>
            </a:r>
            <a:r>
              <a:rPr lang="en-US" sz="2400" dirty="0">
                <a:solidFill>
                  <a:schemeClr val="accent2">
                    <a:lumMod val="50000"/>
                  </a:schemeClr>
                </a:solidFill>
                <a:latin typeface="Agency FB" panose="020B0503020202020204" pitchFamily="34" charset="0"/>
              </a:rPr>
              <a:t>: No osteoporosis</a:t>
            </a:r>
          </a:p>
          <a:p>
            <a:pPr marL="342900" indent="-342900">
              <a:buFont typeface="Arial" panose="020B0604020202020204" pitchFamily="34" charset="0"/>
              <a:buChar char="•"/>
            </a:pPr>
            <a:r>
              <a:rPr lang="en-US" sz="2400" b="1" dirty="0">
                <a:solidFill>
                  <a:schemeClr val="accent2">
                    <a:lumMod val="50000"/>
                  </a:schemeClr>
                </a:solidFill>
                <a:latin typeface="Agency FB" panose="020B0503020202020204" pitchFamily="34" charset="0"/>
              </a:rPr>
              <a:t>Orange (1)</a:t>
            </a:r>
            <a:r>
              <a:rPr lang="en-US" sz="2400" dirty="0">
                <a:solidFill>
                  <a:schemeClr val="accent2">
                    <a:lumMod val="50000"/>
                  </a:schemeClr>
                </a:solidFill>
                <a:latin typeface="Agency FB" panose="020B0503020202020204" pitchFamily="34" charset="0"/>
              </a:rPr>
              <a:t>: Osteoporosis</a:t>
            </a:r>
          </a:p>
        </p:txBody>
      </p:sp>
    </p:spTree>
    <p:extLst>
      <p:ext uri="{BB962C8B-B14F-4D97-AF65-F5344CB8AC3E}">
        <p14:creationId xmlns:p14="http://schemas.microsoft.com/office/powerpoint/2010/main" val="387714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0A85B2-AE89-4CAE-7D6C-31806BA3116B}"/>
              </a:ext>
            </a:extLst>
          </p:cNvPr>
          <p:cNvSpPr txBox="1"/>
          <p:nvPr/>
        </p:nvSpPr>
        <p:spPr>
          <a:xfrm>
            <a:off x="228443" y="909765"/>
            <a:ext cx="6100916" cy="4555093"/>
          </a:xfrm>
          <a:prstGeom prst="rect">
            <a:avLst/>
          </a:prstGeom>
          <a:noFill/>
        </p:spPr>
        <p:txBody>
          <a:bodyPr wrap="square">
            <a:spAutoFit/>
          </a:bodyPr>
          <a:lstStyle/>
          <a:p>
            <a:pPr marL="457200" indent="-457200">
              <a:buFont typeface="Wingdings" panose="05000000000000000000" pitchFamily="2" charset="2"/>
              <a:buChar char="q"/>
            </a:pPr>
            <a:r>
              <a:rPr lang="en-IN" sz="3200" b="1" dirty="0">
                <a:solidFill>
                  <a:schemeClr val="accent2">
                    <a:lumMod val="50000"/>
                  </a:schemeClr>
                </a:solidFill>
                <a:effectLst/>
                <a:latin typeface="Agency FB" panose="020B0503020202020204" pitchFamily="34" charset="0"/>
              </a:rPr>
              <a:t>Correlation Matrix Heatmap</a:t>
            </a:r>
          </a:p>
          <a:p>
            <a:endParaRPr lang="en-US" b="1" dirty="0"/>
          </a:p>
          <a:p>
            <a:pPr marL="342900" indent="-342900">
              <a:buFont typeface="Arial" panose="020B0604020202020204" pitchFamily="34" charset="0"/>
              <a:buChar char="•"/>
            </a:pPr>
            <a:r>
              <a:rPr lang="en-US" sz="2400" dirty="0">
                <a:solidFill>
                  <a:schemeClr val="accent2">
                    <a:lumMod val="50000"/>
                  </a:schemeClr>
                </a:solidFill>
                <a:latin typeface="Agency FB" panose="020B0503020202020204" pitchFamily="34" charset="0"/>
              </a:rPr>
              <a:t>The heatmap shows that </a:t>
            </a:r>
            <a:r>
              <a:rPr lang="en-US" sz="2400" b="1" dirty="0">
                <a:solidFill>
                  <a:schemeClr val="accent2">
                    <a:lumMod val="50000"/>
                  </a:schemeClr>
                </a:solidFill>
                <a:latin typeface="Agency FB" panose="020B0503020202020204" pitchFamily="34" charset="0"/>
              </a:rPr>
              <a:t>age</a:t>
            </a:r>
            <a:r>
              <a:rPr lang="en-US" sz="2400" dirty="0">
                <a:solidFill>
                  <a:schemeClr val="accent2">
                    <a:lumMod val="50000"/>
                  </a:schemeClr>
                </a:solidFill>
                <a:latin typeface="Agency FB" panose="020B0503020202020204" pitchFamily="34" charset="0"/>
              </a:rPr>
              <a:t> is the primary factor correlated with osteoporosis in this dataset. </a:t>
            </a:r>
          </a:p>
          <a:p>
            <a:pPr marL="342900" indent="-342900">
              <a:buFont typeface="Arial" panose="020B0604020202020204" pitchFamily="34" charset="0"/>
              <a:buChar char="•"/>
            </a:pPr>
            <a:endParaRPr lang="en-US" sz="2400" dirty="0">
              <a:solidFill>
                <a:schemeClr val="accent2">
                  <a:lumMod val="50000"/>
                </a:schemeClr>
              </a:solidFill>
              <a:latin typeface="Agency FB" panose="020B0503020202020204" pitchFamily="34" charset="0"/>
            </a:endParaRPr>
          </a:p>
          <a:p>
            <a:pPr marL="342900" indent="-342900">
              <a:buFont typeface="Arial" panose="020B0604020202020204" pitchFamily="34" charset="0"/>
              <a:buChar char="•"/>
            </a:pPr>
            <a:r>
              <a:rPr lang="en-US" sz="2400" dirty="0">
                <a:solidFill>
                  <a:schemeClr val="accent2">
                    <a:lumMod val="50000"/>
                  </a:schemeClr>
                </a:solidFill>
                <a:latin typeface="Agency FB" panose="020B0503020202020204" pitchFamily="34" charset="0"/>
              </a:rPr>
              <a:t>Other factors have relatively weak or negligible correlations with osteoporosis, suggesting that while age is an essential indicator, additional factors may require more complex analysis</a:t>
            </a:r>
          </a:p>
          <a:p>
            <a:pPr marL="342900" indent="-342900">
              <a:buFont typeface="Arial" panose="020B0604020202020204" pitchFamily="34" charset="0"/>
              <a:buChar char="•"/>
            </a:pPr>
            <a:endParaRPr lang="en-US" sz="2400" dirty="0">
              <a:solidFill>
                <a:schemeClr val="accent2">
                  <a:lumMod val="50000"/>
                </a:schemeClr>
              </a:solidFill>
              <a:latin typeface="Agency FB" panose="020B0503020202020204" pitchFamily="34" charset="0"/>
            </a:endParaRPr>
          </a:p>
          <a:p>
            <a:pPr marL="342900" indent="-342900">
              <a:buFont typeface="Arial" panose="020B0604020202020204" pitchFamily="34" charset="0"/>
              <a:buChar char="•"/>
            </a:pPr>
            <a:r>
              <a:rPr lang="en-US" sz="2400" dirty="0">
                <a:solidFill>
                  <a:schemeClr val="accent2">
                    <a:lumMod val="50000"/>
                  </a:schemeClr>
                </a:solidFill>
                <a:latin typeface="Agency FB" panose="020B0503020202020204" pitchFamily="34" charset="0"/>
              </a:rPr>
              <a:t>(e.g., multivariate or non-linear models) to fully understand their relationship with osteoporosis.</a:t>
            </a:r>
          </a:p>
        </p:txBody>
      </p:sp>
      <p:pic>
        <p:nvPicPr>
          <p:cNvPr id="5" name="Picture 4">
            <a:extLst>
              <a:ext uri="{FF2B5EF4-FFF2-40B4-BE49-F238E27FC236}">
                <a16:creationId xmlns:a16="http://schemas.microsoft.com/office/drawing/2014/main" id="{7F752930-07E0-D31B-0E2C-AF4CD7861848}"/>
              </a:ext>
            </a:extLst>
          </p:cNvPr>
          <p:cNvPicPr>
            <a:picLocks noChangeAspect="1"/>
          </p:cNvPicPr>
          <p:nvPr/>
        </p:nvPicPr>
        <p:blipFill>
          <a:blip r:embed="rId2"/>
          <a:stretch>
            <a:fillRect/>
          </a:stretch>
        </p:blipFill>
        <p:spPr>
          <a:xfrm>
            <a:off x="6390968" y="827627"/>
            <a:ext cx="5572589" cy="5202745"/>
          </a:xfrm>
          <a:prstGeom prst="rect">
            <a:avLst/>
          </a:prstGeom>
        </p:spPr>
      </p:pic>
      <p:pic>
        <p:nvPicPr>
          <p:cNvPr id="6" name="Picture 5">
            <a:extLst>
              <a:ext uri="{FF2B5EF4-FFF2-40B4-BE49-F238E27FC236}">
                <a16:creationId xmlns:a16="http://schemas.microsoft.com/office/drawing/2014/main" id="{0581047F-275F-3EB7-E629-ED1FAF0590B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330144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9979289-38A6-905C-1E04-EA93FE4883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9A6B895-8D6F-FC2D-69FF-91B256247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49E94A4-71B0-3D1A-3FCA-344BB45CC51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644367AC-9AF3-5952-CEC1-B9BB177418FA}"/>
              </a:ext>
            </a:extLst>
          </p:cNvPr>
          <p:cNvSpPr txBox="1"/>
          <p:nvPr/>
        </p:nvSpPr>
        <p:spPr>
          <a:xfrm>
            <a:off x="198334" y="1318704"/>
            <a:ext cx="8210938" cy="5139869"/>
          </a:xfrm>
          <a:prstGeom prst="rect">
            <a:avLst/>
          </a:prstGeom>
          <a:noFill/>
        </p:spPr>
        <p:txBody>
          <a:bodyPr wrap="square" rtlCol="0">
            <a:spAutoFit/>
          </a:bodyPr>
          <a:lstStyle/>
          <a:p>
            <a:pPr marL="285750" indent="-285750" algn="just">
              <a:buFont typeface="Arial" panose="020B0604020202020204" pitchFamily="34" charset="0"/>
              <a:buChar char="•"/>
            </a:pPr>
            <a:r>
              <a:rPr lang="en-US" b="1" i="0" dirty="0">
                <a:solidFill>
                  <a:schemeClr val="accent2">
                    <a:lumMod val="50000"/>
                  </a:schemeClr>
                </a:solidFill>
                <a:effectLst/>
                <a:latin typeface="Agency FB" panose="020B0503020202020204" pitchFamily="34" charset="0"/>
              </a:rPr>
              <a:t>Irrelevant Feature Removal:</a:t>
            </a:r>
            <a:r>
              <a:rPr lang="en-US" i="0" dirty="0">
                <a:solidFill>
                  <a:schemeClr val="accent2">
                    <a:lumMod val="50000"/>
                  </a:schemeClr>
                </a:solidFill>
                <a:effectLst/>
                <a:latin typeface="Agency FB" panose="020B0503020202020204" pitchFamily="34" charset="0"/>
              </a:rPr>
              <a:t> All features in the dataset appears to be relevant based on </a:t>
            </a:r>
            <a:r>
              <a:rPr lang="en-US" b="1" i="0" dirty="0">
                <a:solidFill>
                  <a:schemeClr val="accent2">
                    <a:lumMod val="50000"/>
                  </a:schemeClr>
                </a:solidFill>
                <a:effectLst/>
                <a:latin typeface="Agency FB" panose="020B0503020202020204" pitchFamily="34" charset="0"/>
              </a:rPr>
              <a:t>EDA</a:t>
            </a:r>
            <a:r>
              <a:rPr lang="en-US" b="1" dirty="0">
                <a:solidFill>
                  <a:schemeClr val="accent2">
                    <a:lumMod val="50000"/>
                  </a:schemeClr>
                </a:solidFill>
                <a:latin typeface="Agency FB" panose="020B0503020202020204" pitchFamily="34" charset="0"/>
              </a:rPr>
              <a:t>. </a:t>
            </a:r>
            <a:r>
              <a:rPr lang="en-US" dirty="0">
                <a:solidFill>
                  <a:schemeClr val="accent2">
                    <a:lumMod val="50000"/>
                  </a:schemeClr>
                </a:solidFill>
                <a:latin typeface="Agency FB" panose="020B0503020202020204" pitchFamily="34" charset="0"/>
              </a:rPr>
              <a:t>We will retain all the columns, ensuring no valuable information is lost, especially given the dataset’s small size.</a:t>
            </a:r>
            <a:endParaRPr lang="en-US" b="1" i="0" dirty="0">
              <a:solidFill>
                <a:schemeClr val="accent2">
                  <a:lumMod val="50000"/>
                </a:schemeClr>
              </a:solidFill>
              <a:effectLst/>
              <a:latin typeface="Agency FB" panose="020B0503020202020204" pitchFamily="34" charset="0"/>
            </a:endParaRPr>
          </a:p>
          <a:p>
            <a:pPr marL="285750" indent="-285750" algn="just">
              <a:buFont typeface="Arial" panose="020B0604020202020204" pitchFamily="34" charset="0"/>
              <a:buChar char="•"/>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b="1" dirty="0">
                <a:solidFill>
                  <a:schemeClr val="accent2">
                    <a:lumMod val="50000"/>
                  </a:schemeClr>
                </a:solidFill>
                <a:latin typeface="Agency FB" panose="020B0503020202020204" pitchFamily="34" charset="0"/>
              </a:rPr>
              <a:t>Missing Value Treatment:</a:t>
            </a:r>
            <a:r>
              <a:rPr lang="en-US" dirty="0">
                <a:solidFill>
                  <a:schemeClr val="accent2">
                    <a:lumMod val="50000"/>
                  </a:schemeClr>
                </a:solidFill>
                <a:latin typeface="Agency FB" panose="020B0503020202020204" pitchFamily="34" charset="0"/>
              </a:rPr>
              <a:t> </a:t>
            </a:r>
            <a:r>
              <a:rPr lang="en-US" b="1" dirty="0">
                <a:solidFill>
                  <a:schemeClr val="accent2">
                    <a:lumMod val="50000"/>
                  </a:schemeClr>
                </a:solidFill>
                <a:latin typeface="Agency FB" panose="020B0503020202020204" pitchFamily="34" charset="0"/>
              </a:rPr>
              <a:t> </a:t>
            </a:r>
            <a:r>
              <a:rPr lang="en-US" dirty="0">
                <a:solidFill>
                  <a:schemeClr val="accent2">
                    <a:lumMod val="50000"/>
                  </a:schemeClr>
                </a:solidFill>
                <a:latin typeface="Agency FB" panose="020B0503020202020204" pitchFamily="34" charset="0"/>
              </a:rPr>
              <a:t>missing value found in the dataset.</a:t>
            </a:r>
          </a:p>
          <a:p>
            <a:pPr marL="285750" indent="-285750" algn="just">
              <a:buFont typeface="Arial" panose="020B0604020202020204" pitchFamily="34" charset="0"/>
              <a:buChar char="•"/>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b="1" dirty="0">
                <a:solidFill>
                  <a:schemeClr val="accent2">
                    <a:lumMod val="50000"/>
                  </a:schemeClr>
                </a:solidFill>
                <a:latin typeface="Agency FB" panose="020B0503020202020204" pitchFamily="34" charset="0"/>
              </a:rPr>
              <a:t>Outliers Treatment: </a:t>
            </a:r>
            <a:r>
              <a:rPr lang="en-US" dirty="0">
                <a:solidFill>
                  <a:schemeClr val="accent2">
                    <a:lumMod val="50000"/>
                  </a:schemeClr>
                </a:solidFill>
                <a:latin typeface="Agency FB" panose="020B0503020202020204" pitchFamily="34" charset="0"/>
              </a:rPr>
              <a:t>Checked outliers using </a:t>
            </a:r>
            <a:r>
              <a:rPr lang="en-US" b="1" dirty="0">
                <a:solidFill>
                  <a:schemeClr val="accent2">
                    <a:lumMod val="50000"/>
                  </a:schemeClr>
                </a:solidFill>
                <a:latin typeface="Agency FB" panose="020B0503020202020204" pitchFamily="34" charset="0"/>
              </a:rPr>
              <a:t>IQR </a:t>
            </a:r>
            <a:r>
              <a:rPr lang="en-US" dirty="0">
                <a:solidFill>
                  <a:schemeClr val="accent2">
                    <a:lumMod val="50000"/>
                  </a:schemeClr>
                </a:solidFill>
                <a:latin typeface="Agency FB" panose="020B0503020202020204" pitchFamily="34" charset="0"/>
              </a:rPr>
              <a:t>method for the continuous features and upon identifying outliers, nature of algorithm, and given small dataset size direct removal of outliers might not be best approach. Instead, we will apply </a:t>
            </a:r>
            <a:r>
              <a:rPr lang="en-US" b="1" dirty="0">
                <a:solidFill>
                  <a:schemeClr val="accent2">
                    <a:lumMod val="50000"/>
                  </a:schemeClr>
                </a:solidFill>
                <a:latin typeface="Agency FB" panose="020B0503020202020204" pitchFamily="34" charset="0"/>
              </a:rPr>
              <a:t>Box-Cox</a:t>
            </a:r>
            <a:r>
              <a:rPr lang="en-US" dirty="0">
                <a:solidFill>
                  <a:schemeClr val="accent2">
                    <a:lumMod val="50000"/>
                  </a:schemeClr>
                </a:solidFill>
                <a:latin typeface="Agency FB" panose="020B0503020202020204" pitchFamily="34" charset="0"/>
              </a:rPr>
              <a:t> transformation to stabilize variance and make the data more normal-distribution.</a:t>
            </a:r>
          </a:p>
          <a:p>
            <a:pPr marL="285750" indent="-285750" algn="just">
              <a:buFont typeface="Wingdings" panose="05000000000000000000" pitchFamily="2" charset="2"/>
              <a:buChar char="q"/>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b="1" dirty="0">
                <a:solidFill>
                  <a:schemeClr val="accent2">
                    <a:lumMod val="50000"/>
                  </a:schemeClr>
                </a:solidFill>
                <a:latin typeface="Agency FB" panose="020B0503020202020204" pitchFamily="34" charset="0"/>
              </a:rPr>
              <a:t>Categorical Feature Encoding:</a:t>
            </a:r>
            <a:r>
              <a:rPr lang="en-US" dirty="0">
                <a:solidFill>
                  <a:schemeClr val="accent2">
                    <a:lumMod val="50000"/>
                  </a:schemeClr>
                </a:solidFill>
                <a:latin typeface="Agency FB" panose="020B0503020202020204" pitchFamily="34" charset="0"/>
              </a:rPr>
              <a:t> Applied </a:t>
            </a:r>
            <a:r>
              <a:rPr lang="en-US" b="1" dirty="0" err="1">
                <a:solidFill>
                  <a:schemeClr val="accent2">
                    <a:lumMod val="50000"/>
                  </a:schemeClr>
                </a:solidFill>
                <a:latin typeface="Agency FB" panose="020B0503020202020204" pitchFamily="34" charset="0"/>
              </a:rPr>
              <a:t>leble</a:t>
            </a:r>
            <a:r>
              <a:rPr lang="en-US" b="1" dirty="0">
                <a:solidFill>
                  <a:schemeClr val="accent2">
                    <a:lumMod val="50000"/>
                  </a:schemeClr>
                </a:solidFill>
                <a:latin typeface="Agency FB" panose="020B0503020202020204" pitchFamily="34" charset="0"/>
              </a:rPr>
              <a:t> encoding </a:t>
            </a:r>
            <a:r>
              <a:rPr lang="en-US" dirty="0">
                <a:solidFill>
                  <a:schemeClr val="accent2">
                    <a:lumMod val="50000"/>
                  </a:schemeClr>
                </a:solidFill>
                <a:latin typeface="Agency FB" panose="020B0503020202020204" pitchFamily="34" charset="0"/>
              </a:rPr>
              <a:t>to the columns like “object data type” .</a:t>
            </a:r>
          </a:p>
          <a:p>
            <a:pPr algn="just"/>
            <a:r>
              <a:rPr lang="en-US" dirty="0">
                <a:solidFill>
                  <a:schemeClr val="accent2">
                    <a:lumMod val="50000"/>
                  </a:schemeClr>
                </a:solidFill>
                <a:latin typeface="Agency FB" panose="020B0503020202020204" pitchFamily="34" charset="0"/>
              </a:rPr>
              <a:t>       since these variables are nominal variables.</a:t>
            </a:r>
          </a:p>
          <a:p>
            <a:pPr marL="285750" indent="-285750" algn="just">
              <a:buFont typeface="Wingdings" panose="05000000000000000000" pitchFamily="2" charset="2"/>
              <a:buChar char="q"/>
            </a:pPr>
            <a:endParaRPr lang="en-US" b="1"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b="1" dirty="0">
                <a:solidFill>
                  <a:schemeClr val="accent2">
                    <a:lumMod val="50000"/>
                  </a:schemeClr>
                </a:solidFill>
                <a:latin typeface="Agency FB" panose="020B0503020202020204" pitchFamily="34" charset="0"/>
              </a:rPr>
              <a:t>Feature Scaling:</a:t>
            </a:r>
            <a:r>
              <a:rPr lang="en-US" dirty="0">
                <a:solidFill>
                  <a:schemeClr val="accent2">
                    <a:lumMod val="50000"/>
                  </a:schemeClr>
                </a:solidFill>
                <a:latin typeface="Agency FB" panose="020B0503020202020204" pitchFamily="34" charset="0"/>
              </a:rPr>
              <a:t> Are imp. for the algorithms that are </a:t>
            </a:r>
            <a:r>
              <a:rPr lang="en-US" b="1" dirty="0">
                <a:solidFill>
                  <a:schemeClr val="accent2">
                    <a:lumMod val="50000"/>
                  </a:schemeClr>
                </a:solidFill>
                <a:latin typeface="Agency FB" panose="020B0503020202020204" pitchFamily="34" charset="0"/>
              </a:rPr>
              <a:t>sensitive to the magnitude and scale of feature</a:t>
            </a:r>
            <a:r>
              <a:rPr lang="en-US" dirty="0">
                <a:solidFill>
                  <a:schemeClr val="accent2">
                    <a:lumMod val="50000"/>
                  </a:schemeClr>
                </a:solidFill>
                <a:latin typeface="Agency FB" panose="020B0503020202020204" pitchFamily="34" charset="0"/>
              </a:rPr>
              <a:t>, but not all algorithms requires scaling like Decision Tree are scale-invariant and given our intent to use mix-model we’ve chosen to </a:t>
            </a:r>
            <a:r>
              <a:rPr lang="en-US" b="1" dirty="0">
                <a:solidFill>
                  <a:schemeClr val="accent2">
                    <a:lumMod val="50000"/>
                  </a:schemeClr>
                </a:solidFill>
                <a:latin typeface="Agency FB" panose="020B0503020202020204" pitchFamily="34" charset="0"/>
              </a:rPr>
              <a:t>handle scaling later using pipelines</a:t>
            </a:r>
            <a:r>
              <a:rPr lang="en-US" dirty="0">
                <a:solidFill>
                  <a:schemeClr val="accent2">
                    <a:lumMod val="50000"/>
                  </a:schemeClr>
                </a:solidFill>
                <a:latin typeface="Agency FB" panose="020B0503020202020204" pitchFamily="34" charset="0"/>
              </a:rPr>
              <a:t>.</a:t>
            </a:r>
            <a:endParaRPr lang="en-US" b="1" dirty="0">
              <a:solidFill>
                <a:schemeClr val="accent2">
                  <a:lumMod val="50000"/>
                </a:schemeClr>
              </a:solidFill>
              <a:latin typeface="Agency FB" panose="020B0503020202020204" pitchFamily="34" charset="0"/>
            </a:endParaRPr>
          </a:p>
          <a:p>
            <a:pPr marL="342900" indent="-342900" algn="just">
              <a:buFont typeface="Arial" panose="020B0604020202020204" pitchFamily="34" charset="0"/>
              <a:buChar char="•"/>
            </a:pPr>
            <a:endParaRPr lang="en-US" sz="2000" b="1" dirty="0">
              <a:solidFill>
                <a:schemeClr val="accent2">
                  <a:lumMod val="50000"/>
                </a:schemeClr>
              </a:solidFill>
              <a:latin typeface="Agency FB" panose="020B0503020202020204" pitchFamily="34" charset="0"/>
            </a:endParaRPr>
          </a:p>
          <a:p>
            <a:pPr algn="just"/>
            <a:endParaRPr lang="en-US" sz="2000" dirty="0">
              <a:solidFill>
                <a:schemeClr val="accent2">
                  <a:lumMod val="50000"/>
                </a:schemeClr>
              </a:solidFill>
              <a:latin typeface="Agency FB" panose="020B0503020202020204" pitchFamily="34" charset="0"/>
            </a:endParaRPr>
          </a:p>
        </p:txBody>
      </p:sp>
      <p:sp>
        <p:nvSpPr>
          <p:cNvPr id="7" name="TextBox 6">
            <a:extLst>
              <a:ext uri="{FF2B5EF4-FFF2-40B4-BE49-F238E27FC236}">
                <a16:creationId xmlns:a16="http://schemas.microsoft.com/office/drawing/2014/main" id="{7A5F01C3-4BA6-6126-DC88-849CB97FEE0B}"/>
              </a:ext>
            </a:extLst>
          </p:cNvPr>
          <p:cNvSpPr txBox="1"/>
          <p:nvPr/>
        </p:nvSpPr>
        <p:spPr>
          <a:xfrm>
            <a:off x="444829" y="481969"/>
            <a:ext cx="4627983"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dirty="0">
                <a:solidFill>
                  <a:schemeClr val="accent2">
                    <a:lumMod val="50000"/>
                  </a:schemeClr>
                </a:solidFill>
                <a:latin typeface="Agency FB" panose="020B0503020202020204" pitchFamily="34" charset="0"/>
              </a:rPr>
              <a:t>PREPROCESSSING</a:t>
            </a:r>
            <a:endParaRPr lang="en-IN" sz="3200" b="1" dirty="0">
              <a:solidFill>
                <a:schemeClr val="accent2">
                  <a:lumMod val="50000"/>
                </a:schemeClr>
              </a:solidFill>
              <a:latin typeface="Agency FB" panose="020B0503020202020204" pitchFamily="34" charset="0"/>
            </a:endParaRPr>
          </a:p>
        </p:txBody>
      </p:sp>
      <p:pic>
        <p:nvPicPr>
          <p:cNvPr id="8" name="Picture 7" descr="A hand pointing at a group of people&#10;&#10;Description automatically generated">
            <a:extLst>
              <a:ext uri="{FF2B5EF4-FFF2-40B4-BE49-F238E27FC236}">
                <a16:creationId xmlns:a16="http://schemas.microsoft.com/office/drawing/2014/main" id="{FC13451F-9550-E4EC-7021-6477F5D54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9272" y="2109101"/>
            <a:ext cx="3657558" cy="3461411"/>
          </a:xfrm>
          <a:prstGeom prst="rect">
            <a:avLst/>
          </a:prstGeom>
        </p:spPr>
      </p:pic>
    </p:spTree>
    <p:extLst>
      <p:ext uri="{BB962C8B-B14F-4D97-AF65-F5344CB8AC3E}">
        <p14:creationId xmlns:p14="http://schemas.microsoft.com/office/powerpoint/2010/main" val="290415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0422A-3BBA-7BCB-1996-D89731F138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4" name="TextBox 3">
            <a:extLst>
              <a:ext uri="{FF2B5EF4-FFF2-40B4-BE49-F238E27FC236}">
                <a16:creationId xmlns:a16="http://schemas.microsoft.com/office/drawing/2014/main" id="{7A3AA2E4-1978-58A2-AD24-D26D151A25F5}"/>
              </a:ext>
            </a:extLst>
          </p:cNvPr>
          <p:cNvSpPr txBox="1"/>
          <p:nvPr/>
        </p:nvSpPr>
        <p:spPr>
          <a:xfrm>
            <a:off x="580103" y="571256"/>
            <a:ext cx="4646645"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dirty="0">
                <a:solidFill>
                  <a:schemeClr val="accent2">
                    <a:lumMod val="50000"/>
                  </a:schemeClr>
                </a:solidFill>
                <a:latin typeface="Agency FB" panose="020B0503020202020204" pitchFamily="34" charset="0"/>
              </a:rPr>
              <a:t>TRAIN TEST SPLIT</a:t>
            </a:r>
            <a:endParaRPr lang="en-IN" sz="3600" b="1" dirty="0">
              <a:solidFill>
                <a:schemeClr val="accent2">
                  <a:lumMod val="50000"/>
                </a:schemeClr>
              </a:solidFill>
              <a:latin typeface="Agency FB" panose="020B0503020202020204" pitchFamily="34" charset="0"/>
            </a:endParaRPr>
          </a:p>
        </p:txBody>
      </p:sp>
      <p:sp>
        <p:nvSpPr>
          <p:cNvPr id="5" name="TextBox 4">
            <a:extLst>
              <a:ext uri="{FF2B5EF4-FFF2-40B4-BE49-F238E27FC236}">
                <a16:creationId xmlns:a16="http://schemas.microsoft.com/office/drawing/2014/main" id="{CB296958-CD8F-9FE4-1D62-48E2D9FA78B7}"/>
              </a:ext>
            </a:extLst>
          </p:cNvPr>
          <p:cNvSpPr txBox="1"/>
          <p:nvPr/>
        </p:nvSpPr>
        <p:spPr>
          <a:xfrm>
            <a:off x="644709" y="1370508"/>
            <a:ext cx="6596743" cy="1938992"/>
          </a:xfrm>
          <a:prstGeom prst="rect">
            <a:avLst/>
          </a:prstGeom>
          <a:noFill/>
        </p:spPr>
        <p:txBody>
          <a:bodyPr wrap="square" rtlCol="0">
            <a:spAutoFit/>
          </a:bodyPr>
          <a:lstStyle/>
          <a:p>
            <a:pPr marL="342900" indent="-342900">
              <a:buFont typeface="Arial" panose="020B0604020202020204" pitchFamily="34" charset="0"/>
              <a:buChar char="•"/>
            </a:pPr>
            <a:r>
              <a:rPr lang="en-US" sz="2400" b="0" i="0" dirty="0">
                <a:solidFill>
                  <a:schemeClr val="accent2">
                    <a:lumMod val="50000"/>
                  </a:schemeClr>
                </a:solidFill>
                <a:effectLst/>
                <a:latin typeface="Agency FB" panose="020B0503020202020204" pitchFamily="34" charset="0"/>
              </a:rPr>
              <a:t>We divided the data into training (</a:t>
            </a:r>
            <a:r>
              <a:rPr lang="en-US" sz="2400" b="1" i="0" dirty="0">
                <a:solidFill>
                  <a:schemeClr val="accent2">
                    <a:lumMod val="50000"/>
                  </a:schemeClr>
                </a:solidFill>
                <a:effectLst/>
                <a:latin typeface="Agency FB" panose="020B0503020202020204" pitchFamily="34" charset="0"/>
              </a:rPr>
              <a:t>80%)</a:t>
            </a:r>
            <a:r>
              <a:rPr lang="en-US" sz="2400" b="0" i="0" dirty="0">
                <a:solidFill>
                  <a:schemeClr val="accent2">
                    <a:lumMod val="50000"/>
                  </a:schemeClr>
                </a:solidFill>
                <a:effectLst/>
                <a:latin typeface="Agency FB" panose="020B0503020202020204" pitchFamily="34" charset="0"/>
              </a:rPr>
              <a:t> and testing (</a:t>
            </a:r>
            <a:r>
              <a:rPr lang="en-US" sz="2400" b="1" i="0" dirty="0">
                <a:solidFill>
                  <a:schemeClr val="accent2">
                    <a:lumMod val="50000"/>
                  </a:schemeClr>
                </a:solidFill>
                <a:effectLst/>
                <a:latin typeface="Agency FB" panose="020B0503020202020204" pitchFamily="34" charset="0"/>
              </a:rPr>
              <a:t>20%)</a:t>
            </a:r>
            <a:r>
              <a:rPr lang="en-US" sz="2400" b="0" i="0" dirty="0">
                <a:solidFill>
                  <a:schemeClr val="accent2">
                    <a:lumMod val="50000"/>
                  </a:schemeClr>
                </a:solidFill>
                <a:effectLst/>
                <a:latin typeface="Agency FB" panose="020B0503020202020204" pitchFamily="34" charset="0"/>
              </a:rPr>
              <a:t> sets.</a:t>
            </a:r>
          </a:p>
          <a:p>
            <a:pPr marL="285750" indent="-285750">
              <a:buFont typeface="Arial" panose="020B0604020202020204" pitchFamily="34" charset="0"/>
              <a:buChar char="•"/>
            </a:pPr>
            <a:r>
              <a:rPr lang="en-US" sz="2400" b="0" i="0" dirty="0">
                <a:solidFill>
                  <a:schemeClr val="accent2">
                    <a:lumMod val="50000"/>
                  </a:schemeClr>
                </a:solidFill>
                <a:effectLst/>
                <a:latin typeface="Agency FB" panose="020B0503020202020204" pitchFamily="34" charset="0"/>
              </a:rPr>
              <a:t>Setting a random state ensures </a:t>
            </a:r>
            <a:r>
              <a:rPr lang="en-US" sz="2400" b="1" i="0" dirty="0">
                <a:solidFill>
                  <a:schemeClr val="accent2">
                    <a:lumMod val="50000"/>
                  </a:schemeClr>
                </a:solidFill>
                <a:effectLst/>
                <a:latin typeface="Agency FB" panose="020B0503020202020204" pitchFamily="34" charset="0"/>
              </a:rPr>
              <a:t>consistent</a:t>
            </a:r>
            <a:r>
              <a:rPr lang="en-US" sz="2400" b="0" i="0" dirty="0">
                <a:solidFill>
                  <a:schemeClr val="accent2">
                    <a:lumMod val="50000"/>
                  </a:schemeClr>
                </a:solidFill>
                <a:effectLst/>
                <a:latin typeface="Agency FB" panose="020B0503020202020204" pitchFamily="34" charset="0"/>
              </a:rPr>
              <a:t> </a:t>
            </a:r>
            <a:r>
              <a:rPr lang="en-US" sz="2400" b="1" i="0" dirty="0">
                <a:solidFill>
                  <a:schemeClr val="accent2">
                    <a:lumMod val="50000"/>
                  </a:schemeClr>
                </a:solidFill>
                <a:effectLst/>
                <a:latin typeface="Agency FB" panose="020B0503020202020204" pitchFamily="34" charset="0"/>
              </a:rPr>
              <a:t>results and</a:t>
            </a:r>
            <a:r>
              <a:rPr lang="en-US" sz="2400" b="0" i="0" dirty="0">
                <a:solidFill>
                  <a:schemeClr val="accent2">
                    <a:lumMod val="50000"/>
                  </a:schemeClr>
                </a:solidFill>
                <a:effectLst/>
                <a:latin typeface="Agency FB" panose="020B0503020202020204" pitchFamily="34" charset="0"/>
              </a:rPr>
              <a:t> using stratify=</a:t>
            </a:r>
            <a:r>
              <a:rPr lang="en-US" sz="2400" b="1" i="0" dirty="0">
                <a:solidFill>
                  <a:schemeClr val="accent2">
                    <a:lumMod val="50000"/>
                  </a:schemeClr>
                </a:solidFill>
                <a:effectLst/>
                <a:latin typeface="Agency FB" panose="020B0503020202020204" pitchFamily="34" charset="0"/>
              </a:rPr>
              <a:t>y</a:t>
            </a:r>
            <a:r>
              <a:rPr lang="en-US" sz="2400" b="0" i="0" dirty="0">
                <a:solidFill>
                  <a:schemeClr val="accent2">
                    <a:lumMod val="50000"/>
                  </a:schemeClr>
                </a:solidFill>
                <a:effectLst/>
                <a:latin typeface="Agency FB" panose="020B0503020202020204" pitchFamily="34" charset="0"/>
              </a:rPr>
              <a:t> maintains a proportional </a:t>
            </a:r>
            <a:r>
              <a:rPr lang="en-US" sz="2400" b="1" i="0" dirty="0">
                <a:solidFill>
                  <a:schemeClr val="accent2">
                    <a:lumMod val="50000"/>
                  </a:schemeClr>
                </a:solidFill>
                <a:effectLst/>
                <a:latin typeface="Agency FB" panose="020B0503020202020204" pitchFamily="34" charset="0"/>
              </a:rPr>
              <a:t>distribution</a:t>
            </a:r>
            <a:r>
              <a:rPr lang="en-US" sz="2400" b="0" i="0" dirty="0">
                <a:solidFill>
                  <a:schemeClr val="accent2">
                    <a:lumMod val="50000"/>
                  </a:schemeClr>
                </a:solidFill>
                <a:effectLst/>
                <a:latin typeface="Agency FB" panose="020B0503020202020204" pitchFamily="34" charset="0"/>
              </a:rPr>
              <a:t> of the </a:t>
            </a:r>
            <a:r>
              <a:rPr lang="en-US" sz="2400" b="1" i="0" dirty="0">
                <a:solidFill>
                  <a:schemeClr val="accent2">
                    <a:lumMod val="50000"/>
                  </a:schemeClr>
                </a:solidFill>
                <a:effectLst/>
                <a:latin typeface="Agency FB" panose="020B0503020202020204" pitchFamily="34" charset="0"/>
              </a:rPr>
              <a:t>target</a:t>
            </a:r>
            <a:r>
              <a:rPr lang="en-US" sz="2400" b="0" i="0" dirty="0">
                <a:solidFill>
                  <a:schemeClr val="accent2">
                    <a:lumMod val="50000"/>
                  </a:schemeClr>
                </a:solidFill>
                <a:effectLst/>
                <a:latin typeface="Agency FB" panose="020B0503020202020204" pitchFamily="34" charset="0"/>
              </a:rPr>
              <a:t> </a:t>
            </a:r>
            <a:r>
              <a:rPr lang="en-US" sz="2400" b="1" i="0" dirty="0">
                <a:solidFill>
                  <a:schemeClr val="accent2">
                    <a:lumMod val="50000"/>
                  </a:schemeClr>
                </a:solidFill>
                <a:effectLst/>
                <a:latin typeface="Agency FB" panose="020B0503020202020204" pitchFamily="34" charset="0"/>
              </a:rPr>
              <a:t>variable</a:t>
            </a:r>
            <a:r>
              <a:rPr lang="en-US" sz="2400" b="0" i="0" dirty="0">
                <a:solidFill>
                  <a:schemeClr val="accent2">
                    <a:lumMod val="50000"/>
                  </a:schemeClr>
                </a:solidFill>
                <a:effectLst/>
                <a:latin typeface="Agency FB" panose="020B0503020202020204" pitchFamily="34" charset="0"/>
              </a:rPr>
              <a:t> in both sets.</a:t>
            </a:r>
            <a:endParaRPr lang="en-IN" sz="2400" dirty="0">
              <a:solidFill>
                <a:schemeClr val="accent2">
                  <a:lumMod val="50000"/>
                </a:schemeClr>
              </a:solidFill>
              <a:latin typeface="Agency FB" panose="020B0503020202020204" pitchFamily="34" charset="0"/>
            </a:endParaRPr>
          </a:p>
        </p:txBody>
      </p:sp>
      <p:sp>
        <p:nvSpPr>
          <p:cNvPr id="6" name="TextBox 5">
            <a:extLst>
              <a:ext uri="{FF2B5EF4-FFF2-40B4-BE49-F238E27FC236}">
                <a16:creationId xmlns:a16="http://schemas.microsoft.com/office/drawing/2014/main" id="{6D79504C-1F9D-4522-D0E2-81F5C48D147D}"/>
              </a:ext>
            </a:extLst>
          </p:cNvPr>
          <p:cNvSpPr txBox="1"/>
          <p:nvPr/>
        </p:nvSpPr>
        <p:spPr>
          <a:xfrm>
            <a:off x="644709" y="4555995"/>
            <a:ext cx="5868956" cy="1569660"/>
          </a:xfrm>
          <a:prstGeom prst="rect">
            <a:avLst/>
          </a:prstGeom>
          <a:noFill/>
        </p:spPr>
        <p:txBody>
          <a:bodyPr wrap="square" rtlCol="0">
            <a:spAutoFit/>
          </a:bodyPr>
          <a:lstStyle/>
          <a:p>
            <a:pPr marL="285750" indent="-285750">
              <a:buFont typeface="Arial" panose="020B0604020202020204" pitchFamily="34" charset="0"/>
              <a:buChar char="•"/>
            </a:pPr>
            <a:r>
              <a:rPr lang="en-US" sz="2400" b="0" i="0" dirty="0">
                <a:solidFill>
                  <a:schemeClr val="accent2">
                    <a:lumMod val="50000"/>
                  </a:schemeClr>
                </a:solidFill>
                <a:effectLst/>
                <a:latin typeface="Agency FB" panose="020B0503020202020204" pitchFamily="34" charset="0"/>
              </a:rPr>
              <a:t>We divided the dataset into two parts: X and y.</a:t>
            </a:r>
          </a:p>
          <a:p>
            <a:pPr marL="285750" indent="-285750">
              <a:buFont typeface="Arial" panose="020B0604020202020204" pitchFamily="34" charset="0"/>
              <a:buChar char="•"/>
            </a:pPr>
            <a:r>
              <a:rPr lang="en-US" sz="2400" b="0" i="0" dirty="0">
                <a:solidFill>
                  <a:schemeClr val="accent2">
                    <a:lumMod val="50000"/>
                  </a:schemeClr>
                </a:solidFill>
                <a:effectLst/>
                <a:latin typeface="Agency FB" panose="020B0503020202020204" pitchFamily="34" charset="0"/>
              </a:rPr>
              <a:t>"</a:t>
            </a:r>
            <a:r>
              <a:rPr lang="en-US" sz="2400" b="1" i="0" dirty="0">
                <a:solidFill>
                  <a:schemeClr val="accent2">
                    <a:lumMod val="50000"/>
                  </a:schemeClr>
                </a:solidFill>
                <a:effectLst/>
                <a:latin typeface="Agency FB" panose="020B0503020202020204" pitchFamily="34" charset="0"/>
              </a:rPr>
              <a:t>X</a:t>
            </a:r>
            <a:r>
              <a:rPr lang="en-US" sz="2400" b="0" i="0" dirty="0">
                <a:solidFill>
                  <a:schemeClr val="accent2">
                    <a:lumMod val="50000"/>
                  </a:schemeClr>
                </a:solidFill>
                <a:effectLst/>
                <a:latin typeface="Agency FB" panose="020B0503020202020204" pitchFamily="34" charset="0"/>
              </a:rPr>
              <a:t>" typically represents the </a:t>
            </a:r>
            <a:r>
              <a:rPr lang="en-US" sz="2400" b="1" i="0" dirty="0">
                <a:solidFill>
                  <a:schemeClr val="accent2">
                    <a:lumMod val="50000"/>
                  </a:schemeClr>
                </a:solidFill>
                <a:effectLst/>
                <a:latin typeface="Agency FB" panose="020B0503020202020204" pitchFamily="34" charset="0"/>
              </a:rPr>
              <a:t>independent</a:t>
            </a:r>
            <a:r>
              <a:rPr lang="en-US" sz="2400" b="0" i="0" dirty="0">
                <a:solidFill>
                  <a:schemeClr val="accent2">
                    <a:lumMod val="50000"/>
                  </a:schemeClr>
                </a:solidFill>
                <a:effectLst/>
                <a:latin typeface="Agency FB" panose="020B0503020202020204" pitchFamily="34" charset="0"/>
              </a:rPr>
              <a:t> Variables, and "</a:t>
            </a:r>
            <a:r>
              <a:rPr lang="en-US" sz="2400" b="1" i="0" dirty="0">
                <a:solidFill>
                  <a:schemeClr val="accent2">
                    <a:lumMod val="50000"/>
                  </a:schemeClr>
                </a:solidFill>
                <a:effectLst/>
                <a:latin typeface="Agency FB" panose="020B0503020202020204" pitchFamily="34" charset="0"/>
              </a:rPr>
              <a:t>y</a:t>
            </a:r>
            <a:r>
              <a:rPr lang="en-US" sz="2400" b="0" i="0" dirty="0">
                <a:solidFill>
                  <a:schemeClr val="accent2">
                    <a:lumMod val="50000"/>
                  </a:schemeClr>
                </a:solidFill>
                <a:effectLst/>
                <a:latin typeface="Agency FB" panose="020B0503020202020204" pitchFamily="34" charset="0"/>
              </a:rPr>
              <a:t>" represents the </a:t>
            </a:r>
            <a:r>
              <a:rPr lang="en-US" sz="2400" b="1" i="0" dirty="0">
                <a:solidFill>
                  <a:schemeClr val="accent2">
                    <a:lumMod val="50000"/>
                  </a:schemeClr>
                </a:solidFill>
                <a:effectLst/>
                <a:latin typeface="Agency FB" panose="020B0503020202020204" pitchFamily="34" charset="0"/>
              </a:rPr>
              <a:t>Dependent</a:t>
            </a:r>
            <a:r>
              <a:rPr lang="en-US" sz="2400" b="0" i="0" dirty="0">
                <a:solidFill>
                  <a:schemeClr val="accent2">
                    <a:lumMod val="50000"/>
                  </a:schemeClr>
                </a:solidFill>
                <a:effectLst/>
                <a:latin typeface="Agency FB" panose="020B0503020202020204" pitchFamily="34" charset="0"/>
              </a:rPr>
              <a:t> (</a:t>
            </a:r>
            <a:r>
              <a:rPr lang="en-US" sz="2400" b="1" i="0" dirty="0">
                <a:solidFill>
                  <a:schemeClr val="accent2">
                    <a:lumMod val="50000"/>
                  </a:schemeClr>
                </a:solidFill>
                <a:effectLst/>
                <a:latin typeface="Agency FB" panose="020B0503020202020204" pitchFamily="34" charset="0"/>
              </a:rPr>
              <a:t>target</a:t>
            </a:r>
            <a:r>
              <a:rPr lang="en-US" sz="2400" b="0" i="0" dirty="0">
                <a:solidFill>
                  <a:schemeClr val="accent2">
                    <a:lumMod val="50000"/>
                  </a:schemeClr>
                </a:solidFill>
                <a:effectLst/>
                <a:latin typeface="Agency FB" panose="020B0503020202020204" pitchFamily="34" charset="0"/>
              </a:rPr>
              <a:t> </a:t>
            </a:r>
            <a:r>
              <a:rPr lang="en-US" sz="2400" b="1" i="0" dirty="0">
                <a:solidFill>
                  <a:schemeClr val="accent2">
                    <a:lumMod val="50000"/>
                  </a:schemeClr>
                </a:solidFill>
                <a:effectLst/>
                <a:latin typeface="Agency FB" panose="020B0503020202020204" pitchFamily="34" charset="0"/>
              </a:rPr>
              <a:t>variable</a:t>
            </a:r>
            <a:r>
              <a:rPr lang="en-US" sz="2400" b="0" i="0" dirty="0">
                <a:solidFill>
                  <a:schemeClr val="accent2">
                    <a:lumMod val="50000"/>
                  </a:schemeClr>
                </a:solidFill>
                <a:effectLst/>
                <a:latin typeface="Agency FB" panose="020B0503020202020204" pitchFamily="34" charset="0"/>
              </a:rPr>
              <a:t>) that we want to predict or understand.</a:t>
            </a:r>
            <a:endParaRPr lang="en-IN" sz="2400" dirty="0">
              <a:solidFill>
                <a:schemeClr val="accent2">
                  <a:lumMod val="50000"/>
                </a:schemeClr>
              </a:solidFill>
              <a:latin typeface="Agency FB" panose="020B0503020202020204" pitchFamily="34" charset="0"/>
            </a:endParaRPr>
          </a:p>
        </p:txBody>
      </p:sp>
      <p:sp>
        <p:nvSpPr>
          <p:cNvPr id="7" name="TextBox 6">
            <a:extLst>
              <a:ext uri="{FF2B5EF4-FFF2-40B4-BE49-F238E27FC236}">
                <a16:creationId xmlns:a16="http://schemas.microsoft.com/office/drawing/2014/main" id="{F240DB77-0ABF-D8BE-1590-16B0D7DFE472}"/>
              </a:ext>
            </a:extLst>
          </p:cNvPr>
          <p:cNvSpPr txBox="1"/>
          <p:nvPr/>
        </p:nvSpPr>
        <p:spPr>
          <a:xfrm>
            <a:off x="580103" y="3609582"/>
            <a:ext cx="6424125" cy="646331"/>
          </a:xfrm>
          <a:prstGeom prst="rect">
            <a:avLst/>
          </a:prstGeom>
          <a:noFill/>
        </p:spPr>
        <p:txBody>
          <a:bodyPr wrap="square" rtlCol="0">
            <a:spAutoFit/>
          </a:bodyPr>
          <a:lstStyle/>
          <a:p>
            <a:pPr marL="571500" indent="-571500">
              <a:buFont typeface="Wingdings" panose="05000000000000000000" pitchFamily="2" charset="2"/>
              <a:buChar char="q"/>
            </a:pPr>
            <a:r>
              <a:rPr lang="en-US" sz="3600" b="1" dirty="0">
                <a:solidFill>
                  <a:schemeClr val="accent2">
                    <a:lumMod val="50000"/>
                  </a:schemeClr>
                </a:solidFill>
                <a:latin typeface="Agency FB" panose="020B0503020202020204" pitchFamily="34" charset="0"/>
              </a:rPr>
              <a:t>SPLITING THE DATA INTO X &amp; Y</a:t>
            </a:r>
            <a:endParaRPr lang="en-IN" sz="3600" b="1" dirty="0">
              <a:solidFill>
                <a:schemeClr val="accent2">
                  <a:lumMod val="50000"/>
                </a:schemeClr>
              </a:solidFill>
              <a:latin typeface="Agency FB" panose="020B0503020202020204" pitchFamily="34" charset="0"/>
            </a:endParaRPr>
          </a:p>
        </p:txBody>
      </p:sp>
      <p:pic>
        <p:nvPicPr>
          <p:cNvPr id="8" name="Picture 7">
            <a:extLst>
              <a:ext uri="{FF2B5EF4-FFF2-40B4-BE49-F238E27FC236}">
                <a16:creationId xmlns:a16="http://schemas.microsoft.com/office/drawing/2014/main" id="{721FC33B-B545-5B99-AF03-8B35BDE6D748}"/>
              </a:ext>
            </a:extLst>
          </p:cNvPr>
          <p:cNvPicPr>
            <a:picLocks noChangeAspect="1"/>
          </p:cNvPicPr>
          <p:nvPr/>
        </p:nvPicPr>
        <p:blipFill>
          <a:blip r:embed="rId3">
            <a:biLevel thresh="25000"/>
            <a:alphaModFix amt="21000"/>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158967" y="1099168"/>
            <a:ext cx="4388324" cy="4388324"/>
          </a:xfrm>
          <a:prstGeom prst="rect">
            <a:avLst/>
          </a:prstGeom>
        </p:spPr>
      </p:pic>
    </p:spTree>
    <p:extLst>
      <p:ext uri="{BB962C8B-B14F-4D97-AF65-F5344CB8AC3E}">
        <p14:creationId xmlns:p14="http://schemas.microsoft.com/office/powerpoint/2010/main" val="2757417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644BF-06CC-A768-2760-6891AD4492F4}"/>
              </a:ext>
            </a:extLst>
          </p:cNvPr>
          <p:cNvSpPr txBox="1"/>
          <p:nvPr/>
        </p:nvSpPr>
        <p:spPr>
          <a:xfrm>
            <a:off x="562896" y="1354411"/>
            <a:ext cx="10154265" cy="5016758"/>
          </a:xfrm>
          <a:prstGeom prst="rect">
            <a:avLst/>
          </a:prstGeom>
          <a:noFill/>
        </p:spPr>
        <p:txBody>
          <a:bodyPr wrap="square">
            <a:spAutoFit/>
          </a:bodyPr>
          <a:lstStyle/>
          <a:p>
            <a:pPr>
              <a:buFont typeface="+mj-lt"/>
              <a:buAutoNum type="arabicPeriod"/>
            </a:pPr>
            <a:r>
              <a:rPr lang="en-US" sz="2000" b="1" dirty="0">
                <a:solidFill>
                  <a:schemeClr val="accent2">
                    <a:lumMod val="50000"/>
                  </a:schemeClr>
                </a:solidFill>
                <a:latin typeface="Agency FB" panose="020B0503020202020204" pitchFamily="34" charset="0"/>
              </a:rPr>
              <a:t>Logistic Regression</a:t>
            </a:r>
            <a:endParaRPr lang="en-US" sz="2000" dirty="0">
              <a:solidFill>
                <a:schemeClr val="accent2">
                  <a:lumMod val="50000"/>
                </a:schemeClr>
              </a:solidFill>
              <a:latin typeface="Agency FB" panose="020B0503020202020204" pitchFamily="34" charset="0"/>
            </a:endParaRPr>
          </a:p>
          <a:p>
            <a:r>
              <a:rPr lang="en-US" sz="2000" dirty="0">
                <a:solidFill>
                  <a:schemeClr val="accent2">
                    <a:lumMod val="50000"/>
                  </a:schemeClr>
                </a:solidFill>
                <a:latin typeface="Agency FB" panose="020B0503020202020204" pitchFamily="34" charset="0"/>
              </a:rPr>
              <a:t>A linear model good for binary classification, interpretable and fast but may struggle with complex pattern</a:t>
            </a:r>
          </a:p>
          <a:p>
            <a:endParaRPr lang="en-US" sz="2000" dirty="0">
              <a:solidFill>
                <a:schemeClr val="accent2">
                  <a:lumMod val="50000"/>
                </a:schemeClr>
              </a:solidFill>
              <a:latin typeface="Agency FB" panose="020B0503020202020204" pitchFamily="34" charset="0"/>
            </a:endParaRPr>
          </a:p>
          <a:p>
            <a:r>
              <a:rPr lang="en-US" sz="2000" b="1" dirty="0">
                <a:solidFill>
                  <a:schemeClr val="accent2">
                    <a:lumMod val="50000"/>
                  </a:schemeClr>
                </a:solidFill>
                <a:latin typeface="Agency FB" panose="020B0503020202020204" pitchFamily="34" charset="0"/>
              </a:rPr>
              <a:t>2.Random Forest Classifier</a:t>
            </a:r>
            <a:r>
              <a:rPr lang="en-US" sz="2000" dirty="0">
                <a:solidFill>
                  <a:schemeClr val="accent2">
                    <a:lumMod val="50000"/>
                  </a:schemeClr>
                </a:solidFill>
                <a:latin typeface="Agency FB" panose="020B0503020202020204" pitchFamily="34" charset="0"/>
              </a:rPr>
              <a:t> </a:t>
            </a:r>
          </a:p>
          <a:p>
            <a:r>
              <a:rPr lang="en-US" sz="2000" dirty="0">
                <a:solidFill>
                  <a:schemeClr val="accent2">
                    <a:lumMod val="50000"/>
                  </a:schemeClr>
                </a:solidFill>
                <a:latin typeface="Agency FB" panose="020B0503020202020204" pitchFamily="34" charset="0"/>
              </a:rPr>
              <a:t>An ensemble method that combines multiple decision trees for high accuracy and resilience to overfitting, but can be computationally intensive.</a:t>
            </a:r>
          </a:p>
          <a:p>
            <a:endParaRPr lang="en-US" sz="2000" dirty="0">
              <a:solidFill>
                <a:schemeClr val="accent2">
                  <a:lumMod val="50000"/>
                </a:schemeClr>
              </a:solidFill>
              <a:latin typeface="Agency FB" panose="020B0503020202020204" pitchFamily="34" charset="0"/>
            </a:endParaRPr>
          </a:p>
          <a:p>
            <a:r>
              <a:rPr lang="en-US" sz="2000" b="1" dirty="0">
                <a:solidFill>
                  <a:schemeClr val="accent2">
                    <a:lumMod val="50000"/>
                  </a:schemeClr>
                </a:solidFill>
                <a:latin typeface="Agency FB" panose="020B0503020202020204" pitchFamily="34" charset="0"/>
              </a:rPr>
              <a:t>3.Decision Tree Classifier</a:t>
            </a:r>
            <a:r>
              <a:rPr lang="en-US" sz="2000" dirty="0">
                <a:solidFill>
                  <a:schemeClr val="accent2">
                    <a:lumMod val="50000"/>
                  </a:schemeClr>
                </a:solidFill>
                <a:latin typeface="Agency FB" panose="020B0503020202020204" pitchFamily="34" charset="0"/>
              </a:rPr>
              <a:t> </a:t>
            </a:r>
          </a:p>
          <a:p>
            <a:r>
              <a:rPr lang="en-US" sz="2000" dirty="0">
                <a:solidFill>
                  <a:schemeClr val="accent2">
                    <a:lumMod val="50000"/>
                  </a:schemeClr>
                </a:solidFill>
                <a:latin typeface="Agency FB" panose="020B0503020202020204" pitchFamily="34" charset="0"/>
              </a:rPr>
              <a:t>A simple, tree-based model that is easy to interpret, though it may overfit without tuning.</a:t>
            </a:r>
          </a:p>
          <a:p>
            <a:endParaRPr lang="en-US" sz="2000" dirty="0">
              <a:solidFill>
                <a:schemeClr val="accent2">
                  <a:lumMod val="50000"/>
                </a:schemeClr>
              </a:solidFill>
              <a:latin typeface="Agency FB" panose="020B0503020202020204" pitchFamily="34" charset="0"/>
            </a:endParaRPr>
          </a:p>
          <a:p>
            <a:r>
              <a:rPr lang="en-US" sz="2000" b="1" dirty="0">
                <a:solidFill>
                  <a:schemeClr val="accent2">
                    <a:lumMod val="50000"/>
                  </a:schemeClr>
                </a:solidFill>
                <a:latin typeface="Agency FB" panose="020B0503020202020204" pitchFamily="34" charset="0"/>
              </a:rPr>
              <a:t>4.Support Vector Classifier (SVC)</a:t>
            </a:r>
            <a:r>
              <a:rPr lang="en-US" sz="2000" dirty="0">
                <a:solidFill>
                  <a:schemeClr val="accent2">
                    <a:lumMod val="50000"/>
                  </a:schemeClr>
                </a:solidFill>
                <a:latin typeface="Agency FB" panose="020B0503020202020204" pitchFamily="34" charset="0"/>
              </a:rPr>
              <a:t> </a:t>
            </a:r>
          </a:p>
          <a:p>
            <a:r>
              <a:rPr lang="en-US" sz="2000" dirty="0">
                <a:solidFill>
                  <a:schemeClr val="accent2">
                    <a:lumMod val="50000"/>
                  </a:schemeClr>
                </a:solidFill>
                <a:latin typeface="Agency FB" panose="020B0503020202020204" pitchFamily="34" charset="0"/>
              </a:rPr>
              <a:t>Effective for classification tasks, especially with clear margins between classes, but can be slow with large datasets.</a:t>
            </a:r>
          </a:p>
          <a:p>
            <a:endParaRPr lang="en-US" sz="2000" dirty="0">
              <a:solidFill>
                <a:schemeClr val="accent2">
                  <a:lumMod val="50000"/>
                </a:schemeClr>
              </a:solidFill>
              <a:latin typeface="Agency FB" panose="020B0503020202020204" pitchFamily="34" charset="0"/>
            </a:endParaRPr>
          </a:p>
          <a:p>
            <a:r>
              <a:rPr lang="en-US" sz="2000" b="1" dirty="0">
                <a:solidFill>
                  <a:schemeClr val="accent2">
                    <a:lumMod val="50000"/>
                  </a:schemeClr>
                </a:solidFill>
                <a:latin typeface="Agency FB" panose="020B0503020202020204" pitchFamily="34" charset="0"/>
              </a:rPr>
              <a:t>5.K-Nearest Neighbors (KNN)</a:t>
            </a:r>
            <a:r>
              <a:rPr lang="en-US" sz="2000" dirty="0">
                <a:solidFill>
                  <a:schemeClr val="accent2">
                    <a:lumMod val="50000"/>
                  </a:schemeClr>
                </a:solidFill>
                <a:latin typeface="Agency FB" panose="020B0503020202020204" pitchFamily="34" charset="0"/>
              </a:rPr>
              <a:t> </a:t>
            </a:r>
          </a:p>
          <a:p>
            <a:r>
              <a:rPr lang="en-US" sz="2000" dirty="0">
                <a:solidFill>
                  <a:schemeClr val="accent2">
                    <a:lumMod val="50000"/>
                  </a:schemeClr>
                </a:solidFill>
                <a:latin typeface="Agency FB" panose="020B0503020202020204" pitchFamily="34" charset="0"/>
              </a:rPr>
              <a:t>A distance-based model that makes predictions based on neighboring data points, simple but sensitive to feature scaling and large datasets.</a:t>
            </a:r>
          </a:p>
        </p:txBody>
      </p:sp>
      <p:sp>
        <p:nvSpPr>
          <p:cNvPr id="5" name="TextBox 4">
            <a:extLst>
              <a:ext uri="{FF2B5EF4-FFF2-40B4-BE49-F238E27FC236}">
                <a16:creationId xmlns:a16="http://schemas.microsoft.com/office/drawing/2014/main" id="{1F083C0F-7EF0-6604-A9C2-4E22671040B6}"/>
              </a:ext>
            </a:extLst>
          </p:cNvPr>
          <p:cNvSpPr txBox="1"/>
          <p:nvPr/>
        </p:nvSpPr>
        <p:spPr>
          <a:xfrm>
            <a:off x="562896" y="257786"/>
            <a:ext cx="6100916" cy="584775"/>
          </a:xfrm>
          <a:prstGeom prst="rect">
            <a:avLst/>
          </a:prstGeom>
          <a:noFill/>
        </p:spPr>
        <p:txBody>
          <a:bodyPr wrap="square">
            <a:spAutoFit/>
          </a:bodyPr>
          <a:lstStyle/>
          <a:p>
            <a:pPr marL="457200" indent="-457200">
              <a:buFont typeface="Wingdings" panose="05000000000000000000" pitchFamily="2" charset="2"/>
              <a:buChar char="q"/>
            </a:pPr>
            <a:r>
              <a:rPr lang="en-US" sz="3200" b="1" dirty="0">
                <a:solidFill>
                  <a:schemeClr val="accent2">
                    <a:lumMod val="50000"/>
                  </a:schemeClr>
                </a:solidFill>
                <a:latin typeface="Agency FB" panose="020B0503020202020204" pitchFamily="34" charset="0"/>
              </a:rPr>
              <a:t>MODEL SELECTION</a:t>
            </a:r>
            <a:endParaRPr lang="en-IN" sz="3200" b="1" dirty="0">
              <a:solidFill>
                <a:schemeClr val="accent2">
                  <a:lumMod val="50000"/>
                </a:schemeClr>
              </a:solidFill>
              <a:latin typeface="Agency FB" panose="020B0503020202020204" pitchFamily="34" charset="0"/>
            </a:endParaRPr>
          </a:p>
        </p:txBody>
      </p:sp>
      <p:pic>
        <p:nvPicPr>
          <p:cNvPr id="6" name="Picture 5">
            <a:extLst>
              <a:ext uri="{FF2B5EF4-FFF2-40B4-BE49-F238E27FC236}">
                <a16:creationId xmlns:a16="http://schemas.microsoft.com/office/drawing/2014/main" id="{2CD5DD44-99F1-4761-FFF9-FC2A796EF5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pic>
        <p:nvPicPr>
          <p:cNvPr id="2" name="Picture 1">
            <a:extLst>
              <a:ext uri="{FF2B5EF4-FFF2-40B4-BE49-F238E27FC236}">
                <a16:creationId xmlns:a16="http://schemas.microsoft.com/office/drawing/2014/main" id="{101AAD20-8B31-DEDE-F341-A717C05F9C87}"/>
              </a:ext>
            </a:extLst>
          </p:cNvPr>
          <p:cNvPicPr>
            <a:picLocks noChangeAspect="1"/>
          </p:cNvPicPr>
          <p:nvPr/>
        </p:nvPicPr>
        <p:blipFill>
          <a:blip r:embed="rId3">
            <a:biLevel thresh="25000"/>
            <a:alphaModFix amt="21000"/>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158967" y="1099168"/>
            <a:ext cx="4388324" cy="4388324"/>
          </a:xfrm>
          <a:prstGeom prst="rect">
            <a:avLst/>
          </a:prstGeom>
        </p:spPr>
      </p:pic>
    </p:spTree>
    <p:extLst>
      <p:ext uri="{BB962C8B-B14F-4D97-AF65-F5344CB8AC3E}">
        <p14:creationId xmlns:p14="http://schemas.microsoft.com/office/powerpoint/2010/main" val="106437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7E71B93-A2F7-BE0E-DD43-3A468F9B8621}"/>
              </a:ext>
            </a:extLst>
          </p:cNvPr>
          <p:cNvSpPr/>
          <p:nvPr/>
        </p:nvSpPr>
        <p:spPr>
          <a:xfrm>
            <a:off x="2321188" y="209938"/>
            <a:ext cx="1780601"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494C265-6C41-BFA3-5B61-2E5BA7BF8D76}"/>
              </a:ext>
            </a:extLst>
          </p:cNvPr>
          <p:cNvSpPr/>
          <p:nvPr/>
        </p:nvSpPr>
        <p:spPr>
          <a:xfrm>
            <a:off x="5694327" y="236205"/>
            <a:ext cx="1907165"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61528C0-7C52-1958-D4D0-BEE60AC08C08}"/>
              </a:ext>
            </a:extLst>
          </p:cNvPr>
          <p:cNvSpPr/>
          <p:nvPr/>
        </p:nvSpPr>
        <p:spPr>
          <a:xfrm>
            <a:off x="4532542" y="209937"/>
            <a:ext cx="1907165" cy="3600399"/>
          </a:xfrm>
          <a:prstGeom prst="rect">
            <a:avLst/>
          </a:prstGeom>
          <a:gradFill flip="none" rotWithShape="1">
            <a:gsLst>
              <a:gs pos="0">
                <a:schemeClr val="accent1">
                  <a:lumMod val="75000"/>
                </a:schemeClr>
              </a:gs>
              <a:gs pos="10000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F0EE96D-9B4F-DB5F-1416-B88ECDC993FA}"/>
              </a:ext>
            </a:extLst>
          </p:cNvPr>
          <p:cNvSpPr/>
          <p:nvPr/>
        </p:nvSpPr>
        <p:spPr>
          <a:xfrm>
            <a:off x="3447690" y="209938"/>
            <a:ext cx="1780601" cy="3600399"/>
          </a:xfrm>
          <a:prstGeom prst="rect">
            <a:avLst/>
          </a:prstGeom>
          <a:gradFill flip="none" rotWithShape="1">
            <a:gsLst>
              <a:gs pos="100000">
                <a:schemeClr val="accent1">
                  <a:lumMod val="75000"/>
                </a:schemeClr>
              </a:gs>
              <a:gs pos="0">
                <a:schemeClr val="tx2">
                  <a:lumMod val="60000"/>
                  <a:lumOff val="40000"/>
                </a:schemeClr>
              </a:gs>
            </a:gsLst>
            <a:lin ang="162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1E457749-61C9-C7B0-5A28-6E5281B00345}"/>
              </a:ext>
            </a:extLst>
          </p:cNvPr>
          <p:cNvSpPr/>
          <p:nvPr/>
        </p:nvSpPr>
        <p:spPr>
          <a:xfrm>
            <a:off x="119336" y="569979"/>
            <a:ext cx="7118029" cy="2880319"/>
          </a:xfrm>
          <a:prstGeom prst="roundRect">
            <a:avLst>
              <a:gd name="adj" fmla="val 2863"/>
            </a:avLst>
          </a:prstGeom>
          <a:solidFill>
            <a:schemeClr val="bg1">
              <a:alpha val="24000"/>
            </a:schemeClr>
          </a:solidFill>
          <a:ln>
            <a:gradFill flip="none" rotWithShape="1">
              <a:gsLst>
                <a:gs pos="54000">
                  <a:schemeClr val="bg1">
                    <a:alpha val="65000"/>
                  </a:schemeClr>
                </a:gs>
                <a:gs pos="100000">
                  <a:srgbClr val="00FFFF"/>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17">
            <a:extLst>
              <a:ext uri="{FF2B5EF4-FFF2-40B4-BE49-F238E27FC236}">
                <a16:creationId xmlns:a16="http://schemas.microsoft.com/office/drawing/2014/main" id="{5F7EA572-D3E1-A7EF-5A61-00CCE718496D}"/>
              </a:ext>
            </a:extLst>
          </p:cNvPr>
          <p:cNvGraphicFramePr>
            <a:graphicFrameLocks noGrp="1"/>
          </p:cNvGraphicFramePr>
          <p:nvPr>
            <p:extLst>
              <p:ext uri="{D42A27DB-BD31-4B8C-83A1-F6EECF244321}">
                <p14:modId xmlns:p14="http://schemas.microsoft.com/office/powerpoint/2010/main" val="2999233303"/>
              </p:ext>
            </p:extLst>
          </p:nvPr>
        </p:nvGraphicFramePr>
        <p:xfrm>
          <a:off x="217263" y="744985"/>
          <a:ext cx="6984776" cy="2590800"/>
        </p:xfrm>
        <a:graphic>
          <a:graphicData uri="http://schemas.openxmlformats.org/drawingml/2006/table">
            <a:tbl>
              <a:tblPr lastCol="1">
                <a:tableStyleId>{5C22544A-7EE6-4342-B048-85BDC9FD1C3A}</a:tableStyleId>
              </a:tblPr>
              <a:tblGrid>
                <a:gridCol w="2381646">
                  <a:extLst>
                    <a:ext uri="{9D8B030D-6E8A-4147-A177-3AD203B41FA5}">
                      <a16:colId xmlns:a16="http://schemas.microsoft.com/office/drawing/2014/main" val="2604262945"/>
                    </a:ext>
                  </a:extLst>
                </a:gridCol>
                <a:gridCol w="1218754">
                  <a:extLst>
                    <a:ext uri="{9D8B030D-6E8A-4147-A177-3AD203B41FA5}">
                      <a16:colId xmlns:a16="http://schemas.microsoft.com/office/drawing/2014/main" val="3394960299"/>
                    </a:ext>
                  </a:extLst>
                </a:gridCol>
                <a:gridCol w="1224136">
                  <a:extLst>
                    <a:ext uri="{9D8B030D-6E8A-4147-A177-3AD203B41FA5}">
                      <a16:colId xmlns:a16="http://schemas.microsoft.com/office/drawing/2014/main" val="2560417514"/>
                    </a:ext>
                  </a:extLst>
                </a:gridCol>
                <a:gridCol w="1008112">
                  <a:extLst>
                    <a:ext uri="{9D8B030D-6E8A-4147-A177-3AD203B41FA5}">
                      <a16:colId xmlns:a16="http://schemas.microsoft.com/office/drawing/2014/main" val="3189041119"/>
                    </a:ext>
                  </a:extLst>
                </a:gridCol>
                <a:gridCol w="1152128">
                  <a:extLst>
                    <a:ext uri="{9D8B030D-6E8A-4147-A177-3AD203B41FA5}">
                      <a16:colId xmlns:a16="http://schemas.microsoft.com/office/drawing/2014/main" val="2684318755"/>
                    </a:ext>
                  </a:extLst>
                </a:gridCol>
              </a:tblGrid>
              <a:tr h="23248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2000" b="1" kern="1200" dirty="0">
                          <a:solidFill>
                            <a:schemeClr val="accent2">
                              <a:lumMod val="50000"/>
                            </a:schemeClr>
                          </a:solidFill>
                          <a:effectLst/>
                          <a:latin typeface="Agency FB" panose="020B0503020202020204" pitchFamily="34" charset="0"/>
                          <a:ea typeface="+mn-ea"/>
                          <a:cs typeface="+mn-cs"/>
                        </a:rPr>
                        <a:t>Logistic Regression</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cs typeface="+mn-cs"/>
                        </a:rPr>
                        <a:t>80</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12700" cmpd="sng">
                      <a:noFill/>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17492696"/>
                  </a:ext>
                </a:extLst>
              </a:tr>
              <a:tr h="232487">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IN" sz="2000" b="1" kern="1200" dirty="0">
                          <a:solidFill>
                            <a:schemeClr val="accent2">
                              <a:lumMod val="50000"/>
                            </a:schemeClr>
                          </a:solidFill>
                          <a:effectLst/>
                          <a:latin typeface="Agency FB" panose="020B0503020202020204" pitchFamily="34" charset="0"/>
                          <a:ea typeface="+mn-ea"/>
                          <a:cs typeface="+mn-cs"/>
                        </a:rPr>
                        <a:t>Random Forest Classifier</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84</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87</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85</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84</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5962873"/>
                  </a:ext>
                </a:extLst>
              </a:tr>
              <a:tr h="23248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1" kern="1200" dirty="0">
                          <a:solidFill>
                            <a:schemeClr val="accent2">
                              <a:lumMod val="50000"/>
                            </a:schemeClr>
                          </a:solidFill>
                          <a:effectLst/>
                          <a:latin typeface="Agency FB" panose="020B0503020202020204" pitchFamily="34" charset="0"/>
                          <a:ea typeface="+mn-ea"/>
                          <a:cs typeface="+mn-cs"/>
                        </a:rPr>
                        <a:t>Decision Tree Classifier</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90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cs typeface="+mn-cs"/>
                        </a:rPr>
                        <a:t>91</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90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89</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51589019"/>
                  </a:ext>
                </a:extLst>
              </a:tr>
              <a:tr h="49932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2000" b="1" kern="1200" dirty="0">
                          <a:solidFill>
                            <a:schemeClr val="accent2">
                              <a:lumMod val="50000"/>
                            </a:schemeClr>
                          </a:solidFill>
                          <a:effectLst/>
                          <a:latin typeface="Agency FB" panose="020B0503020202020204" pitchFamily="34" charset="0"/>
                          <a:ea typeface="+mn-ea"/>
                          <a:cs typeface="+mn-cs"/>
                        </a:rPr>
                        <a:t>Support Vector</a:t>
                      </a:r>
                    </a:p>
                    <a:p>
                      <a:pPr marL="0" marR="0" lvl="0" indent="0" algn="l" defTabSz="457200" rtl="0" eaLnBrk="1" fontAlgn="auto" latinLnBrk="0" hangingPunct="1">
                        <a:lnSpc>
                          <a:spcPct val="100000"/>
                        </a:lnSpc>
                        <a:spcBef>
                          <a:spcPts val="0"/>
                        </a:spcBef>
                        <a:spcAft>
                          <a:spcPts val="0"/>
                        </a:spcAft>
                        <a:buClrTx/>
                        <a:buSzTx/>
                        <a:buFontTx/>
                        <a:buNone/>
                        <a:tabLst/>
                        <a:defRPr/>
                      </a:pPr>
                      <a:r>
                        <a:rPr lang="en-IN" sz="2000" b="1" kern="1200" dirty="0">
                          <a:solidFill>
                            <a:schemeClr val="accent2">
                              <a:lumMod val="50000"/>
                            </a:schemeClr>
                          </a:solidFill>
                          <a:effectLst/>
                          <a:latin typeface="Agency FB" panose="020B0503020202020204" pitchFamily="34" charset="0"/>
                          <a:ea typeface="+mn-ea"/>
                          <a:cs typeface="+mn-cs"/>
                        </a:rPr>
                        <a:t>Classifier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b="1" kern="1200" dirty="0">
                        <a:solidFill>
                          <a:schemeClr val="accent2">
                            <a:lumMod val="50000"/>
                          </a:schemeClr>
                        </a:solidFill>
                        <a:effectLst/>
                        <a:latin typeface="Agency FB" panose="020B0503020202020204" pitchFamily="34" charset="0"/>
                        <a:ea typeface="+mn-ea"/>
                        <a:cs typeface="+mn-cs"/>
                      </a:endParaRP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cs typeface="+mn-cs"/>
                        </a:rPr>
                        <a:t>80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80</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02117286"/>
                  </a:ext>
                </a:extLst>
              </a:tr>
              <a:tr h="232487">
                <a:tc>
                  <a:txBody>
                    <a:bodyPr/>
                    <a:lstStyle/>
                    <a:p>
                      <a:r>
                        <a:rPr lang="en-IN" sz="2000" b="1" kern="1200" dirty="0">
                          <a:solidFill>
                            <a:schemeClr val="accent2">
                              <a:lumMod val="50000"/>
                            </a:schemeClr>
                          </a:solidFill>
                          <a:effectLst/>
                          <a:latin typeface="Agency FB" panose="020B0503020202020204" pitchFamily="34" charset="0"/>
                          <a:ea typeface="+mn-ea"/>
                          <a:cs typeface="+mn-cs"/>
                        </a:rPr>
                        <a:t>K-Nearest </a:t>
                      </a:r>
                      <a:r>
                        <a:rPr lang="en-IN" sz="2000" b="1" kern="1200" dirty="0" err="1">
                          <a:solidFill>
                            <a:schemeClr val="accent2">
                              <a:lumMod val="50000"/>
                            </a:schemeClr>
                          </a:solidFill>
                          <a:effectLst/>
                          <a:latin typeface="Agency FB" panose="020B0503020202020204" pitchFamily="34" charset="0"/>
                          <a:ea typeface="+mn-ea"/>
                          <a:cs typeface="+mn-cs"/>
                        </a:rPr>
                        <a:t>Neighbors</a:t>
                      </a:r>
                      <a:r>
                        <a:rPr lang="en-IN" sz="2000" b="1" kern="1200" dirty="0">
                          <a:solidFill>
                            <a:schemeClr val="accent2">
                              <a:lumMod val="50000"/>
                            </a:schemeClr>
                          </a:solidFill>
                          <a:effectLst/>
                          <a:latin typeface="Agency FB" panose="020B0503020202020204" pitchFamily="34" charset="0"/>
                          <a:ea typeface="+mn-ea"/>
                          <a:cs typeface="+mn-cs"/>
                        </a:rPr>
                        <a:t>                                                                                       </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87</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cs typeface="+mn-cs"/>
                        </a:rPr>
                        <a:t>88</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kern="1200" dirty="0">
                          <a:solidFill>
                            <a:schemeClr val="tx2">
                              <a:lumMod val="50000"/>
                            </a:schemeClr>
                          </a:solidFill>
                          <a:latin typeface="Futura BdCn BT"/>
                          <a:ea typeface="WC Rhesus B Bta" panose="02000000000000000000" pitchFamily="50" charset="0"/>
                          <a:cs typeface="+mn-cs"/>
                        </a:rPr>
                        <a:t>87</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buNone/>
                      </a:pPr>
                      <a:r>
                        <a:rPr lang="en-US" sz="1800" b="0" kern="1200" dirty="0">
                          <a:solidFill>
                            <a:schemeClr val="tx2">
                              <a:lumMod val="50000"/>
                            </a:schemeClr>
                          </a:solidFill>
                          <a:latin typeface="Futura BdCn BT"/>
                          <a:ea typeface="WC Rhesus B Bta" panose="02000000000000000000" pitchFamily="50" charset="0"/>
                          <a:cs typeface="+mn-cs"/>
                        </a:rPr>
                        <a:t>87</a:t>
                      </a:r>
                    </a:p>
                  </a:txBody>
                  <a:tcPr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2269958"/>
                  </a:ext>
                </a:extLst>
              </a:tr>
            </a:tbl>
          </a:graphicData>
        </a:graphic>
      </p:graphicFrame>
      <p:sp>
        <p:nvSpPr>
          <p:cNvPr id="9" name="Rectangle: Top Corners Rounded 8">
            <a:extLst>
              <a:ext uri="{FF2B5EF4-FFF2-40B4-BE49-F238E27FC236}">
                <a16:creationId xmlns:a16="http://schemas.microsoft.com/office/drawing/2014/main" id="{68DB2621-6B10-BB85-E13A-94778B0FDBAA}"/>
              </a:ext>
            </a:extLst>
          </p:cNvPr>
          <p:cNvSpPr/>
          <p:nvPr/>
        </p:nvSpPr>
        <p:spPr>
          <a:xfrm>
            <a:off x="2558348" y="-63339"/>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Top Corners Rounded 9">
            <a:extLst>
              <a:ext uri="{FF2B5EF4-FFF2-40B4-BE49-F238E27FC236}">
                <a16:creationId xmlns:a16="http://schemas.microsoft.com/office/drawing/2014/main" id="{17119C6F-CC40-8ED6-43BD-5DFC5B3C13AF}"/>
              </a:ext>
            </a:extLst>
          </p:cNvPr>
          <p:cNvSpPr/>
          <p:nvPr/>
        </p:nvSpPr>
        <p:spPr>
          <a:xfrm>
            <a:off x="3709651" y="-28542"/>
            <a:ext cx="1180826" cy="63137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Top Corners Rounded 10">
            <a:extLst>
              <a:ext uri="{FF2B5EF4-FFF2-40B4-BE49-F238E27FC236}">
                <a16:creationId xmlns:a16="http://schemas.microsoft.com/office/drawing/2014/main" id="{901237B0-6F7E-4FCC-A19C-3B9A3166204F}"/>
              </a:ext>
            </a:extLst>
          </p:cNvPr>
          <p:cNvSpPr/>
          <p:nvPr/>
        </p:nvSpPr>
        <p:spPr>
          <a:xfrm>
            <a:off x="4888538" y="-63340"/>
            <a:ext cx="1180826" cy="631371"/>
          </a:xfrm>
          <a:prstGeom prst="round2SameRect">
            <a:avLst>
              <a:gd name="adj1" fmla="val 50000"/>
              <a:gd name="adj2" fmla="val 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Top Corners Rounded 11">
            <a:extLst>
              <a:ext uri="{FF2B5EF4-FFF2-40B4-BE49-F238E27FC236}">
                <a16:creationId xmlns:a16="http://schemas.microsoft.com/office/drawing/2014/main" id="{2BA72F16-D1D1-5EA9-7DB2-478E3331866A}"/>
              </a:ext>
            </a:extLst>
          </p:cNvPr>
          <p:cNvSpPr/>
          <p:nvPr/>
        </p:nvSpPr>
        <p:spPr>
          <a:xfrm>
            <a:off x="6056370" y="-53463"/>
            <a:ext cx="1164608" cy="674151"/>
          </a:xfrm>
          <a:prstGeom prst="round2SameRect">
            <a:avLst>
              <a:gd name="adj1" fmla="val 50000"/>
              <a:gd name="adj2"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5723573-82AC-224D-D207-C4E35F4F0F6A}"/>
              </a:ext>
            </a:extLst>
          </p:cNvPr>
          <p:cNvSpPr txBox="1"/>
          <p:nvPr/>
        </p:nvSpPr>
        <p:spPr>
          <a:xfrm rot="20622025">
            <a:off x="2408948" y="63264"/>
            <a:ext cx="1454782" cy="307777"/>
          </a:xfrm>
          <a:prstGeom prst="rect">
            <a:avLst/>
          </a:prstGeom>
          <a:noFill/>
        </p:spPr>
        <p:txBody>
          <a:bodyPr wrap="square" lIns="91440" tIns="45720" rIns="91440" bIns="45720" rtlCol="0" anchor="t">
            <a:spAutoFit/>
          </a:bodyPr>
          <a:lstStyle/>
          <a:p>
            <a:pPr algn="ctr"/>
            <a:r>
              <a:rPr lang="en-US" sz="1400" dirty="0">
                <a:solidFill>
                  <a:schemeClr val="bg1"/>
                </a:solidFill>
                <a:latin typeface="Futura BdCn BT"/>
              </a:rPr>
              <a:t>Accuracy</a:t>
            </a:r>
            <a:endParaRPr lang="en-US" sz="1400" dirty="0">
              <a:solidFill>
                <a:schemeClr val="bg1"/>
              </a:solidFill>
              <a:latin typeface="Futura BdCn BT" panose="020B0706020204020204" pitchFamily="34" charset="0"/>
            </a:endParaRPr>
          </a:p>
        </p:txBody>
      </p:sp>
      <p:sp>
        <p:nvSpPr>
          <p:cNvPr id="14" name="TextBox 13">
            <a:extLst>
              <a:ext uri="{FF2B5EF4-FFF2-40B4-BE49-F238E27FC236}">
                <a16:creationId xmlns:a16="http://schemas.microsoft.com/office/drawing/2014/main" id="{78E769C9-59B6-6829-CB79-7897DD2DD62E}"/>
              </a:ext>
            </a:extLst>
          </p:cNvPr>
          <p:cNvSpPr txBox="1"/>
          <p:nvPr/>
        </p:nvSpPr>
        <p:spPr>
          <a:xfrm rot="20622025">
            <a:off x="4724038" y="66929"/>
            <a:ext cx="1454782" cy="338554"/>
          </a:xfrm>
          <a:prstGeom prst="rect">
            <a:avLst/>
          </a:prstGeom>
          <a:noFill/>
        </p:spPr>
        <p:txBody>
          <a:bodyPr wrap="square" lIns="91440" tIns="45720" rIns="91440" bIns="45720" rtlCol="0" anchor="t">
            <a:spAutoFit/>
          </a:bodyPr>
          <a:lstStyle/>
          <a:p>
            <a:pPr algn="ctr"/>
            <a:r>
              <a:rPr lang="en-US" sz="1600" dirty="0">
                <a:solidFill>
                  <a:schemeClr val="bg1">
                    <a:lumMod val="95000"/>
                  </a:schemeClr>
                </a:solidFill>
                <a:latin typeface="Futura BdCn BT"/>
              </a:rPr>
              <a:t>Recall</a:t>
            </a:r>
            <a:endParaRPr lang="en-US" sz="1600" dirty="0">
              <a:solidFill>
                <a:schemeClr val="bg1">
                  <a:lumMod val="95000"/>
                </a:schemeClr>
              </a:solidFill>
              <a:latin typeface="Futura BdCn BT" panose="020B0706020204020204" pitchFamily="34" charset="0"/>
            </a:endParaRPr>
          </a:p>
        </p:txBody>
      </p:sp>
      <p:sp>
        <p:nvSpPr>
          <p:cNvPr id="15" name="TextBox 14">
            <a:extLst>
              <a:ext uri="{FF2B5EF4-FFF2-40B4-BE49-F238E27FC236}">
                <a16:creationId xmlns:a16="http://schemas.microsoft.com/office/drawing/2014/main" id="{EAA4F5AD-75F7-5FE9-65FA-754B23969396}"/>
              </a:ext>
            </a:extLst>
          </p:cNvPr>
          <p:cNvSpPr txBox="1"/>
          <p:nvPr/>
        </p:nvSpPr>
        <p:spPr>
          <a:xfrm rot="20622025">
            <a:off x="3523725" y="119488"/>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Precision</a:t>
            </a:r>
            <a:endParaRPr lang="en-US" sz="1600" dirty="0">
              <a:solidFill>
                <a:schemeClr val="accent1">
                  <a:lumMod val="50000"/>
                </a:schemeClr>
              </a:solidFill>
              <a:latin typeface="Futura BdCn BT" panose="020B0706020204020204" pitchFamily="34" charset="0"/>
            </a:endParaRPr>
          </a:p>
        </p:txBody>
      </p:sp>
      <p:sp>
        <p:nvSpPr>
          <p:cNvPr id="16" name="TextBox 15">
            <a:extLst>
              <a:ext uri="{FF2B5EF4-FFF2-40B4-BE49-F238E27FC236}">
                <a16:creationId xmlns:a16="http://schemas.microsoft.com/office/drawing/2014/main" id="{EC19C77F-0227-953A-EE10-A71966A18B03}"/>
              </a:ext>
            </a:extLst>
          </p:cNvPr>
          <p:cNvSpPr txBox="1"/>
          <p:nvPr/>
        </p:nvSpPr>
        <p:spPr>
          <a:xfrm rot="20622025">
            <a:off x="5901422" y="108951"/>
            <a:ext cx="1454782" cy="338554"/>
          </a:xfrm>
          <a:prstGeom prst="rect">
            <a:avLst/>
          </a:prstGeom>
          <a:noFill/>
        </p:spPr>
        <p:txBody>
          <a:bodyPr wrap="square" lIns="91440" tIns="45720" rIns="91440" bIns="45720" rtlCol="0" anchor="t">
            <a:spAutoFit/>
          </a:bodyPr>
          <a:lstStyle/>
          <a:p>
            <a:pPr algn="ctr"/>
            <a:r>
              <a:rPr lang="en-US" sz="1600" dirty="0">
                <a:solidFill>
                  <a:schemeClr val="accent1">
                    <a:lumMod val="50000"/>
                  </a:schemeClr>
                </a:solidFill>
                <a:latin typeface="Futura BdCn BT"/>
              </a:rPr>
              <a:t>F1-Score</a:t>
            </a:r>
            <a:endParaRPr lang="en-US" sz="1600" dirty="0">
              <a:solidFill>
                <a:schemeClr val="accent1">
                  <a:lumMod val="50000"/>
                </a:schemeClr>
              </a:solidFill>
              <a:latin typeface="Futura BdCn BT" panose="020B0706020204020204" pitchFamily="34" charset="0"/>
            </a:endParaRPr>
          </a:p>
        </p:txBody>
      </p:sp>
      <p:sp>
        <p:nvSpPr>
          <p:cNvPr id="18" name="TextBox 17">
            <a:extLst>
              <a:ext uri="{FF2B5EF4-FFF2-40B4-BE49-F238E27FC236}">
                <a16:creationId xmlns:a16="http://schemas.microsoft.com/office/drawing/2014/main" id="{460272F0-15CC-949C-8D76-F76A6D6EE240}"/>
              </a:ext>
            </a:extLst>
          </p:cNvPr>
          <p:cNvSpPr txBox="1"/>
          <p:nvPr/>
        </p:nvSpPr>
        <p:spPr>
          <a:xfrm>
            <a:off x="3176696" y="248675"/>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19" name="TextBox 18">
            <a:extLst>
              <a:ext uri="{FF2B5EF4-FFF2-40B4-BE49-F238E27FC236}">
                <a16:creationId xmlns:a16="http://schemas.microsoft.com/office/drawing/2014/main" id="{F16C15AA-8DC8-4576-AAEE-66372361C74F}"/>
              </a:ext>
            </a:extLst>
          </p:cNvPr>
          <p:cNvSpPr txBox="1"/>
          <p:nvPr/>
        </p:nvSpPr>
        <p:spPr>
          <a:xfrm>
            <a:off x="4300064" y="288782"/>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20" name="TextBox 19">
            <a:extLst>
              <a:ext uri="{FF2B5EF4-FFF2-40B4-BE49-F238E27FC236}">
                <a16:creationId xmlns:a16="http://schemas.microsoft.com/office/drawing/2014/main" id="{30A0B60F-A766-52C3-B4BC-74097423B579}"/>
              </a:ext>
            </a:extLst>
          </p:cNvPr>
          <p:cNvSpPr txBox="1"/>
          <p:nvPr/>
        </p:nvSpPr>
        <p:spPr>
          <a:xfrm>
            <a:off x="6694550" y="328017"/>
            <a:ext cx="657332" cy="369332"/>
          </a:xfrm>
          <a:prstGeom prst="rect">
            <a:avLst/>
          </a:prstGeom>
          <a:noFill/>
        </p:spPr>
        <p:txBody>
          <a:bodyPr wrap="square" rtlCol="0">
            <a:spAutoFit/>
          </a:bodyPr>
          <a:lstStyle/>
          <a:p>
            <a:pPr algn="ctr"/>
            <a:r>
              <a:rPr lang="en-US" dirty="0">
                <a:solidFill>
                  <a:schemeClr val="tx2">
                    <a:lumMod val="50000"/>
                  </a:schemeClr>
                </a:solidFill>
                <a:latin typeface="Futura BdCn BT"/>
              </a:rPr>
              <a:t>%</a:t>
            </a:r>
            <a:endParaRPr lang="en-IN" dirty="0">
              <a:solidFill>
                <a:schemeClr val="tx2">
                  <a:lumMod val="50000"/>
                </a:schemeClr>
              </a:solidFill>
              <a:latin typeface="Futura BdCn BT"/>
            </a:endParaRPr>
          </a:p>
        </p:txBody>
      </p:sp>
      <p:sp>
        <p:nvSpPr>
          <p:cNvPr id="21" name="TextBox 20">
            <a:extLst>
              <a:ext uri="{FF2B5EF4-FFF2-40B4-BE49-F238E27FC236}">
                <a16:creationId xmlns:a16="http://schemas.microsoft.com/office/drawing/2014/main" id="{47C74B46-6D17-A100-82A7-BD048ECDAE9A}"/>
              </a:ext>
            </a:extLst>
          </p:cNvPr>
          <p:cNvSpPr txBox="1"/>
          <p:nvPr/>
        </p:nvSpPr>
        <p:spPr>
          <a:xfrm>
            <a:off x="5503600" y="258964"/>
            <a:ext cx="657332" cy="369332"/>
          </a:xfrm>
          <a:prstGeom prst="rect">
            <a:avLst/>
          </a:prstGeom>
          <a:noFill/>
        </p:spPr>
        <p:txBody>
          <a:bodyPr wrap="square" rtlCol="0">
            <a:spAutoFit/>
          </a:bodyPr>
          <a:lstStyle/>
          <a:p>
            <a:pPr algn="ctr"/>
            <a:r>
              <a:rPr lang="en-US" dirty="0">
                <a:solidFill>
                  <a:schemeClr val="bg1"/>
                </a:solidFill>
                <a:latin typeface="Futura BdCn BT"/>
              </a:rPr>
              <a:t>%</a:t>
            </a:r>
            <a:endParaRPr lang="en-IN" dirty="0">
              <a:solidFill>
                <a:schemeClr val="bg1"/>
              </a:solidFill>
              <a:latin typeface="Futura BdCn BT"/>
            </a:endParaRPr>
          </a:p>
        </p:txBody>
      </p:sp>
      <p:sp>
        <p:nvSpPr>
          <p:cNvPr id="23" name="TextBox 22">
            <a:extLst>
              <a:ext uri="{FF2B5EF4-FFF2-40B4-BE49-F238E27FC236}">
                <a16:creationId xmlns:a16="http://schemas.microsoft.com/office/drawing/2014/main" id="{FE311996-5C27-0955-B693-569A3DB34F6E}"/>
              </a:ext>
            </a:extLst>
          </p:cNvPr>
          <p:cNvSpPr txBox="1"/>
          <p:nvPr/>
        </p:nvSpPr>
        <p:spPr>
          <a:xfrm rot="16200000" flipH="1">
            <a:off x="6932816" y="2743380"/>
            <a:ext cx="1350606" cy="276551"/>
          </a:xfrm>
          <a:prstGeom prst="rect">
            <a:avLst/>
          </a:prstGeom>
          <a:noFill/>
        </p:spPr>
        <p:txBody>
          <a:bodyPr wrap="square" rtlCol="0">
            <a:spAutoFit/>
          </a:bodyPr>
          <a:lstStyle/>
          <a:p>
            <a:pPr algn="ctr"/>
            <a:r>
              <a:rPr lang="en-IN" sz="1197" b="1" dirty="0">
                <a:solidFill>
                  <a:schemeClr val="tx1">
                    <a:lumMod val="65000"/>
                    <a:lumOff val="35000"/>
                  </a:schemeClr>
                </a:solidFill>
              </a:rPr>
              <a:t>Percentage (%)</a:t>
            </a:r>
          </a:p>
        </p:txBody>
      </p:sp>
      <p:sp>
        <p:nvSpPr>
          <p:cNvPr id="30" name="TextBox 29">
            <a:extLst>
              <a:ext uri="{FF2B5EF4-FFF2-40B4-BE49-F238E27FC236}">
                <a16:creationId xmlns:a16="http://schemas.microsoft.com/office/drawing/2014/main" id="{A9571C8A-8DBF-6488-B3D0-69C604369336}"/>
              </a:ext>
            </a:extLst>
          </p:cNvPr>
          <p:cNvSpPr txBox="1"/>
          <p:nvPr/>
        </p:nvSpPr>
        <p:spPr>
          <a:xfrm>
            <a:off x="446140" y="5539929"/>
            <a:ext cx="6294574" cy="276999"/>
          </a:xfrm>
          <a:prstGeom prst="rect">
            <a:avLst/>
          </a:prstGeom>
          <a:noFill/>
        </p:spPr>
        <p:txBody>
          <a:bodyPr wrap="square">
            <a:spAutoFit/>
          </a:bodyPr>
          <a:lstStyle/>
          <a:p>
            <a:endParaRPr lang="en-US" sz="1200" b="1" dirty="0">
              <a:solidFill>
                <a:schemeClr val="accent1">
                  <a:lumMod val="75000"/>
                </a:schemeClr>
              </a:solidFill>
              <a:latin typeface="Century Gothic" panose="020B0502020202020204" pitchFamily="34" charset="0"/>
            </a:endParaRPr>
          </a:p>
        </p:txBody>
      </p:sp>
      <p:pic>
        <p:nvPicPr>
          <p:cNvPr id="38" name="Picture 37">
            <a:extLst>
              <a:ext uri="{FF2B5EF4-FFF2-40B4-BE49-F238E27FC236}">
                <a16:creationId xmlns:a16="http://schemas.microsoft.com/office/drawing/2014/main" id="{B862E2D1-E999-0339-2A26-85AA91C1B38F}"/>
              </a:ext>
            </a:extLst>
          </p:cNvPr>
          <p:cNvPicPr>
            <a:picLocks noChangeAspect="1"/>
          </p:cNvPicPr>
          <p:nvPr/>
        </p:nvPicPr>
        <p:blipFill>
          <a:blip r:embed="rId2"/>
          <a:stretch>
            <a:fillRect/>
          </a:stretch>
        </p:blipFill>
        <p:spPr>
          <a:xfrm>
            <a:off x="7718345" y="655389"/>
            <a:ext cx="4154846" cy="5952474"/>
          </a:xfrm>
          <a:prstGeom prst="rect">
            <a:avLst/>
          </a:prstGeom>
        </p:spPr>
      </p:pic>
      <p:sp>
        <p:nvSpPr>
          <p:cNvPr id="39" name="Rectangle: Single Corner Rounded 38">
            <a:extLst>
              <a:ext uri="{FF2B5EF4-FFF2-40B4-BE49-F238E27FC236}">
                <a16:creationId xmlns:a16="http://schemas.microsoft.com/office/drawing/2014/main" id="{1CFC234E-5383-6D33-A150-AB8E178ABD05}"/>
              </a:ext>
            </a:extLst>
          </p:cNvPr>
          <p:cNvSpPr/>
          <p:nvPr/>
        </p:nvSpPr>
        <p:spPr>
          <a:xfrm>
            <a:off x="579496" y="4166744"/>
            <a:ext cx="6537520" cy="2425108"/>
          </a:xfrm>
          <a:prstGeom prst="round1Rect">
            <a:avLst/>
          </a:prstGeom>
          <a:solidFill>
            <a:schemeClr val="bg1">
              <a:lumMod val="85000"/>
            </a:schemeClr>
          </a:solidFill>
          <a:ln w="19050">
            <a:solidFill>
              <a:srgbClr val="8FAADC"/>
            </a:solidFill>
            <a:prstDash val="lgDash"/>
            <a:roun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r>
              <a:rPr lang="en-US" b="1" dirty="0">
                <a:solidFill>
                  <a:schemeClr val="accent2">
                    <a:lumMod val="50000"/>
                  </a:schemeClr>
                </a:solidFill>
                <a:latin typeface="Agency FB" panose="020B0503020202020204" pitchFamily="34" charset="0"/>
              </a:rPr>
              <a:t>F1 Score: </a:t>
            </a:r>
            <a:r>
              <a:rPr lang="en-US" dirty="0">
                <a:solidFill>
                  <a:schemeClr val="accent2">
                    <a:lumMod val="50000"/>
                  </a:schemeClr>
                </a:solidFill>
                <a:latin typeface="Agency FB" panose="020B0503020202020204" pitchFamily="34" charset="0"/>
              </a:rPr>
              <a:t>A balance between recall and precision, useful when both false positives and false negatives need to be minimized.</a:t>
            </a:r>
            <a:endParaRPr lang="en-IN" dirty="0">
              <a:solidFill>
                <a:schemeClr val="accent2">
                  <a:lumMod val="50000"/>
                </a:schemeClr>
              </a:solidFill>
              <a:latin typeface="Agency FB" panose="020B0503020202020204" pitchFamily="34" charset="0"/>
            </a:endParaRPr>
          </a:p>
        </p:txBody>
      </p:sp>
      <p:sp>
        <p:nvSpPr>
          <p:cNvPr id="40" name="TextBox 39">
            <a:extLst>
              <a:ext uri="{FF2B5EF4-FFF2-40B4-BE49-F238E27FC236}">
                <a16:creationId xmlns:a16="http://schemas.microsoft.com/office/drawing/2014/main" id="{80DF4BC7-18C6-A34E-F3FB-85738541FB4D}"/>
              </a:ext>
            </a:extLst>
          </p:cNvPr>
          <p:cNvSpPr txBox="1"/>
          <p:nvPr/>
        </p:nvSpPr>
        <p:spPr>
          <a:xfrm>
            <a:off x="1239413" y="4386924"/>
            <a:ext cx="2470238" cy="523220"/>
          </a:xfrm>
          <a:prstGeom prst="rect">
            <a:avLst/>
          </a:prstGeom>
          <a:solidFill>
            <a:schemeClr val="bg1">
              <a:lumMod val="85000"/>
            </a:schemeClr>
          </a:solidFill>
          <a:ln w="28575">
            <a:solidFill>
              <a:schemeClr val="accent1">
                <a:lumMod val="60000"/>
                <a:lumOff val="40000"/>
              </a:schemeClr>
            </a:solidFill>
            <a:prstDash val="dash"/>
            <a:extLst>
              <a:ext uri="{C807C97D-BFC1-408E-A445-0C87EB9F89A2}">
                <ask:lineSketchStyleProps xmlns:ask="http://schemas.microsoft.com/office/drawing/2018/sketchyshapes" sd="1219033472">
                  <a:custGeom>
                    <a:avLst/>
                    <a:gdLst>
                      <a:gd name="connsiteX0" fmla="*/ 0 w 1508948"/>
                      <a:gd name="connsiteY0" fmla="*/ 0 h 323165"/>
                      <a:gd name="connsiteX1" fmla="*/ 533162 w 1508948"/>
                      <a:gd name="connsiteY1" fmla="*/ 0 h 323165"/>
                      <a:gd name="connsiteX2" fmla="*/ 1051234 w 1508948"/>
                      <a:gd name="connsiteY2" fmla="*/ 0 h 323165"/>
                      <a:gd name="connsiteX3" fmla="*/ 1508948 w 1508948"/>
                      <a:gd name="connsiteY3" fmla="*/ 0 h 323165"/>
                      <a:gd name="connsiteX4" fmla="*/ 1508948 w 1508948"/>
                      <a:gd name="connsiteY4" fmla="*/ 323165 h 323165"/>
                      <a:gd name="connsiteX5" fmla="*/ 1036144 w 1508948"/>
                      <a:gd name="connsiteY5" fmla="*/ 323165 h 323165"/>
                      <a:gd name="connsiteX6" fmla="*/ 533162 w 1508948"/>
                      <a:gd name="connsiteY6" fmla="*/ 323165 h 323165"/>
                      <a:gd name="connsiteX7" fmla="*/ 0 w 1508948"/>
                      <a:gd name="connsiteY7" fmla="*/ 323165 h 323165"/>
                      <a:gd name="connsiteX8" fmla="*/ 0 w 1508948"/>
                      <a:gd name="connsiteY8" fmla="*/ 0 h 323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8948" h="323165" fill="none" extrusionOk="0">
                        <a:moveTo>
                          <a:pt x="0" y="0"/>
                        </a:moveTo>
                        <a:cubicBezTo>
                          <a:pt x="163708" y="21949"/>
                          <a:pt x="316819" y="1798"/>
                          <a:pt x="533162" y="0"/>
                        </a:cubicBezTo>
                        <a:cubicBezTo>
                          <a:pt x="749505" y="-1798"/>
                          <a:pt x="808834" y="14525"/>
                          <a:pt x="1051234" y="0"/>
                        </a:cubicBezTo>
                        <a:cubicBezTo>
                          <a:pt x="1293634" y="-14525"/>
                          <a:pt x="1291922" y="-22054"/>
                          <a:pt x="1508948" y="0"/>
                        </a:cubicBezTo>
                        <a:cubicBezTo>
                          <a:pt x="1515147" y="135464"/>
                          <a:pt x="1498995" y="197515"/>
                          <a:pt x="1508948" y="323165"/>
                        </a:cubicBezTo>
                        <a:cubicBezTo>
                          <a:pt x="1327579" y="326297"/>
                          <a:pt x="1250993" y="333350"/>
                          <a:pt x="1036144" y="323165"/>
                        </a:cubicBezTo>
                        <a:cubicBezTo>
                          <a:pt x="821295" y="312980"/>
                          <a:pt x="774635" y="313687"/>
                          <a:pt x="533162" y="323165"/>
                        </a:cubicBezTo>
                        <a:cubicBezTo>
                          <a:pt x="291689" y="332643"/>
                          <a:pt x="245310" y="312282"/>
                          <a:pt x="0" y="323165"/>
                        </a:cubicBezTo>
                        <a:cubicBezTo>
                          <a:pt x="-11474" y="256534"/>
                          <a:pt x="-2140" y="77286"/>
                          <a:pt x="0" y="0"/>
                        </a:cubicBezTo>
                        <a:close/>
                      </a:path>
                      <a:path w="1508948" h="323165" stroke="0" extrusionOk="0">
                        <a:moveTo>
                          <a:pt x="0" y="0"/>
                        </a:moveTo>
                        <a:cubicBezTo>
                          <a:pt x="197720" y="-7680"/>
                          <a:pt x="335400" y="-22815"/>
                          <a:pt x="487893" y="0"/>
                        </a:cubicBezTo>
                        <a:cubicBezTo>
                          <a:pt x="640386" y="22815"/>
                          <a:pt x="762981" y="15977"/>
                          <a:pt x="945607" y="0"/>
                        </a:cubicBezTo>
                        <a:cubicBezTo>
                          <a:pt x="1128233" y="-15977"/>
                          <a:pt x="1279789" y="14052"/>
                          <a:pt x="1508948" y="0"/>
                        </a:cubicBezTo>
                        <a:cubicBezTo>
                          <a:pt x="1499738" y="104630"/>
                          <a:pt x="1510569" y="188380"/>
                          <a:pt x="1508948" y="323165"/>
                        </a:cubicBezTo>
                        <a:cubicBezTo>
                          <a:pt x="1375968" y="316727"/>
                          <a:pt x="1198521" y="322809"/>
                          <a:pt x="1036144" y="323165"/>
                        </a:cubicBezTo>
                        <a:cubicBezTo>
                          <a:pt x="873767" y="323521"/>
                          <a:pt x="629731" y="345716"/>
                          <a:pt x="502983" y="323165"/>
                        </a:cubicBezTo>
                        <a:cubicBezTo>
                          <a:pt x="376235" y="300614"/>
                          <a:pt x="244548" y="315036"/>
                          <a:pt x="0" y="323165"/>
                        </a:cubicBezTo>
                        <a:cubicBezTo>
                          <a:pt x="-13108" y="243965"/>
                          <a:pt x="11679" y="148460"/>
                          <a:pt x="0" y="0"/>
                        </a:cubicBezTo>
                        <a:close/>
                      </a:path>
                    </a:pathLst>
                  </a:custGeom>
                  <ask:type>
                    <ask:lineSketchNone/>
                  </ask:type>
                </ask:lineSketchStyleProps>
              </a:ext>
            </a:extLst>
          </a:ln>
          <a:effectLst/>
        </p:spPr>
        <p:txBody>
          <a:bodyPr wrap="square" rtlCol="0">
            <a:spAutoFit/>
          </a:bodyPr>
          <a:lstStyle>
            <a:defPPr>
              <a:defRPr lang="en-US"/>
            </a:defPPr>
            <a:lvl1pPr algn="ctr">
              <a:defRPr sz="15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sz="2800" dirty="0">
                <a:solidFill>
                  <a:schemeClr val="accent2">
                    <a:lumMod val="50000"/>
                  </a:schemeClr>
                </a:solidFill>
                <a:latin typeface="Agency FB" panose="020B0503020202020204" pitchFamily="34" charset="0"/>
              </a:rPr>
              <a:t>Understanding</a:t>
            </a:r>
            <a:endParaRPr lang="en-US" sz="1400" dirty="0">
              <a:solidFill>
                <a:schemeClr val="accent2">
                  <a:lumMod val="50000"/>
                </a:schemeClr>
              </a:solidFill>
              <a:latin typeface="Agency FB" panose="020B0503020202020204" pitchFamily="34" charset="0"/>
            </a:endParaRPr>
          </a:p>
        </p:txBody>
      </p:sp>
      <p:sp>
        <p:nvSpPr>
          <p:cNvPr id="41" name="TextBox 40">
            <a:extLst>
              <a:ext uri="{FF2B5EF4-FFF2-40B4-BE49-F238E27FC236}">
                <a16:creationId xmlns:a16="http://schemas.microsoft.com/office/drawing/2014/main" id="{26B510C7-D182-B9FB-C3C1-52C6A4850C80}"/>
              </a:ext>
            </a:extLst>
          </p:cNvPr>
          <p:cNvSpPr txBox="1"/>
          <p:nvPr/>
        </p:nvSpPr>
        <p:spPr>
          <a:xfrm>
            <a:off x="579496" y="5247990"/>
            <a:ext cx="5998285" cy="707886"/>
          </a:xfrm>
          <a:prstGeom prst="rect">
            <a:avLst/>
          </a:prstGeom>
          <a:noFill/>
        </p:spPr>
        <p:txBody>
          <a:bodyPr wrap="square" rtlCol="0">
            <a:spAutoFit/>
          </a:bodyPr>
          <a:lstStyle/>
          <a:p>
            <a:endParaRPr lang="en-US" sz="1100" b="1" dirty="0">
              <a:solidFill>
                <a:schemeClr val="accent1">
                  <a:lumMod val="75000"/>
                </a:schemeClr>
              </a:solidFill>
              <a:latin typeface="Century Gothic" panose="020B0502020202020204" pitchFamily="34" charset="0"/>
            </a:endParaRPr>
          </a:p>
          <a:p>
            <a:endParaRPr lang="en-US" sz="1100" b="1" dirty="0">
              <a:solidFill>
                <a:schemeClr val="accent1">
                  <a:lumMod val="75000"/>
                </a:schemeClr>
              </a:solidFill>
              <a:latin typeface="Century Gothic" panose="020B0502020202020204" pitchFamily="34" charset="0"/>
            </a:endParaRPr>
          </a:p>
          <a:p>
            <a:r>
              <a:rPr lang="en-US" b="1" dirty="0">
                <a:solidFill>
                  <a:schemeClr val="accent2">
                    <a:lumMod val="50000"/>
                  </a:schemeClr>
                </a:solidFill>
                <a:latin typeface="Agency FB" panose="020B0503020202020204" pitchFamily="34" charset="0"/>
              </a:rPr>
              <a:t>Recall:</a:t>
            </a:r>
            <a:r>
              <a:rPr lang="en-US" dirty="0">
                <a:solidFill>
                  <a:schemeClr val="accent2">
                    <a:lumMod val="50000"/>
                  </a:schemeClr>
                </a:solidFill>
                <a:latin typeface="Agency FB" panose="020B0503020202020204" pitchFamily="34" charset="0"/>
              </a:rPr>
              <a:t> The ability of a model to find all the relevant cases</a:t>
            </a:r>
          </a:p>
        </p:txBody>
      </p:sp>
      <p:sp>
        <p:nvSpPr>
          <p:cNvPr id="42" name="TextBox 41">
            <a:extLst>
              <a:ext uri="{FF2B5EF4-FFF2-40B4-BE49-F238E27FC236}">
                <a16:creationId xmlns:a16="http://schemas.microsoft.com/office/drawing/2014/main" id="{E578BD70-600C-DF5B-39E6-9222B4C029A5}"/>
              </a:ext>
            </a:extLst>
          </p:cNvPr>
          <p:cNvSpPr txBox="1"/>
          <p:nvPr/>
        </p:nvSpPr>
        <p:spPr>
          <a:xfrm>
            <a:off x="569034" y="5087096"/>
            <a:ext cx="6019208" cy="538609"/>
          </a:xfrm>
          <a:prstGeom prst="rect">
            <a:avLst/>
          </a:prstGeom>
          <a:noFill/>
        </p:spPr>
        <p:txBody>
          <a:bodyPr wrap="square" rtlCol="0">
            <a:spAutoFit/>
          </a:bodyPr>
          <a:lstStyle/>
          <a:p>
            <a:endParaRPr lang="en-US" sz="1100" b="1" dirty="0">
              <a:solidFill>
                <a:schemeClr val="accent1">
                  <a:lumMod val="75000"/>
                </a:schemeClr>
              </a:solidFill>
              <a:latin typeface="Century Gothic" panose="020B0502020202020204" pitchFamily="34" charset="0"/>
            </a:endParaRPr>
          </a:p>
          <a:p>
            <a:r>
              <a:rPr lang="en-US" b="1" dirty="0">
                <a:solidFill>
                  <a:schemeClr val="accent2">
                    <a:lumMod val="50000"/>
                  </a:schemeClr>
                </a:solidFill>
                <a:latin typeface="Agency FB" panose="020B0503020202020204" pitchFamily="34" charset="0"/>
              </a:rPr>
              <a:t>Precision: </a:t>
            </a:r>
            <a:r>
              <a:rPr lang="en-US" dirty="0">
                <a:solidFill>
                  <a:schemeClr val="accent2">
                    <a:lumMod val="50000"/>
                  </a:schemeClr>
                </a:solidFill>
                <a:latin typeface="Agency FB" panose="020B0503020202020204" pitchFamily="34" charset="0"/>
              </a:rPr>
              <a:t>The accuracy of the model when it claims to have found something.</a:t>
            </a:r>
            <a:endParaRPr lang="en-IN" sz="3200" dirty="0">
              <a:solidFill>
                <a:schemeClr val="accent2">
                  <a:lumMod val="50000"/>
                </a:schemeClr>
              </a:solidFill>
              <a:latin typeface="Agency FB" panose="020B0503020202020204" pitchFamily="34" charset="0"/>
            </a:endParaRPr>
          </a:p>
        </p:txBody>
      </p:sp>
      <p:pic>
        <p:nvPicPr>
          <p:cNvPr id="43" name="Picture 42">
            <a:extLst>
              <a:ext uri="{FF2B5EF4-FFF2-40B4-BE49-F238E27FC236}">
                <a16:creationId xmlns:a16="http://schemas.microsoft.com/office/drawing/2014/main" id="{C2075B79-39EB-B4CA-DAAE-9AF54E81C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797" y="4328323"/>
            <a:ext cx="424980" cy="424980"/>
          </a:xfrm>
          <a:prstGeom prst="rect">
            <a:avLst/>
          </a:prstGeom>
        </p:spPr>
      </p:pic>
      <p:pic>
        <p:nvPicPr>
          <p:cNvPr id="44" name="Picture 43">
            <a:extLst>
              <a:ext uri="{FF2B5EF4-FFF2-40B4-BE49-F238E27FC236}">
                <a16:creationId xmlns:a16="http://schemas.microsoft.com/office/drawing/2014/main" id="{98173D04-5B76-3322-7EC5-8D73BF192D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186088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C3AD7-EA3F-00B0-6100-FC8CAE901560}"/>
              </a:ext>
            </a:extLst>
          </p:cNvPr>
          <p:cNvSpPr txBox="1"/>
          <p:nvPr/>
        </p:nvSpPr>
        <p:spPr>
          <a:xfrm>
            <a:off x="-1126078" y="-30000"/>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1">
                    <a:lumMod val="40000"/>
                    <a:lumOff val="60000"/>
                  </a:schemeClr>
                </a:solidFill>
                <a:effectLst>
                  <a:outerShdw blurRad="50800" dist="38100" algn="l" rotWithShape="0">
                    <a:prstClr val="black">
                      <a:alpha val="40000"/>
                    </a:prstClr>
                  </a:outerShdw>
                </a:effectLst>
                <a:latin typeface="Goudy Old Style" panose="02020502050305020303" pitchFamily="18" charset="0"/>
                <a:ea typeface="+mj-ea"/>
                <a:cs typeface="+mj-cs"/>
              </a:rPr>
              <a:t>Conclusion</a:t>
            </a:r>
          </a:p>
        </p:txBody>
      </p:sp>
      <p:pic>
        <p:nvPicPr>
          <p:cNvPr id="3" name="Picture 2">
            <a:extLst>
              <a:ext uri="{FF2B5EF4-FFF2-40B4-BE49-F238E27FC236}">
                <a16:creationId xmlns:a16="http://schemas.microsoft.com/office/drawing/2014/main" id="{672087AD-D491-8F81-D62B-D209F2B8C110}"/>
              </a:ext>
            </a:extLst>
          </p:cNvPr>
          <p:cNvPicPr>
            <a:picLocks noChangeAspect="1"/>
          </p:cNvPicPr>
          <p:nvPr/>
        </p:nvPicPr>
        <p:blipFill>
          <a:blip r:embed="rId2"/>
          <a:stretch>
            <a:fillRect/>
          </a:stretch>
        </p:blipFill>
        <p:spPr>
          <a:xfrm flipH="1">
            <a:off x="90553" y="1620753"/>
            <a:ext cx="1859611" cy="4360828"/>
          </a:xfrm>
          <a:prstGeom prst="rect">
            <a:avLst/>
          </a:prstGeom>
        </p:spPr>
      </p:pic>
      <p:sp>
        <p:nvSpPr>
          <p:cNvPr id="4" name="TextBox 3">
            <a:extLst>
              <a:ext uri="{FF2B5EF4-FFF2-40B4-BE49-F238E27FC236}">
                <a16:creationId xmlns:a16="http://schemas.microsoft.com/office/drawing/2014/main" id="{747D9461-30AD-DF16-B469-D5FD076157BD}"/>
              </a:ext>
            </a:extLst>
          </p:cNvPr>
          <p:cNvSpPr txBox="1"/>
          <p:nvPr/>
        </p:nvSpPr>
        <p:spPr>
          <a:xfrm>
            <a:off x="-1126078" y="-42627"/>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2">
                    <a:lumMod val="50000"/>
                  </a:schemeClr>
                </a:solidFill>
                <a:latin typeface="Agency FB" panose="020B0503020202020204" pitchFamily="34" charset="0"/>
                <a:ea typeface="+mj-ea"/>
                <a:cs typeface="+mj-cs"/>
              </a:rPr>
              <a:t>Conclusion</a:t>
            </a:r>
          </a:p>
        </p:txBody>
      </p:sp>
      <p:sp>
        <p:nvSpPr>
          <p:cNvPr id="5" name="TextBox 4">
            <a:extLst>
              <a:ext uri="{FF2B5EF4-FFF2-40B4-BE49-F238E27FC236}">
                <a16:creationId xmlns:a16="http://schemas.microsoft.com/office/drawing/2014/main" id="{592C9050-E8F4-6C69-8D69-FF65F23ED497}"/>
              </a:ext>
            </a:extLst>
          </p:cNvPr>
          <p:cNvSpPr txBox="1"/>
          <p:nvPr/>
        </p:nvSpPr>
        <p:spPr>
          <a:xfrm>
            <a:off x="2063552" y="2278636"/>
            <a:ext cx="1859611" cy="538609"/>
          </a:xfrm>
          <a:prstGeom prst="rect">
            <a:avLst/>
          </a:prstGeom>
          <a:noFill/>
        </p:spPr>
        <p:txBody>
          <a:bodyPr wrap="square">
            <a:spAutoFit/>
          </a:bodyPr>
          <a:lstStyle>
            <a:defPPr>
              <a:defRPr lang="en-US"/>
            </a:defPPr>
            <a:lvl1pPr>
              <a:defRPr sz="2900" b="1">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pPr algn="ctr"/>
            <a:r>
              <a:rPr lang="en-IN" sz="2800" dirty="0">
                <a:latin typeface="Agency FB" panose="020B0503020202020204" pitchFamily="34" charset="0"/>
              </a:rPr>
              <a:t>Limitations</a:t>
            </a:r>
          </a:p>
        </p:txBody>
      </p:sp>
      <p:sp>
        <p:nvSpPr>
          <p:cNvPr id="6" name="TextBox 5">
            <a:extLst>
              <a:ext uri="{FF2B5EF4-FFF2-40B4-BE49-F238E27FC236}">
                <a16:creationId xmlns:a16="http://schemas.microsoft.com/office/drawing/2014/main" id="{6E28F5EF-1BE7-463A-36FE-5CDECF4ACACD}"/>
              </a:ext>
            </a:extLst>
          </p:cNvPr>
          <p:cNvSpPr txBox="1"/>
          <p:nvPr/>
        </p:nvSpPr>
        <p:spPr>
          <a:xfrm>
            <a:off x="2063552" y="5125467"/>
            <a:ext cx="2508448"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Agency FB" panose="020B0503020202020204" pitchFamily="34" charset="0"/>
              </a:rPr>
              <a:t>Future </a:t>
            </a:r>
            <a:r>
              <a:rPr lang="en-IN" sz="2800" b="1" dirty="0">
                <a:ln>
                  <a:solidFill>
                    <a:schemeClr val="accent1">
                      <a:lumMod val="20000"/>
                      <a:lumOff val="80000"/>
                    </a:schemeClr>
                  </a:solidFill>
                </a:ln>
                <a:solidFill>
                  <a:srgbClr val="002060"/>
                </a:solidFill>
                <a:effectLst>
                  <a:outerShdw blurRad="38100" dist="38100" dir="2700000" algn="tl">
                    <a:srgbClr val="000000">
                      <a:alpha val="43137"/>
                    </a:srgbClr>
                  </a:outerShdw>
                </a:effectLst>
                <a:latin typeface="Agency FB" panose="020B0503020202020204" pitchFamily="34" charset="0"/>
              </a:rPr>
              <a:t>research</a:t>
            </a:r>
          </a:p>
        </p:txBody>
      </p:sp>
      <p:sp>
        <p:nvSpPr>
          <p:cNvPr id="7" name="TextBox 6">
            <a:extLst>
              <a:ext uri="{FF2B5EF4-FFF2-40B4-BE49-F238E27FC236}">
                <a16:creationId xmlns:a16="http://schemas.microsoft.com/office/drawing/2014/main" id="{18B81FA1-8728-55D3-FD03-CCF2A72FB9CD}"/>
              </a:ext>
            </a:extLst>
          </p:cNvPr>
          <p:cNvSpPr txBox="1"/>
          <p:nvPr/>
        </p:nvSpPr>
        <p:spPr>
          <a:xfrm>
            <a:off x="2201272" y="1010431"/>
            <a:ext cx="1811062" cy="538609"/>
          </a:xfrm>
          <a:prstGeom prst="rect">
            <a:avLst/>
          </a:prstGeom>
          <a:noFill/>
        </p:spPr>
        <p:txBody>
          <a:bodyPr wrap="square">
            <a:spAutoFit/>
          </a:bodyPr>
          <a:lstStyle/>
          <a:p>
            <a:pPr algn="ctr"/>
            <a:r>
              <a:rPr lang="en-IN" sz="2900" b="1" dirty="0">
                <a:ln>
                  <a:solidFill>
                    <a:schemeClr val="accent1">
                      <a:lumMod val="20000"/>
                      <a:lumOff val="80000"/>
                    </a:schemeClr>
                  </a:solidFill>
                </a:ln>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Key </a:t>
            </a:r>
            <a:r>
              <a:rPr lang="en-IN" sz="2800" b="1" dirty="0">
                <a:ln>
                  <a:solidFill>
                    <a:schemeClr val="accent1">
                      <a:lumMod val="20000"/>
                      <a:lumOff val="80000"/>
                    </a:schemeClr>
                  </a:solidFill>
                </a:ln>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Findings</a:t>
            </a:r>
            <a:endParaRPr lang="en-IN" sz="2900" b="1" dirty="0">
              <a:ln>
                <a:solidFill>
                  <a:schemeClr val="accent1">
                    <a:lumMod val="20000"/>
                    <a:lumOff val="80000"/>
                  </a:schemeClr>
                </a:solidFill>
              </a:ln>
              <a:solidFill>
                <a:schemeClr val="accent2">
                  <a:lumMod val="50000"/>
                </a:schemeClr>
              </a:solidFill>
              <a:effectLst>
                <a:outerShdw blurRad="38100" dist="38100" dir="2700000" algn="tl">
                  <a:srgbClr val="000000">
                    <a:alpha val="43137"/>
                  </a:srgbClr>
                </a:outerShdw>
              </a:effectLst>
              <a:latin typeface="Agency FB" panose="020B0503020202020204" pitchFamily="34" charset="0"/>
            </a:endParaRPr>
          </a:p>
        </p:txBody>
      </p:sp>
      <p:sp>
        <p:nvSpPr>
          <p:cNvPr id="8" name="TextBox 7">
            <a:extLst>
              <a:ext uri="{FF2B5EF4-FFF2-40B4-BE49-F238E27FC236}">
                <a16:creationId xmlns:a16="http://schemas.microsoft.com/office/drawing/2014/main" id="{9556B7A9-B0C6-6FD4-E86D-BE66C3DB7BDE}"/>
              </a:ext>
            </a:extLst>
          </p:cNvPr>
          <p:cNvSpPr txBox="1"/>
          <p:nvPr/>
        </p:nvSpPr>
        <p:spPr>
          <a:xfrm>
            <a:off x="2301533" y="4414813"/>
            <a:ext cx="9650268" cy="646331"/>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sz="1800" b="1"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Lack of Test Dataset Evaluation</a:t>
            </a:r>
            <a:r>
              <a:rPr lang="en-US" sz="1800"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a:t>
            </a:r>
          </a:p>
          <a:p>
            <a:r>
              <a:rPr lang="en-US" sz="1800"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The model's performance on new, unseen data is not evaluated, raising concerns about its real-world applicability.</a:t>
            </a:r>
            <a:endParaRPr lang="en-IN" sz="1800"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endParaRPr>
          </a:p>
        </p:txBody>
      </p:sp>
      <p:sp>
        <p:nvSpPr>
          <p:cNvPr id="9" name="TextBox 8">
            <a:extLst>
              <a:ext uri="{FF2B5EF4-FFF2-40B4-BE49-F238E27FC236}">
                <a16:creationId xmlns:a16="http://schemas.microsoft.com/office/drawing/2014/main" id="{85BD1395-617B-230E-7AD1-B572ECE8EE06}"/>
              </a:ext>
            </a:extLst>
          </p:cNvPr>
          <p:cNvSpPr txBox="1"/>
          <p:nvPr/>
        </p:nvSpPr>
        <p:spPr>
          <a:xfrm>
            <a:off x="2301533" y="2831440"/>
            <a:ext cx="9650268" cy="646331"/>
          </a:xfrm>
          <a:prstGeom prst="rect">
            <a:avLst/>
          </a:prstGeom>
          <a:solidFill>
            <a:schemeClr val="tx2">
              <a:lumMod val="20000"/>
              <a:lumOff val="80000"/>
            </a:schemeClr>
          </a:solidFill>
        </p:spPr>
        <p:txBody>
          <a:bodyPr wrap="square">
            <a:spAutoFit/>
          </a:bodyPr>
          <a:lstStyle>
            <a:defPPr>
              <a:defRPr lang="en-US"/>
            </a:defPPr>
            <a:lvl1pPr>
              <a:defRPr sz="1400" i="0">
                <a:effectLst/>
                <a:latin typeface="Söhne"/>
              </a:defRPr>
            </a:lvl1pPr>
          </a:lstStyle>
          <a:p>
            <a:r>
              <a:rPr lang="en-US" sz="1800" b="1"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Single and Small Size Dataset Limitation:</a:t>
            </a:r>
          </a:p>
          <a:p>
            <a:r>
              <a:rPr lang="en-US" sz="1800"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The study relies on a single dataset, potentially limiting its generalizability to diverse populations.</a:t>
            </a:r>
          </a:p>
        </p:txBody>
      </p:sp>
      <p:sp>
        <p:nvSpPr>
          <p:cNvPr id="10" name="TextBox 9">
            <a:extLst>
              <a:ext uri="{FF2B5EF4-FFF2-40B4-BE49-F238E27FC236}">
                <a16:creationId xmlns:a16="http://schemas.microsoft.com/office/drawing/2014/main" id="{8BED8036-AF0B-6EFC-61B2-0DD8EA0DD1CE}"/>
              </a:ext>
            </a:extLst>
          </p:cNvPr>
          <p:cNvSpPr txBox="1"/>
          <p:nvPr/>
        </p:nvSpPr>
        <p:spPr>
          <a:xfrm>
            <a:off x="2301533" y="3491483"/>
            <a:ext cx="9650268" cy="923330"/>
          </a:xfrm>
          <a:prstGeom prst="rect">
            <a:avLst/>
          </a:prstGeom>
          <a:solidFill>
            <a:schemeClr val="tx2">
              <a:lumMod val="20000"/>
              <a:lumOff val="80000"/>
            </a:schemeClr>
          </a:solidFill>
        </p:spPr>
        <p:txBody>
          <a:bodyPr wrap="square">
            <a:spAutoFit/>
          </a:bodyPr>
          <a:lstStyle>
            <a:defPPr>
              <a:defRPr lang="en-US"/>
            </a:defPPr>
            <a:lvl1pPr>
              <a:defRPr i="0">
                <a:effectLst/>
                <a:latin typeface="Söhne"/>
              </a:defRPr>
            </a:lvl1pPr>
          </a:lstStyle>
          <a:p>
            <a:r>
              <a:rPr lang="en-US" b="1"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Limited Variable Consideration</a:t>
            </a:r>
            <a:r>
              <a:rPr lang="en-US"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a:t>
            </a:r>
          </a:p>
          <a:p>
            <a:r>
              <a:rPr lang="en-US" dirty="0">
                <a:solidFill>
                  <a:schemeClr val="accent2">
                    <a:lumMod val="50000"/>
                  </a:schemeClr>
                </a:solidFill>
                <a:effectLst>
                  <a:outerShdw blurRad="38100" dist="38100" dir="2700000" algn="tl">
                    <a:srgbClr val="000000">
                      <a:alpha val="43137"/>
                    </a:srgbClr>
                  </a:outerShdw>
                </a:effectLst>
                <a:latin typeface="Agency FB" panose="020B0503020202020204" pitchFamily="34" charset="0"/>
              </a:rPr>
              <a:t>The analysis focuses narrowly on demographic and clinical variables, overlooking lifestyle and genetic factors relevant to heart health.</a:t>
            </a:r>
          </a:p>
        </p:txBody>
      </p:sp>
      <p:sp>
        <p:nvSpPr>
          <p:cNvPr id="11" name="TextBox 10">
            <a:extLst>
              <a:ext uri="{FF2B5EF4-FFF2-40B4-BE49-F238E27FC236}">
                <a16:creationId xmlns:a16="http://schemas.microsoft.com/office/drawing/2014/main" id="{D6319CCF-ED1C-1E46-BE91-8B9CF2BCE153}"/>
              </a:ext>
            </a:extLst>
          </p:cNvPr>
          <p:cNvSpPr txBox="1"/>
          <p:nvPr/>
        </p:nvSpPr>
        <p:spPr>
          <a:xfrm>
            <a:off x="2301533" y="5622122"/>
            <a:ext cx="9650268" cy="923330"/>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sz="1800" b="0" dirty="0">
                <a:solidFill>
                  <a:schemeClr val="accent2">
                    <a:lumMod val="50000"/>
                  </a:schemeClr>
                </a:solidFill>
                <a:latin typeface="Agency FB" panose="020B0503020202020204" pitchFamily="34" charset="0"/>
              </a:rPr>
              <a:t>Future research must ensure robustness, generalizability, and interpretability for informed decision-making based on study findings. It's important to check how duplicate data and unusual values affect the model's accuracy. Creating strategies to deal with these issues is valuable for improving model performance.</a:t>
            </a:r>
            <a:endParaRPr lang="en-IN" sz="1800" b="0" dirty="0">
              <a:solidFill>
                <a:schemeClr val="accent2">
                  <a:lumMod val="50000"/>
                </a:schemeClr>
              </a:solidFill>
              <a:latin typeface="Agency FB" panose="020B0503020202020204" pitchFamily="34" charset="0"/>
            </a:endParaRPr>
          </a:p>
        </p:txBody>
      </p:sp>
      <p:pic>
        <p:nvPicPr>
          <p:cNvPr id="12" name="Picture 11">
            <a:extLst>
              <a:ext uri="{FF2B5EF4-FFF2-40B4-BE49-F238E27FC236}">
                <a16:creationId xmlns:a16="http://schemas.microsoft.com/office/drawing/2014/main" id="{EC5BC18F-3967-C5F9-3A4F-D7ED79E5717C}"/>
              </a:ext>
            </a:extLst>
          </p:cNvPr>
          <p:cNvPicPr>
            <a:picLocks noChangeAspect="1"/>
          </p:cNvPicPr>
          <p:nvPr/>
        </p:nvPicPr>
        <p:blipFill>
          <a:blip r:embed="rId3">
            <a:duotone>
              <a:schemeClr val="accent4">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1680164" y="876419"/>
            <a:ext cx="540000" cy="540000"/>
          </a:xfrm>
          <a:prstGeom prst="rect">
            <a:avLst/>
          </a:prstGeom>
        </p:spPr>
      </p:pic>
      <p:pic>
        <p:nvPicPr>
          <p:cNvPr id="13" name="Picture 12">
            <a:extLst>
              <a:ext uri="{FF2B5EF4-FFF2-40B4-BE49-F238E27FC236}">
                <a16:creationId xmlns:a16="http://schemas.microsoft.com/office/drawing/2014/main" id="{0EB57D08-87FB-61FC-9A58-3AF2DBCE5A6D}"/>
              </a:ext>
            </a:extLst>
          </p:cNvPr>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643582" y="5100118"/>
            <a:ext cx="601257" cy="601257"/>
          </a:xfrm>
          <a:prstGeom prst="rect">
            <a:avLst/>
          </a:prstGeom>
        </p:spPr>
      </p:pic>
      <p:sp>
        <p:nvSpPr>
          <p:cNvPr id="14" name="TextBox 13">
            <a:extLst>
              <a:ext uri="{FF2B5EF4-FFF2-40B4-BE49-F238E27FC236}">
                <a16:creationId xmlns:a16="http://schemas.microsoft.com/office/drawing/2014/main" id="{D7901571-B55B-4F9F-3025-07C78156F659}"/>
              </a:ext>
            </a:extLst>
          </p:cNvPr>
          <p:cNvSpPr txBox="1"/>
          <p:nvPr/>
        </p:nvSpPr>
        <p:spPr>
          <a:xfrm>
            <a:off x="2302923" y="1574208"/>
            <a:ext cx="8171760" cy="646331"/>
          </a:xfrm>
          <a:prstGeom prst="rect">
            <a:avLst/>
          </a:prstGeom>
          <a:solidFill>
            <a:schemeClr val="tx2">
              <a:lumMod val="20000"/>
              <a:lumOff val="80000"/>
            </a:schemeClr>
          </a:solidFill>
        </p:spPr>
        <p:txBody>
          <a:bodyPr wrap="square">
            <a:spAutoFit/>
          </a:bodyPr>
          <a:lstStyle>
            <a:defPPr>
              <a:defRPr lang="en-US"/>
            </a:defPPr>
            <a:lvl1pPr>
              <a:defRPr sz="1400" b="1" i="0">
                <a:solidFill>
                  <a:schemeClr val="accent1">
                    <a:lumMod val="50000"/>
                  </a:schemeClr>
                </a:solidFill>
                <a:effectLst>
                  <a:outerShdw blurRad="38100" dist="38100" dir="2700000" algn="tl">
                    <a:srgbClr val="000000">
                      <a:alpha val="43137"/>
                    </a:srgbClr>
                  </a:outerShdw>
                </a:effectLst>
                <a:latin typeface="Tw Cen MT" panose="020B0602020104020603" pitchFamily="34" charset="0"/>
              </a:defRPr>
            </a:lvl1pPr>
          </a:lstStyle>
          <a:p>
            <a:r>
              <a:rPr lang="en-US" sz="1800" b="0" dirty="0">
                <a:solidFill>
                  <a:schemeClr val="accent2">
                    <a:lumMod val="50000"/>
                  </a:schemeClr>
                </a:solidFill>
                <a:latin typeface="Agency FB" panose="020B0503020202020204" pitchFamily="34" charset="0"/>
              </a:rPr>
              <a:t>Decision Tree Classifier scores the highest among all models, with metrics ranging from 89% to 91%. This model may be the best in capturing delivery patterns effectively, though decision trees can sometimes overfit.</a:t>
            </a:r>
            <a:endParaRPr lang="en-IN" sz="1800" b="0" dirty="0">
              <a:solidFill>
                <a:schemeClr val="accent2">
                  <a:lumMod val="50000"/>
                </a:schemeClr>
              </a:solidFill>
              <a:latin typeface="Agency FB" panose="020B0503020202020204" pitchFamily="34" charset="0"/>
            </a:endParaRPr>
          </a:p>
        </p:txBody>
      </p:sp>
      <p:pic>
        <p:nvPicPr>
          <p:cNvPr id="17" name="Picture 16">
            <a:extLst>
              <a:ext uri="{FF2B5EF4-FFF2-40B4-BE49-F238E27FC236}">
                <a16:creationId xmlns:a16="http://schemas.microsoft.com/office/drawing/2014/main" id="{DA62A6C8-3705-0D81-07C5-5DF184822C3A}"/>
              </a:ext>
            </a:extLst>
          </p:cNvPr>
          <p:cNvPicPr>
            <a:picLocks noChangeAspect="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618907" y="2319481"/>
            <a:ext cx="538609" cy="538609"/>
          </a:xfrm>
          <a:prstGeom prst="rect">
            <a:avLst/>
          </a:prstGeom>
        </p:spPr>
      </p:pic>
      <p:pic>
        <p:nvPicPr>
          <p:cNvPr id="19" name="Picture 18">
            <a:extLst>
              <a:ext uri="{FF2B5EF4-FFF2-40B4-BE49-F238E27FC236}">
                <a16:creationId xmlns:a16="http://schemas.microsoft.com/office/drawing/2014/main" id="{374D3536-D9F2-DC50-AB73-2EA68C3C244C}"/>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305655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1676B-C12D-E7D6-61D7-377898ADDA7C}"/>
              </a:ext>
            </a:extLst>
          </p:cNvPr>
          <p:cNvSpPr>
            <a:spLocks noGrp="1"/>
          </p:cNvSpPr>
          <p:nvPr>
            <p:ph type="ctrTitle" idx="4294967295"/>
          </p:nvPr>
        </p:nvSpPr>
        <p:spPr>
          <a:xfrm>
            <a:off x="3372465" y="2257579"/>
            <a:ext cx="7600335" cy="1646237"/>
          </a:xfrm>
        </p:spPr>
        <p:txBody>
          <a:bodyPr>
            <a:normAutofit fontScale="90000"/>
          </a:bodyPr>
          <a:lstStyle/>
          <a:p>
            <a:r>
              <a:rPr lang="en-IN" sz="11500" b="1" dirty="0">
                <a:solidFill>
                  <a:schemeClr val="accent2">
                    <a:lumMod val="50000"/>
                  </a:schemeClr>
                </a:solidFill>
                <a:latin typeface="Agency FB" panose="020B0503020202020204" pitchFamily="34" charset="0"/>
              </a:rPr>
              <a:t>Thank you </a:t>
            </a:r>
          </a:p>
        </p:txBody>
      </p:sp>
      <p:pic>
        <p:nvPicPr>
          <p:cNvPr id="4" name="Picture 3">
            <a:extLst>
              <a:ext uri="{FF2B5EF4-FFF2-40B4-BE49-F238E27FC236}">
                <a16:creationId xmlns:a16="http://schemas.microsoft.com/office/drawing/2014/main" id="{47AD9B44-0915-4E08-7643-0DA5C92603B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Tree>
    <p:extLst>
      <p:ext uri="{BB962C8B-B14F-4D97-AF65-F5344CB8AC3E}">
        <p14:creationId xmlns:p14="http://schemas.microsoft.com/office/powerpoint/2010/main" val="1747578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B6742-F24F-B979-DB9C-1B2206FE0E2D}"/>
              </a:ext>
            </a:extLst>
          </p:cNvPr>
          <p:cNvSpPr>
            <a:spLocks noGrp="1"/>
          </p:cNvSpPr>
          <p:nvPr>
            <p:ph type="ctrTitle"/>
          </p:nvPr>
        </p:nvSpPr>
        <p:spPr>
          <a:xfrm>
            <a:off x="127820" y="904569"/>
            <a:ext cx="7403690" cy="1396180"/>
          </a:xfrm>
        </p:spPr>
        <p:txBody>
          <a:bodyPr/>
          <a:lstStyle/>
          <a:p>
            <a:r>
              <a:rPr lang="en-IN" b="1" dirty="0">
                <a:solidFill>
                  <a:schemeClr val="accent2">
                    <a:lumMod val="50000"/>
                  </a:schemeClr>
                </a:solidFill>
                <a:latin typeface="Agency FB" panose="020B0503020202020204" pitchFamily="34" charset="0"/>
              </a:rPr>
              <a:t>Osteoporosis Risk Prediction </a:t>
            </a:r>
          </a:p>
        </p:txBody>
      </p:sp>
      <p:sp>
        <p:nvSpPr>
          <p:cNvPr id="3" name="Subtitle 2">
            <a:extLst>
              <a:ext uri="{FF2B5EF4-FFF2-40B4-BE49-F238E27FC236}">
                <a16:creationId xmlns:a16="http://schemas.microsoft.com/office/drawing/2014/main" id="{04A8CFB6-FD8A-6908-DC7A-FFBECE2F96A1}"/>
              </a:ext>
            </a:extLst>
          </p:cNvPr>
          <p:cNvSpPr>
            <a:spLocks noGrp="1"/>
          </p:cNvSpPr>
          <p:nvPr>
            <p:ph type="subTitle" idx="1"/>
          </p:nvPr>
        </p:nvSpPr>
        <p:spPr>
          <a:xfrm>
            <a:off x="550606" y="2487561"/>
            <a:ext cx="6980904" cy="1976284"/>
          </a:xfrm>
        </p:spPr>
        <p:txBody>
          <a:bodyPr>
            <a:normAutofit/>
          </a:bodyPr>
          <a:lstStyle/>
          <a:p>
            <a:r>
              <a:rPr lang="en-US" sz="2400" b="1" dirty="0">
                <a:solidFill>
                  <a:schemeClr val="accent2">
                    <a:lumMod val="75000"/>
                  </a:schemeClr>
                </a:solidFill>
                <a:latin typeface="Agency FB" panose="020B0503020202020204" pitchFamily="34" charset="0"/>
              </a:rPr>
              <a:t>A comprehensive machine learning approach to predict osteoporosis risk.</a:t>
            </a:r>
          </a:p>
          <a:p>
            <a:endParaRPr lang="en-US" sz="2400" b="1" dirty="0">
              <a:solidFill>
                <a:schemeClr val="accent2">
                  <a:lumMod val="75000"/>
                </a:schemeClr>
              </a:solidFill>
              <a:latin typeface="Agency FB" panose="020B0503020202020204" pitchFamily="34" charset="0"/>
            </a:endParaRPr>
          </a:p>
          <a:p>
            <a:r>
              <a:rPr lang="en-US" sz="2400" b="1" dirty="0">
                <a:solidFill>
                  <a:schemeClr val="accent2">
                    <a:lumMod val="75000"/>
                  </a:schemeClr>
                </a:solidFill>
                <a:latin typeface="Agency FB" panose="020B0503020202020204" pitchFamily="34" charset="0"/>
              </a:rPr>
              <a:t>By : Ravi Chavda</a:t>
            </a:r>
          </a:p>
          <a:p>
            <a:endParaRPr lang="en-IN" dirty="0"/>
          </a:p>
        </p:txBody>
      </p:sp>
      <p:pic>
        <p:nvPicPr>
          <p:cNvPr id="4" name="Picture 3">
            <a:extLst>
              <a:ext uri="{FF2B5EF4-FFF2-40B4-BE49-F238E27FC236}">
                <a16:creationId xmlns:a16="http://schemas.microsoft.com/office/drawing/2014/main" id="{B6D8CA98-D88C-F0CE-DB02-77E863F07E1B}"/>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Effect>
                      <a14:brightnessContrast bright="-5000"/>
                    </a14:imgEffect>
                  </a14:imgLayer>
                </a14:imgProps>
              </a:ext>
              <a:ext uri="{28A0092B-C50C-407E-A947-70E740481C1C}">
                <a14:useLocalDpi xmlns:a14="http://schemas.microsoft.com/office/drawing/2010/main" val="0"/>
              </a:ext>
            </a:extLst>
          </a:blip>
          <a:stretch>
            <a:fillRect/>
          </a:stretch>
        </p:blipFill>
        <p:spPr>
          <a:xfrm>
            <a:off x="7892695" y="1072047"/>
            <a:ext cx="3910530" cy="4131505"/>
          </a:xfrm>
          <a:prstGeom prst="rect">
            <a:avLst/>
          </a:prstGeom>
        </p:spPr>
      </p:pic>
      <p:pic>
        <p:nvPicPr>
          <p:cNvPr id="9" name="Picture 8">
            <a:extLst>
              <a:ext uri="{FF2B5EF4-FFF2-40B4-BE49-F238E27FC236}">
                <a16:creationId xmlns:a16="http://schemas.microsoft.com/office/drawing/2014/main" id="{52F39D36-24ED-E96F-63AF-E8876A32D878}"/>
              </a:ext>
            </a:extLst>
          </p:cNvPr>
          <p:cNvPicPr>
            <a:picLocks noChangeAspect="1"/>
          </p:cNvPicPr>
          <p:nvPr/>
        </p:nvPicPr>
        <p:blipFill>
          <a:blip r:embed="rId4">
            <a:duotone>
              <a:schemeClr val="accent1">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323583" y="4046693"/>
            <a:ext cx="1207927" cy="1207927"/>
          </a:xfrm>
          <a:prstGeom prst="rect">
            <a:avLst/>
          </a:prstGeom>
        </p:spPr>
      </p:pic>
      <p:pic>
        <p:nvPicPr>
          <p:cNvPr id="10" name="Picture 9">
            <a:extLst>
              <a:ext uri="{FF2B5EF4-FFF2-40B4-BE49-F238E27FC236}">
                <a16:creationId xmlns:a16="http://schemas.microsoft.com/office/drawing/2014/main" id="{812FCE27-0500-7690-4FC5-EC50DB03C550}"/>
              </a:ext>
            </a:extLst>
          </p:cNvPr>
          <p:cNvPicPr>
            <a:picLocks noChangeAspect="1"/>
          </p:cNvPicPr>
          <p:nvPr/>
        </p:nvPicPr>
        <p:blipFill>
          <a:blip r:embed="rId4">
            <a:duotone>
              <a:schemeClr val="accent1">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6927546" y="998695"/>
            <a:ext cx="1207927" cy="1207927"/>
          </a:xfrm>
          <a:prstGeom prst="rect">
            <a:avLst/>
          </a:prstGeom>
        </p:spPr>
      </p:pic>
      <p:pic>
        <p:nvPicPr>
          <p:cNvPr id="11" name="Picture 10">
            <a:extLst>
              <a:ext uri="{FF2B5EF4-FFF2-40B4-BE49-F238E27FC236}">
                <a16:creationId xmlns:a16="http://schemas.microsoft.com/office/drawing/2014/main" id="{9015ADDD-A146-64EF-0EDA-A671B8E22B08}"/>
              </a:ext>
            </a:extLst>
          </p:cNvPr>
          <p:cNvPicPr>
            <a:picLocks noChangeAspect="1"/>
          </p:cNvPicPr>
          <p:nvPr/>
        </p:nvPicPr>
        <p:blipFill>
          <a:blip r:embed="rId4">
            <a:duotone>
              <a:schemeClr val="accent1">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807686" y="394732"/>
            <a:ext cx="1207927" cy="1207927"/>
          </a:xfrm>
          <a:prstGeom prst="rect">
            <a:avLst/>
          </a:prstGeom>
        </p:spPr>
      </p:pic>
      <p:pic>
        <p:nvPicPr>
          <p:cNvPr id="13" name="Picture 12">
            <a:extLst>
              <a:ext uri="{FF2B5EF4-FFF2-40B4-BE49-F238E27FC236}">
                <a16:creationId xmlns:a16="http://schemas.microsoft.com/office/drawing/2014/main" id="{B73DBBBB-3906-60DD-CB24-B31F25F18504}"/>
              </a:ext>
            </a:extLst>
          </p:cNvPr>
          <p:cNvPicPr>
            <a:picLocks noChangeAspect="1"/>
          </p:cNvPicPr>
          <p:nvPr/>
        </p:nvPicPr>
        <p:blipFill>
          <a:blip r:embed="rId4">
            <a:duotone>
              <a:schemeClr val="accent1">
                <a:shade val="45000"/>
                <a:satMod val="135000"/>
              </a:schemeClr>
              <a:prstClr val="white"/>
            </a:duotone>
            <a:alphaModFix amt="35000"/>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42219" y="5407020"/>
            <a:ext cx="1207927" cy="1207927"/>
          </a:xfrm>
          <a:prstGeom prst="rect">
            <a:avLst/>
          </a:prstGeom>
        </p:spPr>
      </p:pic>
      <p:pic>
        <p:nvPicPr>
          <p:cNvPr id="14" name="Picture 13">
            <a:extLst>
              <a:ext uri="{FF2B5EF4-FFF2-40B4-BE49-F238E27FC236}">
                <a16:creationId xmlns:a16="http://schemas.microsoft.com/office/drawing/2014/main" id="{9B4F7288-37DD-E4FE-D263-E44A3503C69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0017249" y="394732"/>
            <a:ext cx="1785976" cy="462949"/>
          </a:xfrm>
          <a:prstGeom prst="rect">
            <a:avLst/>
          </a:prstGeom>
        </p:spPr>
      </p:pic>
    </p:spTree>
    <p:extLst>
      <p:ext uri="{BB962C8B-B14F-4D97-AF65-F5344CB8AC3E}">
        <p14:creationId xmlns:p14="http://schemas.microsoft.com/office/powerpoint/2010/main" val="885698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BF3D0FD-ED04-DE63-ADA6-412B9E5867DC}"/>
              </a:ext>
            </a:extLst>
          </p:cNvPr>
          <p:cNvSpPr/>
          <p:nvPr/>
        </p:nvSpPr>
        <p:spPr>
          <a:xfrm rot="246739" flipH="1">
            <a:off x="7015363" y="170698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6944AA-CDA6-0E8D-1B65-395853573A13}"/>
              </a:ext>
            </a:extLst>
          </p:cNvPr>
          <p:cNvSpPr/>
          <p:nvPr/>
        </p:nvSpPr>
        <p:spPr>
          <a:xfrm rot="246739" flipH="1">
            <a:off x="7003397" y="3008393"/>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873BA6C-6B01-482C-36A7-9FCCAFE8F8AF}"/>
              </a:ext>
            </a:extLst>
          </p:cNvPr>
          <p:cNvSpPr/>
          <p:nvPr/>
        </p:nvSpPr>
        <p:spPr>
          <a:xfrm rot="246739" flipH="1">
            <a:off x="7025206" y="4443161"/>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5449B95D-F88D-7408-E1CC-126A869E023A}"/>
              </a:ext>
            </a:extLst>
          </p:cNvPr>
          <p:cNvSpPr/>
          <p:nvPr/>
        </p:nvSpPr>
        <p:spPr>
          <a:xfrm rot="246739" flipH="1">
            <a:off x="6932425" y="568001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404C180-5C4D-D3DC-01A6-9925E61D9B33}"/>
              </a:ext>
            </a:extLst>
          </p:cNvPr>
          <p:cNvSpPr/>
          <p:nvPr/>
        </p:nvSpPr>
        <p:spPr>
          <a:xfrm rot="21353261">
            <a:off x="1402699" y="170698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D49F26A-13C8-B3D9-EBD7-61CB8CDF371C}"/>
              </a:ext>
            </a:extLst>
          </p:cNvPr>
          <p:cNvSpPr/>
          <p:nvPr/>
        </p:nvSpPr>
        <p:spPr>
          <a:xfrm rot="21353261">
            <a:off x="1474156" y="2995267"/>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1D48699-B5D3-9E67-670E-EEC67E5F4ECC}"/>
              </a:ext>
            </a:extLst>
          </p:cNvPr>
          <p:cNvSpPr/>
          <p:nvPr/>
        </p:nvSpPr>
        <p:spPr>
          <a:xfrm rot="21353261">
            <a:off x="1422756" y="4435125"/>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E5C2F9C-6138-B3F6-3EFF-24C9C1FDF04D}"/>
              </a:ext>
            </a:extLst>
          </p:cNvPr>
          <p:cNvSpPr/>
          <p:nvPr/>
        </p:nvSpPr>
        <p:spPr>
          <a:xfrm rot="21353261">
            <a:off x="1441051" y="5680014"/>
            <a:ext cx="3713868" cy="692443"/>
          </a:xfrm>
          <a:prstGeom prst="rect">
            <a:avLst/>
          </a:prstGeom>
          <a:solidFill>
            <a:schemeClr val="tx1">
              <a:alpha val="32000"/>
            </a:schemeClr>
          </a:solidFill>
          <a:ln>
            <a:noFill/>
          </a:ln>
          <a:effectLst>
            <a:softEdge rad="1778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66883E7-0473-7B2F-E4A5-CF750F985970}"/>
              </a:ext>
            </a:extLst>
          </p:cNvPr>
          <p:cNvGrpSpPr/>
          <p:nvPr/>
        </p:nvGrpSpPr>
        <p:grpSpPr>
          <a:xfrm>
            <a:off x="1133697" y="848147"/>
            <a:ext cx="9924606" cy="5904656"/>
            <a:chOff x="1133697" y="476672"/>
            <a:chExt cx="9924606" cy="5904656"/>
          </a:xfrm>
        </p:grpSpPr>
        <p:sp>
          <p:nvSpPr>
            <p:cNvPr id="16" name="Rectangle: Rounded Corners 15">
              <a:extLst>
                <a:ext uri="{FF2B5EF4-FFF2-40B4-BE49-F238E27FC236}">
                  <a16:creationId xmlns:a16="http://schemas.microsoft.com/office/drawing/2014/main" id="{5C82F962-44A0-BB2A-ED74-8AF81B70DA10}"/>
                </a:ext>
              </a:extLst>
            </p:cNvPr>
            <p:cNvSpPr/>
            <p:nvPr/>
          </p:nvSpPr>
          <p:spPr>
            <a:xfrm>
              <a:off x="5385566" y="476672"/>
              <a:ext cx="1360800" cy="5904656"/>
            </a:xfrm>
            <a:prstGeom prst="roundRect">
              <a:avLst/>
            </a:prstGeom>
            <a:noFill/>
            <a:ln w="142875">
              <a:gradFill flip="none" rotWithShape="1">
                <a:gsLst>
                  <a:gs pos="0">
                    <a:schemeClr val="accent1">
                      <a:lumMod val="5000"/>
                      <a:lumOff val="95000"/>
                      <a:alpha val="80000"/>
                    </a:schemeClr>
                  </a:gs>
                  <a:gs pos="100000">
                    <a:schemeClr val="bg1">
                      <a:alpha val="80000"/>
                    </a:schemeClr>
                  </a:gs>
                  <a:gs pos="65000">
                    <a:schemeClr val="bg1">
                      <a:alpha val="8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BEBD98C3-67BF-C177-06E5-2F6083666D20}"/>
                </a:ext>
              </a:extLst>
            </p:cNvPr>
            <p:cNvGrpSpPr/>
            <p:nvPr/>
          </p:nvGrpSpPr>
          <p:grpSpPr>
            <a:xfrm>
              <a:off x="1133697" y="866706"/>
              <a:ext cx="9924606" cy="4963516"/>
              <a:chOff x="1136064" y="866706"/>
              <a:chExt cx="9924606" cy="4963516"/>
            </a:xfrm>
          </p:grpSpPr>
          <p:sp>
            <p:nvSpPr>
              <p:cNvPr id="18" name="Rectangle: Rounded Corners 17">
                <a:extLst>
                  <a:ext uri="{FF2B5EF4-FFF2-40B4-BE49-F238E27FC236}">
                    <a16:creationId xmlns:a16="http://schemas.microsoft.com/office/drawing/2014/main" id="{01B53CE1-2B00-5133-C810-27E4C62B3246}"/>
                  </a:ext>
                </a:extLst>
              </p:cNvPr>
              <p:cNvSpPr/>
              <p:nvPr/>
            </p:nvSpPr>
            <p:spPr>
              <a:xfrm>
                <a:off x="1137600" y="2164175"/>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3DA358B0-5CB9-00A3-8CE0-3D6F003FEA72}"/>
                  </a:ext>
                </a:extLst>
              </p:cNvPr>
              <p:cNvSpPr/>
              <p:nvPr/>
            </p:nvSpPr>
            <p:spPr>
              <a:xfrm>
                <a:off x="1137600" y="3585041"/>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19">
                <a:extLst>
                  <a:ext uri="{FF2B5EF4-FFF2-40B4-BE49-F238E27FC236}">
                    <a16:creationId xmlns:a16="http://schemas.microsoft.com/office/drawing/2014/main" id="{771F0C9E-4EF5-6BE7-B92C-CEF97E7FC1AB}"/>
                  </a:ext>
                </a:extLst>
              </p:cNvPr>
              <p:cNvSpPr/>
              <p:nvPr/>
            </p:nvSpPr>
            <p:spPr>
              <a:xfrm>
                <a:off x="1137600" y="4856400"/>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C3F54699-204A-BD05-6915-0C8C3614DAFB}"/>
                  </a:ext>
                </a:extLst>
              </p:cNvPr>
              <p:cNvSpPr/>
              <p:nvPr/>
            </p:nvSpPr>
            <p:spPr>
              <a:xfrm>
                <a:off x="6444000" y="866706"/>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FC04451-9252-7A37-0B19-A675887747AB}"/>
                  </a:ext>
                </a:extLst>
              </p:cNvPr>
              <p:cNvSpPr/>
              <p:nvPr/>
            </p:nvSpPr>
            <p:spPr>
              <a:xfrm>
                <a:off x="6444000" y="2166198"/>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80BBCD0E-20F0-34AB-9BC7-E2F87CA9A657}"/>
                  </a:ext>
                </a:extLst>
              </p:cNvPr>
              <p:cNvSpPr/>
              <p:nvPr/>
            </p:nvSpPr>
            <p:spPr>
              <a:xfrm>
                <a:off x="6444000" y="3585600"/>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E1572BB-00A3-AC61-5C03-0852C6F00ADB}"/>
                  </a:ext>
                </a:extLst>
              </p:cNvPr>
              <p:cNvSpPr/>
              <p:nvPr/>
            </p:nvSpPr>
            <p:spPr>
              <a:xfrm>
                <a:off x="6444000" y="4857201"/>
                <a:ext cx="4616670" cy="973021"/>
              </a:xfrm>
              <a:prstGeom prst="roundRect">
                <a:avLst/>
              </a:prstGeom>
              <a:gradFill flip="none" rotWithShape="1">
                <a:gsLst>
                  <a:gs pos="0">
                    <a:srgbClr val="4E70AA"/>
                  </a:gs>
                  <a:gs pos="100000">
                    <a:schemeClr val="accent1">
                      <a:lumMod val="60000"/>
                      <a:lumOff val="4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13418D8E-6AAF-1C6B-5B7B-24159C8AD218}"/>
                  </a:ext>
                </a:extLst>
              </p:cNvPr>
              <p:cNvSpPr/>
              <p:nvPr/>
            </p:nvSpPr>
            <p:spPr>
              <a:xfrm>
                <a:off x="1136064" y="866706"/>
                <a:ext cx="4616670" cy="973021"/>
              </a:xfrm>
              <a:prstGeom prst="roundRect">
                <a:avLst/>
              </a:prstGeom>
              <a:gradFill flip="none" rotWithShape="1">
                <a:gsLst>
                  <a:gs pos="0">
                    <a:schemeClr val="accent1">
                      <a:lumMod val="60000"/>
                      <a:lumOff val="40000"/>
                    </a:schemeClr>
                  </a:gs>
                  <a:gs pos="100000">
                    <a:schemeClr val="accent1">
                      <a:lumMod val="75000"/>
                      <a:alpha val="8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CEF3E77-3966-FAB3-2385-B1A3C1770ADC}"/>
                  </a:ext>
                </a:extLst>
              </p:cNvPr>
              <p:cNvSpPr/>
              <p:nvPr/>
            </p:nvSpPr>
            <p:spPr>
              <a:xfrm>
                <a:off x="1598470" y="937815"/>
                <a:ext cx="4029356"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06F65CD-7EF0-1C57-F914-61E264C479CA}"/>
                  </a:ext>
                </a:extLst>
              </p:cNvPr>
              <p:cNvSpPr/>
              <p:nvPr/>
            </p:nvSpPr>
            <p:spPr>
              <a:xfrm>
                <a:off x="1558800" y="2225065"/>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2905CDF8-49C0-9BB5-FD76-D55B164B9D40}"/>
                  </a:ext>
                </a:extLst>
              </p:cNvPr>
              <p:cNvSpPr/>
              <p:nvPr/>
            </p:nvSpPr>
            <p:spPr>
              <a:xfrm>
                <a:off x="6566400" y="493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94F911F0-A709-4289-AB24-5C50A02B5922}"/>
                  </a:ext>
                </a:extLst>
              </p:cNvPr>
              <p:cNvSpPr/>
              <p:nvPr/>
            </p:nvSpPr>
            <p:spPr>
              <a:xfrm>
                <a:off x="6567535" y="3675600"/>
                <a:ext cx="4028771" cy="788396"/>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744CC7A2-6B80-2DD5-930D-6094442552FE}"/>
                  </a:ext>
                </a:extLst>
              </p:cNvPr>
              <p:cNvSpPr/>
              <p:nvPr/>
            </p:nvSpPr>
            <p:spPr>
              <a:xfrm>
                <a:off x="6566400" y="22428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2CA7E531-3A54-1459-93C9-D111B473EE09}"/>
                  </a:ext>
                </a:extLst>
              </p:cNvPr>
              <p:cNvSpPr/>
              <p:nvPr/>
            </p:nvSpPr>
            <p:spPr>
              <a:xfrm>
                <a:off x="6566400" y="946800"/>
                <a:ext cx="4028771" cy="788398"/>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13331C88-C29E-6DEC-6004-94018C25823C}"/>
                  </a:ext>
                </a:extLst>
              </p:cNvPr>
              <p:cNvSpPr/>
              <p:nvPr/>
            </p:nvSpPr>
            <p:spPr>
              <a:xfrm>
                <a:off x="1558800" y="4935600"/>
                <a:ext cx="4028771" cy="788397"/>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32">
                <a:extLst>
                  <a:ext uri="{FF2B5EF4-FFF2-40B4-BE49-F238E27FC236}">
                    <a16:creationId xmlns:a16="http://schemas.microsoft.com/office/drawing/2014/main" id="{2B59C569-C8A3-58EE-29B5-05B7C2725A80}"/>
                  </a:ext>
                </a:extLst>
              </p:cNvPr>
              <p:cNvSpPr/>
              <p:nvPr/>
            </p:nvSpPr>
            <p:spPr>
              <a:xfrm>
                <a:off x="1558800" y="3675266"/>
                <a:ext cx="4028771" cy="788399"/>
              </a:xfrm>
              <a:prstGeom prst="roundRect">
                <a:avLst/>
              </a:prstGeom>
              <a:gradFill>
                <a:gsLst>
                  <a:gs pos="56000">
                    <a:schemeClr val="accent1">
                      <a:lumMod val="20000"/>
                      <a:lumOff val="80000"/>
                    </a:schemeClr>
                  </a:gs>
                  <a:gs pos="100000">
                    <a:schemeClr val="accent1">
                      <a:lumMod val="20000"/>
                      <a:lumOff val="80000"/>
                    </a:schemeClr>
                  </a:gs>
                </a:gsLst>
                <a:lin ang="0" scaled="1"/>
              </a:gra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Top Corners Rounded 33">
                <a:extLst>
                  <a:ext uri="{FF2B5EF4-FFF2-40B4-BE49-F238E27FC236}">
                    <a16:creationId xmlns:a16="http://schemas.microsoft.com/office/drawing/2014/main" id="{FB2A7E0F-D8F2-10E4-89ED-2FB8A60DB4BD}"/>
                  </a:ext>
                </a:extLst>
              </p:cNvPr>
              <p:cNvSpPr/>
              <p:nvPr/>
            </p:nvSpPr>
            <p:spPr>
              <a:xfrm rot="16200000" flipH="1">
                <a:off x="6305196"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Top Corners Rounded 34">
                <a:extLst>
                  <a:ext uri="{FF2B5EF4-FFF2-40B4-BE49-F238E27FC236}">
                    <a16:creationId xmlns:a16="http://schemas.microsoft.com/office/drawing/2014/main" id="{32DFDBA4-7D48-F626-8832-FB378F2D3BCF}"/>
                  </a:ext>
                </a:extLst>
              </p:cNvPr>
              <p:cNvSpPr/>
              <p:nvPr/>
            </p:nvSpPr>
            <p:spPr>
              <a:xfrm rot="5400000">
                <a:off x="5065727" y="116867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Top Corners Rounded 35">
                <a:extLst>
                  <a:ext uri="{FF2B5EF4-FFF2-40B4-BE49-F238E27FC236}">
                    <a16:creationId xmlns:a16="http://schemas.microsoft.com/office/drawing/2014/main" id="{BF75787A-49AE-D253-AAAB-9B73C434744D}"/>
                  </a:ext>
                </a:extLst>
              </p:cNvPr>
              <p:cNvSpPr/>
              <p:nvPr/>
            </p:nvSpPr>
            <p:spPr>
              <a:xfrm rot="5400000">
                <a:off x="5030391" y="3895294"/>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Top Corners Rounded 36">
                <a:extLst>
                  <a:ext uri="{FF2B5EF4-FFF2-40B4-BE49-F238E27FC236}">
                    <a16:creationId xmlns:a16="http://schemas.microsoft.com/office/drawing/2014/main" id="{B35A613F-D2E3-6497-59D1-1EAFAF823E87}"/>
                  </a:ext>
                </a:extLst>
              </p:cNvPr>
              <p:cNvSpPr/>
              <p:nvPr/>
            </p:nvSpPr>
            <p:spPr>
              <a:xfrm rot="16200000" flipH="1">
                <a:off x="6319363" y="38952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Top Corners Rounded 37">
                <a:extLst>
                  <a:ext uri="{FF2B5EF4-FFF2-40B4-BE49-F238E27FC236}">
                    <a16:creationId xmlns:a16="http://schemas.microsoft.com/office/drawing/2014/main" id="{F8DE3E4F-E802-7C9E-FB5B-088EB9E1E82A}"/>
                  </a:ext>
                </a:extLst>
              </p:cNvPr>
              <p:cNvSpPr/>
              <p:nvPr/>
            </p:nvSpPr>
            <p:spPr>
              <a:xfrm rot="5400000">
                <a:off x="5065200" y="2466000"/>
                <a:ext cx="8460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Top Corners Rounded 38">
                <a:extLst>
                  <a:ext uri="{FF2B5EF4-FFF2-40B4-BE49-F238E27FC236}">
                    <a16:creationId xmlns:a16="http://schemas.microsoft.com/office/drawing/2014/main" id="{61B494EC-B6A9-942A-08E6-32A4E16EC50D}"/>
                  </a:ext>
                </a:extLst>
              </p:cNvPr>
              <p:cNvSpPr/>
              <p:nvPr/>
            </p:nvSpPr>
            <p:spPr>
              <a:xfrm rot="16200000" flipH="1">
                <a:off x="6305196" y="5148000"/>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Top Corners Rounded 39">
                <a:extLst>
                  <a:ext uri="{FF2B5EF4-FFF2-40B4-BE49-F238E27FC236}">
                    <a16:creationId xmlns:a16="http://schemas.microsoft.com/office/drawing/2014/main" id="{4FD16B65-E275-769C-BBA2-AFDD4936A151}"/>
                  </a:ext>
                </a:extLst>
              </p:cNvPr>
              <p:cNvSpPr/>
              <p:nvPr/>
            </p:nvSpPr>
            <p:spPr>
              <a:xfrm rot="16200000" flipH="1">
                <a:off x="6308458" y="2470816"/>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Top Corners Rounded 40">
                <a:extLst>
                  <a:ext uri="{FF2B5EF4-FFF2-40B4-BE49-F238E27FC236}">
                    <a16:creationId xmlns:a16="http://schemas.microsoft.com/office/drawing/2014/main" id="{570DF131-6ED6-EB22-44BF-92DF58C98094}"/>
                  </a:ext>
                </a:extLst>
              </p:cNvPr>
              <p:cNvSpPr/>
              <p:nvPr/>
            </p:nvSpPr>
            <p:spPr>
              <a:xfrm rot="5400000">
                <a:off x="5015812" y="5146439"/>
                <a:ext cx="812800" cy="348343"/>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2" name="TextBox 41">
            <a:extLst>
              <a:ext uri="{FF2B5EF4-FFF2-40B4-BE49-F238E27FC236}">
                <a16:creationId xmlns:a16="http://schemas.microsoft.com/office/drawing/2014/main" id="{6997297A-CC1E-2BFD-3E0C-B1514009C700}"/>
              </a:ext>
            </a:extLst>
          </p:cNvPr>
          <p:cNvSpPr txBox="1"/>
          <p:nvPr/>
        </p:nvSpPr>
        <p:spPr>
          <a:xfrm>
            <a:off x="1586185" y="1438181"/>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01</a:t>
            </a:r>
          </a:p>
        </p:txBody>
      </p:sp>
      <p:sp>
        <p:nvSpPr>
          <p:cNvPr id="43" name="TextBox 42">
            <a:hlinkClick r:id="rId2" action="ppaction://hlinksldjump"/>
            <a:extLst>
              <a:ext uri="{FF2B5EF4-FFF2-40B4-BE49-F238E27FC236}">
                <a16:creationId xmlns:a16="http://schemas.microsoft.com/office/drawing/2014/main" id="{26D4196E-7E4D-7625-2EC2-E93413490D21}"/>
              </a:ext>
            </a:extLst>
          </p:cNvPr>
          <p:cNvSpPr txBox="1"/>
          <p:nvPr/>
        </p:nvSpPr>
        <p:spPr>
          <a:xfrm>
            <a:off x="2265941" y="1279905"/>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Introduction</a:t>
            </a:r>
          </a:p>
        </p:txBody>
      </p:sp>
      <p:cxnSp>
        <p:nvCxnSpPr>
          <p:cNvPr id="44" name="Straight Connector 43">
            <a:extLst>
              <a:ext uri="{FF2B5EF4-FFF2-40B4-BE49-F238E27FC236}">
                <a16:creationId xmlns:a16="http://schemas.microsoft.com/office/drawing/2014/main" id="{8EA7E84C-B01F-11A5-695E-1028529AD2F0}"/>
              </a:ext>
            </a:extLst>
          </p:cNvPr>
          <p:cNvCxnSpPr/>
          <p:nvPr/>
        </p:nvCxnSpPr>
        <p:spPr>
          <a:xfrm>
            <a:off x="2266731" y="1343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DEC05A5-6E82-2E9B-2433-03A9A2FDB174}"/>
              </a:ext>
            </a:extLst>
          </p:cNvPr>
          <p:cNvCxnSpPr/>
          <p:nvPr/>
        </p:nvCxnSpPr>
        <p:spPr>
          <a:xfrm>
            <a:off x="2266731" y="535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DC5837-555E-0ACD-5A2A-8CCBE59450A3}"/>
              </a:ext>
            </a:extLst>
          </p:cNvPr>
          <p:cNvCxnSpPr/>
          <p:nvPr/>
        </p:nvCxnSpPr>
        <p:spPr>
          <a:xfrm>
            <a:off x="2266731" y="409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C1CAA1-FEB2-94DA-33F4-D7840D299661}"/>
              </a:ext>
            </a:extLst>
          </p:cNvPr>
          <p:cNvCxnSpPr/>
          <p:nvPr/>
        </p:nvCxnSpPr>
        <p:spPr>
          <a:xfrm>
            <a:off x="2266731" y="26430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E211E63-605B-CADB-1AE2-9F6BB6CADBFB}"/>
              </a:ext>
            </a:extLst>
          </p:cNvPr>
          <p:cNvCxnSpPr/>
          <p:nvPr/>
        </p:nvCxnSpPr>
        <p:spPr>
          <a:xfrm>
            <a:off x="7630603" y="535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0C4D985-29F9-7AEA-B1D4-23F659A42C3A}"/>
              </a:ext>
            </a:extLst>
          </p:cNvPr>
          <p:cNvCxnSpPr/>
          <p:nvPr/>
        </p:nvCxnSpPr>
        <p:spPr>
          <a:xfrm>
            <a:off x="7630603" y="40974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27E9D2B-7207-011A-17AD-462FEAE2779E}"/>
              </a:ext>
            </a:extLst>
          </p:cNvPr>
          <p:cNvCxnSpPr/>
          <p:nvPr/>
        </p:nvCxnSpPr>
        <p:spPr>
          <a:xfrm>
            <a:off x="7630603" y="26682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134B1F3-7FE1-E858-E90B-3F5E6A4F28B4}"/>
              </a:ext>
            </a:extLst>
          </p:cNvPr>
          <p:cNvCxnSpPr/>
          <p:nvPr/>
        </p:nvCxnSpPr>
        <p:spPr>
          <a:xfrm>
            <a:off x="7628627" y="1368675"/>
            <a:ext cx="0" cy="6840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9C59FBD-E97C-E7B7-54A0-63564619ABFD}"/>
              </a:ext>
            </a:extLst>
          </p:cNvPr>
          <p:cNvSpPr txBox="1"/>
          <p:nvPr/>
        </p:nvSpPr>
        <p:spPr>
          <a:xfrm>
            <a:off x="1561117" y="2716557"/>
            <a:ext cx="754495"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03</a:t>
            </a:r>
          </a:p>
        </p:txBody>
      </p:sp>
      <p:sp>
        <p:nvSpPr>
          <p:cNvPr id="53" name="TextBox 52">
            <a:extLst>
              <a:ext uri="{FF2B5EF4-FFF2-40B4-BE49-F238E27FC236}">
                <a16:creationId xmlns:a16="http://schemas.microsoft.com/office/drawing/2014/main" id="{90463ADA-D79D-0FAA-F39B-05C2F51836D8}"/>
              </a:ext>
            </a:extLst>
          </p:cNvPr>
          <p:cNvSpPr txBox="1"/>
          <p:nvPr/>
        </p:nvSpPr>
        <p:spPr>
          <a:xfrm>
            <a:off x="1562400" y="5450107"/>
            <a:ext cx="759179"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07</a:t>
            </a:r>
          </a:p>
        </p:txBody>
      </p:sp>
      <p:sp>
        <p:nvSpPr>
          <p:cNvPr id="54" name="TextBox 53">
            <a:extLst>
              <a:ext uri="{FF2B5EF4-FFF2-40B4-BE49-F238E27FC236}">
                <a16:creationId xmlns:a16="http://schemas.microsoft.com/office/drawing/2014/main" id="{34CACE37-99DF-1143-DC82-CD3DA26AC7C9}"/>
              </a:ext>
            </a:extLst>
          </p:cNvPr>
          <p:cNvSpPr txBox="1"/>
          <p:nvPr/>
        </p:nvSpPr>
        <p:spPr>
          <a:xfrm>
            <a:off x="6882230" y="1405142"/>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02</a:t>
            </a:r>
          </a:p>
        </p:txBody>
      </p:sp>
      <p:sp>
        <p:nvSpPr>
          <p:cNvPr id="55" name="TextBox 54">
            <a:extLst>
              <a:ext uri="{FF2B5EF4-FFF2-40B4-BE49-F238E27FC236}">
                <a16:creationId xmlns:a16="http://schemas.microsoft.com/office/drawing/2014/main" id="{48263830-298A-BDD2-501A-6F8614D558D0}"/>
              </a:ext>
            </a:extLst>
          </p:cNvPr>
          <p:cNvSpPr txBox="1"/>
          <p:nvPr/>
        </p:nvSpPr>
        <p:spPr>
          <a:xfrm>
            <a:off x="6886259" y="539996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08</a:t>
            </a:r>
          </a:p>
        </p:txBody>
      </p:sp>
      <p:sp>
        <p:nvSpPr>
          <p:cNvPr id="56" name="TextBox 55">
            <a:extLst>
              <a:ext uri="{FF2B5EF4-FFF2-40B4-BE49-F238E27FC236}">
                <a16:creationId xmlns:a16="http://schemas.microsoft.com/office/drawing/2014/main" id="{109F4B3D-CD21-15F9-16D2-4B182793D1F6}"/>
              </a:ext>
            </a:extLst>
          </p:cNvPr>
          <p:cNvSpPr txBox="1"/>
          <p:nvPr/>
        </p:nvSpPr>
        <p:spPr>
          <a:xfrm>
            <a:off x="6892775" y="4153369"/>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06</a:t>
            </a:r>
          </a:p>
        </p:txBody>
      </p:sp>
      <p:sp>
        <p:nvSpPr>
          <p:cNvPr id="57" name="TextBox 56">
            <a:extLst>
              <a:ext uri="{FF2B5EF4-FFF2-40B4-BE49-F238E27FC236}">
                <a16:creationId xmlns:a16="http://schemas.microsoft.com/office/drawing/2014/main" id="{4B83A8DA-9DAB-B3B0-4C86-608CF983D59E}"/>
              </a:ext>
            </a:extLst>
          </p:cNvPr>
          <p:cNvSpPr txBox="1"/>
          <p:nvPr/>
        </p:nvSpPr>
        <p:spPr>
          <a:xfrm>
            <a:off x="6877512" y="2705284"/>
            <a:ext cx="729428"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04</a:t>
            </a:r>
          </a:p>
        </p:txBody>
      </p:sp>
      <p:sp>
        <p:nvSpPr>
          <p:cNvPr id="58" name="TextBox 57">
            <a:extLst>
              <a:ext uri="{FF2B5EF4-FFF2-40B4-BE49-F238E27FC236}">
                <a16:creationId xmlns:a16="http://schemas.microsoft.com/office/drawing/2014/main" id="{71D46C04-E7E9-2A72-3948-B785DB2414D5}"/>
              </a:ext>
            </a:extLst>
          </p:cNvPr>
          <p:cNvSpPr txBox="1"/>
          <p:nvPr/>
        </p:nvSpPr>
        <p:spPr>
          <a:xfrm>
            <a:off x="1562400" y="4198583"/>
            <a:ext cx="759177" cy="477054"/>
          </a:xfrm>
          <a:prstGeom prst="rect">
            <a:avLst/>
          </a:prstGeom>
          <a:noFill/>
        </p:spPr>
        <p:txBody>
          <a:bodyPr wrap="square" rtlCol="0">
            <a:spAutoFit/>
          </a:bodyPr>
          <a:lstStyle/>
          <a:p>
            <a:pPr algn="ctr"/>
            <a:r>
              <a:rPr lang="en-US" sz="2500" dirty="0">
                <a:solidFill>
                  <a:srgbClr val="05066D"/>
                </a:solidFill>
                <a:effectLst>
                  <a:outerShdw blurRad="38100" dist="38100" dir="2700000" algn="tl">
                    <a:srgbClr val="000000">
                      <a:alpha val="43137"/>
                    </a:srgbClr>
                  </a:outerShdw>
                </a:effectLst>
                <a:latin typeface="Copperplate Gothic Bold" panose="020E0705020206020404" pitchFamily="34" charset="0"/>
              </a:rPr>
              <a:t>05</a:t>
            </a:r>
          </a:p>
        </p:txBody>
      </p:sp>
      <p:sp>
        <p:nvSpPr>
          <p:cNvPr id="59" name="TextBox 58">
            <a:extLst>
              <a:ext uri="{FF2B5EF4-FFF2-40B4-BE49-F238E27FC236}">
                <a16:creationId xmlns:a16="http://schemas.microsoft.com/office/drawing/2014/main" id="{FADD5EA7-46AB-6E06-0C6F-931B30C4F175}"/>
              </a:ext>
            </a:extLst>
          </p:cNvPr>
          <p:cNvSpPr txBox="1"/>
          <p:nvPr/>
        </p:nvSpPr>
        <p:spPr>
          <a:xfrm>
            <a:off x="2257967" y="1527587"/>
            <a:ext cx="2805640" cy="26161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Reason / Issues causing </a:t>
            </a:r>
            <a:r>
              <a:rPr lang="en-IN" sz="1050" dirty="0">
                <a:solidFill>
                  <a:schemeClr val="accent2">
                    <a:lumMod val="50000"/>
                  </a:schemeClr>
                </a:solidFill>
                <a:latin typeface="Century Gothic" panose="020B0502020202020204" pitchFamily="34" charset="0"/>
              </a:rPr>
              <a:t>Osteoporosis</a:t>
            </a:r>
            <a:r>
              <a:rPr lang="en-US" sz="900" dirty="0">
                <a:solidFill>
                  <a:schemeClr val="accent1">
                    <a:lumMod val="50000"/>
                  </a:schemeClr>
                </a:solidFill>
                <a:latin typeface="Century Gothic" panose="020B0502020202020204" pitchFamily="34" charset="0"/>
              </a:rPr>
              <a:t> </a:t>
            </a:r>
          </a:p>
        </p:txBody>
      </p:sp>
      <p:sp>
        <p:nvSpPr>
          <p:cNvPr id="60" name="TextBox 59">
            <a:extLst>
              <a:ext uri="{FF2B5EF4-FFF2-40B4-BE49-F238E27FC236}">
                <a16:creationId xmlns:a16="http://schemas.microsoft.com/office/drawing/2014/main" id="{3DFA50F6-5754-9086-823C-B8BE687A6651}"/>
              </a:ext>
            </a:extLst>
          </p:cNvPr>
          <p:cNvSpPr txBox="1"/>
          <p:nvPr/>
        </p:nvSpPr>
        <p:spPr>
          <a:xfrm>
            <a:off x="2253600" y="1700704"/>
            <a:ext cx="2805640" cy="40011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Models and early detection bring essential benefits</a:t>
            </a:r>
          </a:p>
        </p:txBody>
      </p:sp>
      <p:sp>
        <p:nvSpPr>
          <p:cNvPr id="61" name="TextBox 60">
            <a:hlinkClick r:id="rId3" action="ppaction://hlinksldjump"/>
            <a:extLst>
              <a:ext uri="{FF2B5EF4-FFF2-40B4-BE49-F238E27FC236}">
                <a16:creationId xmlns:a16="http://schemas.microsoft.com/office/drawing/2014/main" id="{AA8761FC-1149-67A4-E41F-C6019AF344AB}"/>
              </a:ext>
            </a:extLst>
          </p:cNvPr>
          <p:cNvSpPr txBox="1"/>
          <p:nvPr/>
        </p:nvSpPr>
        <p:spPr>
          <a:xfrm>
            <a:off x="7622203" y="1264807"/>
            <a:ext cx="2556744"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Data Gathering /Data Refinement</a:t>
            </a:r>
          </a:p>
        </p:txBody>
      </p:sp>
      <p:sp>
        <p:nvSpPr>
          <p:cNvPr id="62" name="TextBox 61">
            <a:extLst>
              <a:ext uri="{FF2B5EF4-FFF2-40B4-BE49-F238E27FC236}">
                <a16:creationId xmlns:a16="http://schemas.microsoft.com/office/drawing/2014/main" id="{36788DA2-C65D-C8EA-7487-3AD186D472F6}"/>
              </a:ext>
            </a:extLst>
          </p:cNvPr>
          <p:cNvSpPr txBox="1"/>
          <p:nvPr/>
        </p:nvSpPr>
        <p:spPr>
          <a:xfrm>
            <a:off x="2276566" y="2542016"/>
            <a:ext cx="2931146"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EXPLORATORY DATA ANALYSIS</a:t>
            </a:r>
          </a:p>
        </p:txBody>
      </p:sp>
      <p:sp>
        <p:nvSpPr>
          <p:cNvPr id="63" name="TextBox 62">
            <a:extLst>
              <a:ext uri="{FF2B5EF4-FFF2-40B4-BE49-F238E27FC236}">
                <a16:creationId xmlns:a16="http://schemas.microsoft.com/office/drawing/2014/main" id="{99BF895F-AD4B-D971-4ACD-C21442472EBA}"/>
              </a:ext>
            </a:extLst>
          </p:cNvPr>
          <p:cNvSpPr txBox="1"/>
          <p:nvPr/>
        </p:nvSpPr>
        <p:spPr>
          <a:xfrm>
            <a:off x="2262306" y="3000102"/>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Find patterns  and identify trends</a:t>
            </a:r>
          </a:p>
        </p:txBody>
      </p:sp>
      <p:sp>
        <p:nvSpPr>
          <p:cNvPr id="64" name="TextBox 63">
            <a:extLst>
              <a:ext uri="{FF2B5EF4-FFF2-40B4-BE49-F238E27FC236}">
                <a16:creationId xmlns:a16="http://schemas.microsoft.com/office/drawing/2014/main" id="{5742E916-3E75-39C5-841B-C7D956364012}"/>
              </a:ext>
            </a:extLst>
          </p:cNvPr>
          <p:cNvSpPr txBox="1"/>
          <p:nvPr/>
        </p:nvSpPr>
        <p:spPr>
          <a:xfrm>
            <a:off x="2253234" y="3143475"/>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Gain valuable insights from the dataset</a:t>
            </a:r>
          </a:p>
        </p:txBody>
      </p:sp>
      <p:sp>
        <p:nvSpPr>
          <p:cNvPr id="65" name="TextBox 64">
            <a:extLst>
              <a:ext uri="{FF2B5EF4-FFF2-40B4-BE49-F238E27FC236}">
                <a16:creationId xmlns:a16="http://schemas.microsoft.com/office/drawing/2014/main" id="{2236205A-16D6-8DB6-5473-9F5A7EDD4038}"/>
              </a:ext>
            </a:extLst>
          </p:cNvPr>
          <p:cNvSpPr txBox="1"/>
          <p:nvPr/>
        </p:nvSpPr>
        <p:spPr>
          <a:xfrm>
            <a:off x="7621200" y="2596256"/>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Feature Extraction</a:t>
            </a:r>
          </a:p>
        </p:txBody>
      </p:sp>
      <p:sp>
        <p:nvSpPr>
          <p:cNvPr id="66" name="TextBox 65">
            <a:extLst>
              <a:ext uri="{FF2B5EF4-FFF2-40B4-BE49-F238E27FC236}">
                <a16:creationId xmlns:a16="http://schemas.microsoft.com/office/drawing/2014/main" id="{8ABDCA7E-339E-597B-56F0-E4CF873E9EE6}"/>
              </a:ext>
            </a:extLst>
          </p:cNvPr>
          <p:cNvSpPr txBox="1"/>
          <p:nvPr/>
        </p:nvSpPr>
        <p:spPr>
          <a:xfrm>
            <a:off x="7639200" y="2863655"/>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Divide Features into X and Y</a:t>
            </a:r>
          </a:p>
        </p:txBody>
      </p:sp>
      <p:sp>
        <p:nvSpPr>
          <p:cNvPr id="67" name="TextBox 66">
            <a:extLst>
              <a:ext uri="{FF2B5EF4-FFF2-40B4-BE49-F238E27FC236}">
                <a16:creationId xmlns:a16="http://schemas.microsoft.com/office/drawing/2014/main" id="{0EFEC174-4357-FD95-5B66-0FA0E1C6E3DB}"/>
              </a:ext>
            </a:extLst>
          </p:cNvPr>
          <p:cNvSpPr txBox="1"/>
          <p:nvPr/>
        </p:nvSpPr>
        <p:spPr>
          <a:xfrm>
            <a:off x="7640007" y="3065164"/>
            <a:ext cx="3444942"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Machine Learning / Deep learning </a:t>
            </a:r>
          </a:p>
        </p:txBody>
      </p:sp>
      <p:sp>
        <p:nvSpPr>
          <p:cNvPr id="68" name="TextBox 67">
            <a:extLst>
              <a:ext uri="{FF2B5EF4-FFF2-40B4-BE49-F238E27FC236}">
                <a16:creationId xmlns:a16="http://schemas.microsoft.com/office/drawing/2014/main" id="{D17F2DAB-481A-0682-58C3-989CF73D2259}"/>
              </a:ext>
            </a:extLst>
          </p:cNvPr>
          <p:cNvSpPr txBox="1"/>
          <p:nvPr/>
        </p:nvSpPr>
        <p:spPr>
          <a:xfrm>
            <a:off x="2253420" y="4030900"/>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Methodology</a:t>
            </a:r>
          </a:p>
        </p:txBody>
      </p:sp>
      <p:sp>
        <p:nvSpPr>
          <p:cNvPr id="69" name="TextBox 68">
            <a:extLst>
              <a:ext uri="{FF2B5EF4-FFF2-40B4-BE49-F238E27FC236}">
                <a16:creationId xmlns:a16="http://schemas.microsoft.com/office/drawing/2014/main" id="{88938BB4-8FB1-1CE9-7442-33E736DE4544}"/>
              </a:ext>
            </a:extLst>
          </p:cNvPr>
          <p:cNvSpPr txBox="1"/>
          <p:nvPr/>
        </p:nvSpPr>
        <p:spPr>
          <a:xfrm>
            <a:off x="2225201" y="431399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Algorithms or Models Used</a:t>
            </a:r>
          </a:p>
        </p:txBody>
      </p:sp>
      <p:sp>
        <p:nvSpPr>
          <p:cNvPr id="70" name="TextBox 69">
            <a:extLst>
              <a:ext uri="{FF2B5EF4-FFF2-40B4-BE49-F238E27FC236}">
                <a16:creationId xmlns:a16="http://schemas.microsoft.com/office/drawing/2014/main" id="{55536BDF-B522-33B5-B250-4FBD580EE516}"/>
              </a:ext>
            </a:extLst>
          </p:cNvPr>
          <p:cNvSpPr txBox="1"/>
          <p:nvPr/>
        </p:nvSpPr>
        <p:spPr>
          <a:xfrm>
            <a:off x="2227324" y="4502906"/>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Compare each Evaluate Algorithm</a:t>
            </a:r>
          </a:p>
        </p:txBody>
      </p:sp>
      <p:sp>
        <p:nvSpPr>
          <p:cNvPr id="71" name="TextBox 70">
            <a:extLst>
              <a:ext uri="{FF2B5EF4-FFF2-40B4-BE49-F238E27FC236}">
                <a16:creationId xmlns:a16="http://schemas.microsoft.com/office/drawing/2014/main" id="{1BF2F176-932C-90FD-79FA-52F6C3769B03}"/>
              </a:ext>
            </a:extLst>
          </p:cNvPr>
          <p:cNvSpPr txBox="1"/>
          <p:nvPr/>
        </p:nvSpPr>
        <p:spPr>
          <a:xfrm>
            <a:off x="7621200" y="4050241"/>
            <a:ext cx="2556744"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Experimental results</a:t>
            </a:r>
          </a:p>
        </p:txBody>
      </p:sp>
      <p:sp>
        <p:nvSpPr>
          <p:cNvPr id="72" name="TextBox 71">
            <a:extLst>
              <a:ext uri="{FF2B5EF4-FFF2-40B4-BE49-F238E27FC236}">
                <a16:creationId xmlns:a16="http://schemas.microsoft.com/office/drawing/2014/main" id="{047AAC34-5742-B02C-4000-4772CEDC5F58}"/>
              </a:ext>
            </a:extLst>
          </p:cNvPr>
          <p:cNvSpPr txBox="1"/>
          <p:nvPr/>
        </p:nvSpPr>
        <p:spPr>
          <a:xfrm>
            <a:off x="7639200" y="4320474"/>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Visuals of Compared models</a:t>
            </a:r>
          </a:p>
        </p:txBody>
      </p:sp>
      <p:sp>
        <p:nvSpPr>
          <p:cNvPr id="73" name="TextBox 72">
            <a:extLst>
              <a:ext uri="{FF2B5EF4-FFF2-40B4-BE49-F238E27FC236}">
                <a16:creationId xmlns:a16="http://schemas.microsoft.com/office/drawing/2014/main" id="{57E9884A-8703-FAFA-55EA-183808B63595}"/>
              </a:ext>
            </a:extLst>
          </p:cNvPr>
          <p:cNvSpPr txBox="1"/>
          <p:nvPr/>
        </p:nvSpPr>
        <p:spPr>
          <a:xfrm>
            <a:off x="7639200" y="4535125"/>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Accuracy, confusion matrix  of models</a:t>
            </a:r>
          </a:p>
        </p:txBody>
      </p:sp>
      <p:sp>
        <p:nvSpPr>
          <p:cNvPr id="74" name="TextBox 73">
            <a:extLst>
              <a:ext uri="{FF2B5EF4-FFF2-40B4-BE49-F238E27FC236}">
                <a16:creationId xmlns:a16="http://schemas.microsoft.com/office/drawing/2014/main" id="{AF1D10EB-C0F4-8C39-8D2D-13DCF2BB24A9}"/>
              </a:ext>
            </a:extLst>
          </p:cNvPr>
          <p:cNvSpPr txBox="1"/>
          <p:nvPr/>
        </p:nvSpPr>
        <p:spPr>
          <a:xfrm>
            <a:off x="2253600" y="5320751"/>
            <a:ext cx="2931146" cy="323165"/>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Conclusion</a:t>
            </a:r>
          </a:p>
        </p:txBody>
      </p:sp>
      <p:sp>
        <p:nvSpPr>
          <p:cNvPr id="75" name="TextBox 74">
            <a:extLst>
              <a:ext uri="{FF2B5EF4-FFF2-40B4-BE49-F238E27FC236}">
                <a16:creationId xmlns:a16="http://schemas.microsoft.com/office/drawing/2014/main" id="{DF0E4CCF-A199-4C80-D349-6625F3B4D02A}"/>
              </a:ext>
            </a:extLst>
          </p:cNvPr>
          <p:cNvSpPr txBox="1"/>
          <p:nvPr/>
        </p:nvSpPr>
        <p:spPr>
          <a:xfrm>
            <a:off x="2224800" y="5571649"/>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Importance of the used approach</a:t>
            </a:r>
          </a:p>
        </p:txBody>
      </p:sp>
      <p:sp>
        <p:nvSpPr>
          <p:cNvPr id="76" name="TextBox 75">
            <a:extLst>
              <a:ext uri="{FF2B5EF4-FFF2-40B4-BE49-F238E27FC236}">
                <a16:creationId xmlns:a16="http://schemas.microsoft.com/office/drawing/2014/main" id="{388EEC57-95C6-8445-2953-C38990C13DBD}"/>
              </a:ext>
            </a:extLst>
          </p:cNvPr>
          <p:cNvSpPr txBox="1"/>
          <p:nvPr/>
        </p:nvSpPr>
        <p:spPr>
          <a:xfrm>
            <a:off x="2224800" y="5746583"/>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Suggestion for future</a:t>
            </a:r>
          </a:p>
        </p:txBody>
      </p:sp>
      <p:sp>
        <p:nvSpPr>
          <p:cNvPr id="77" name="TextBox 76">
            <a:extLst>
              <a:ext uri="{FF2B5EF4-FFF2-40B4-BE49-F238E27FC236}">
                <a16:creationId xmlns:a16="http://schemas.microsoft.com/office/drawing/2014/main" id="{319254ED-0A9B-67C7-5DA1-881DFE0F7260}"/>
              </a:ext>
            </a:extLst>
          </p:cNvPr>
          <p:cNvSpPr txBox="1"/>
          <p:nvPr/>
        </p:nvSpPr>
        <p:spPr>
          <a:xfrm>
            <a:off x="7591745" y="5259841"/>
            <a:ext cx="2894549" cy="553998"/>
          </a:xfrm>
          <a:prstGeom prst="rect">
            <a:avLst/>
          </a:prstGeom>
          <a:noFill/>
        </p:spPr>
        <p:txBody>
          <a:bodyPr wrap="square" rtlCol="0">
            <a:spAutoFit/>
          </a:bodyPr>
          <a:lstStyle/>
          <a:p>
            <a:r>
              <a:rPr lang="en-US" sz="1500" b="1" dirty="0">
                <a:solidFill>
                  <a:srgbClr val="002060"/>
                </a:solidFill>
                <a:latin typeface="Copperplate Gothic Bold" panose="020E0705020206020404" pitchFamily="34" charset="0"/>
              </a:rPr>
              <a:t>Appendices and references</a:t>
            </a:r>
          </a:p>
        </p:txBody>
      </p:sp>
      <p:sp>
        <p:nvSpPr>
          <p:cNvPr id="78" name="TextBox 77">
            <a:extLst>
              <a:ext uri="{FF2B5EF4-FFF2-40B4-BE49-F238E27FC236}">
                <a16:creationId xmlns:a16="http://schemas.microsoft.com/office/drawing/2014/main" id="{2A950F5C-8B88-5444-B53F-3E8B84CF6860}"/>
              </a:ext>
            </a:extLst>
          </p:cNvPr>
          <p:cNvSpPr txBox="1"/>
          <p:nvPr/>
        </p:nvSpPr>
        <p:spPr>
          <a:xfrm>
            <a:off x="7591739" y="5756196"/>
            <a:ext cx="307328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Links and codes used in the project</a:t>
            </a:r>
          </a:p>
        </p:txBody>
      </p:sp>
      <p:sp>
        <p:nvSpPr>
          <p:cNvPr id="79" name="TextBox 78">
            <a:extLst>
              <a:ext uri="{FF2B5EF4-FFF2-40B4-BE49-F238E27FC236}">
                <a16:creationId xmlns:a16="http://schemas.microsoft.com/office/drawing/2014/main" id="{FFD5E3D1-79C8-7784-9817-86D53A0BE257}"/>
              </a:ext>
            </a:extLst>
          </p:cNvPr>
          <p:cNvSpPr txBox="1"/>
          <p:nvPr/>
        </p:nvSpPr>
        <p:spPr>
          <a:xfrm>
            <a:off x="7615687" y="1751531"/>
            <a:ext cx="2805640" cy="252000"/>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Comprehensive Dataset Overview</a:t>
            </a:r>
          </a:p>
        </p:txBody>
      </p:sp>
      <p:sp>
        <p:nvSpPr>
          <p:cNvPr id="80" name="TextBox 79">
            <a:extLst>
              <a:ext uri="{FF2B5EF4-FFF2-40B4-BE49-F238E27FC236}">
                <a16:creationId xmlns:a16="http://schemas.microsoft.com/office/drawing/2014/main" id="{EC171116-19BE-751F-B470-7F14C09397E8}"/>
              </a:ext>
            </a:extLst>
          </p:cNvPr>
          <p:cNvSpPr txBox="1"/>
          <p:nvPr/>
        </p:nvSpPr>
        <p:spPr>
          <a:xfrm>
            <a:off x="7615321" y="1907106"/>
            <a:ext cx="2805640" cy="246221"/>
          </a:xfrm>
          <a:prstGeom prst="rect">
            <a:avLst/>
          </a:prstGeom>
          <a:noFill/>
        </p:spPr>
        <p:txBody>
          <a:bodyPr wrap="square" rtlCol="0">
            <a:spAutoFit/>
          </a:bodyPr>
          <a:lstStyle/>
          <a:p>
            <a:r>
              <a:rPr lang="en-US" sz="1000" dirty="0">
                <a:solidFill>
                  <a:schemeClr val="accent1">
                    <a:lumMod val="50000"/>
                  </a:schemeClr>
                </a:solidFill>
                <a:latin typeface="Century Gothic" panose="020B0502020202020204" pitchFamily="34" charset="0"/>
              </a:rPr>
              <a:t>Refinement and Data Preparation Steps</a:t>
            </a:r>
          </a:p>
        </p:txBody>
      </p:sp>
      <p:pic>
        <p:nvPicPr>
          <p:cNvPr id="81" name="Picture 80">
            <a:extLst>
              <a:ext uri="{FF2B5EF4-FFF2-40B4-BE49-F238E27FC236}">
                <a16:creationId xmlns:a16="http://schemas.microsoft.com/office/drawing/2014/main" id="{DC9FDBB7-4B46-DC71-1D42-4CA3EA7B094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0017249" y="394732"/>
            <a:ext cx="1785976" cy="462949"/>
          </a:xfrm>
          <a:prstGeom prst="rect">
            <a:avLst/>
          </a:prstGeom>
        </p:spPr>
      </p:pic>
    </p:spTree>
    <p:extLst>
      <p:ext uri="{BB962C8B-B14F-4D97-AF65-F5344CB8AC3E}">
        <p14:creationId xmlns:p14="http://schemas.microsoft.com/office/powerpoint/2010/main" val="2949488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10F3E1-8ED6-B0CE-3174-8BE81368AB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017249" y="394732"/>
            <a:ext cx="1785976" cy="462949"/>
          </a:xfrm>
          <a:prstGeom prst="rect">
            <a:avLst/>
          </a:prstGeom>
        </p:spPr>
      </p:pic>
      <p:sp>
        <p:nvSpPr>
          <p:cNvPr id="11" name="TextBox 10">
            <a:extLst>
              <a:ext uri="{FF2B5EF4-FFF2-40B4-BE49-F238E27FC236}">
                <a16:creationId xmlns:a16="http://schemas.microsoft.com/office/drawing/2014/main" id="{7A81806E-E3B5-7B5F-4144-7929BDA03152}"/>
              </a:ext>
            </a:extLst>
          </p:cNvPr>
          <p:cNvSpPr txBox="1"/>
          <p:nvPr/>
        </p:nvSpPr>
        <p:spPr>
          <a:xfrm>
            <a:off x="737419" y="394732"/>
            <a:ext cx="8187813" cy="5940088"/>
          </a:xfrm>
          <a:prstGeom prst="rect">
            <a:avLst/>
          </a:prstGeom>
          <a:noFill/>
        </p:spPr>
        <p:txBody>
          <a:bodyPr wrap="square">
            <a:spAutoFit/>
          </a:bodyPr>
          <a:lstStyle/>
          <a:p>
            <a:pPr algn="ctr"/>
            <a:r>
              <a:rPr lang="en-US" sz="3600" b="1" dirty="0">
                <a:solidFill>
                  <a:schemeClr val="accent2">
                    <a:lumMod val="50000"/>
                  </a:schemeClr>
                </a:solidFill>
                <a:latin typeface="Agency FB" panose="020B0503020202020204" pitchFamily="34" charset="0"/>
              </a:rPr>
              <a:t>Project</a:t>
            </a:r>
            <a:r>
              <a:rPr lang="en-US" sz="3600" b="1" dirty="0">
                <a:solidFill>
                  <a:srgbClr val="002060"/>
                </a:solidFill>
                <a:latin typeface="Copperplate Gothic Bold" panose="020E0705020206020404" pitchFamily="34" charset="0"/>
              </a:rPr>
              <a:t> </a:t>
            </a:r>
            <a:r>
              <a:rPr lang="en-US" sz="3600" b="1" dirty="0">
                <a:solidFill>
                  <a:schemeClr val="accent2">
                    <a:lumMod val="50000"/>
                  </a:schemeClr>
                </a:solidFill>
                <a:latin typeface="Agency FB" panose="020B0503020202020204" pitchFamily="34" charset="0"/>
              </a:rPr>
              <a:t>Introduction</a:t>
            </a:r>
          </a:p>
          <a:p>
            <a:pPr algn="ctr"/>
            <a:endParaRPr lang="en-US" sz="3600" b="1" dirty="0">
              <a:solidFill>
                <a:schemeClr val="accent2">
                  <a:lumMod val="75000"/>
                </a:schemeClr>
              </a:solidFill>
              <a:latin typeface="Agency FB" panose="020B0503020202020204" pitchFamily="34" charset="0"/>
            </a:endParaRPr>
          </a:p>
          <a:p>
            <a:pPr marL="457200" indent="-457200">
              <a:buFont typeface="Wingdings" panose="05000000000000000000" pitchFamily="2" charset="2"/>
              <a:buChar char="q"/>
            </a:pPr>
            <a:r>
              <a:rPr lang="en-US" sz="2800" b="1" dirty="0">
                <a:solidFill>
                  <a:schemeClr val="accent2">
                    <a:lumMod val="50000"/>
                  </a:schemeClr>
                </a:solidFill>
                <a:latin typeface="Agency FB" panose="020B0503020202020204" pitchFamily="34" charset="0"/>
              </a:rPr>
              <a:t>Problem Statement :</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Developing a model to predict osteoporosis risk for early intervention.</a:t>
            </a:r>
          </a:p>
          <a:p>
            <a:pPr marL="457200" indent="-457200">
              <a:buFont typeface="Wingdings" panose="05000000000000000000" pitchFamily="2" charset="2"/>
              <a:buChar char="q"/>
            </a:pPr>
            <a:r>
              <a:rPr lang="en-US" sz="2800" b="1" dirty="0">
                <a:solidFill>
                  <a:schemeClr val="accent2">
                    <a:lumMod val="50000"/>
                  </a:schemeClr>
                </a:solidFill>
                <a:latin typeface="Agency FB" panose="020B0503020202020204" pitchFamily="34" charset="0"/>
              </a:rPr>
              <a:t>Objectives</a:t>
            </a:r>
            <a:r>
              <a:rPr lang="en-US" sz="2800" dirty="0">
                <a:solidFill>
                  <a:schemeClr val="accent2">
                    <a:lumMod val="75000"/>
                  </a:schemeClr>
                </a:solidFill>
                <a:latin typeface="Agency FB" panose="020B0503020202020204" pitchFamily="34" charset="0"/>
              </a:rPr>
              <a:t> :</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Outlining tasks from data exploration and preprocessing to model building and evaluation.</a:t>
            </a:r>
          </a:p>
          <a:p>
            <a:pPr marL="457200" indent="-457200">
              <a:buFont typeface="Wingdings" panose="05000000000000000000" pitchFamily="2" charset="2"/>
              <a:buChar char="q"/>
            </a:pPr>
            <a:r>
              <a:rPr lang="en-US" sz="2800" b="1" dirty="0">
                <a:solidFill>
                  <a:schemeClr val="accent2">
                    <a:lumMod val="50000"/>
                  </a:schemeClr>
                </a:solidFill>
                <a:latin typeface="Agency FB" panose="020B0503020202020204" pitchFamily="34" charset="0"/>
              </a:rPr>
              <a:t>Problem Statement:</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Develop a robust machine learning model to accurately predict osteoporosis risk, aiming to improve early intervention, optimize patient care, and reduce osteoporosis-related fractures.</a:t>
            </a:r>
          </a:p>
          <a:p>
            <a:pPr marL="457200" indent="-457200">
              <a:buFont typeface="Arial" panose="020B0604020202020204" pitchFamily="34" charset="0"/>
              <a:buChar char="•"/>
            </a:pPr>
            <a:endParaRPr lang="en-US" sz="2800" dirty="0">
              <a:solidFill>
                <a:schemeClr val="accent2">
                  <a:lumMod val="75000"/>
                </a:schemeClr>
              </a:solidFill>
              <a:latin typeface="Agency FB" panose="020B0503020202020204" pitchFamily="34" charset="0"/>
            </a:endParaRPr>
          </a:p>
        </p:txBody>
      </p:sp>
    </p:spTree>
    <p:extLst>
      <p:ext uri="{BB962C8B-B14F-4D97-AF65-F5344CB8AC3E}">
        <p14:creationId xmlns:p14="http://schemas.microsoft.com/office/powerpoint/2010/main" val="3675944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6F00F-D0D2-3B9C-E773-DFD147F0DE32}"/>
              </a:ext>
            </a:extLst>
          </p:cNvPr>
          <p:cNvSpPr txBox="1"/>
          <p:nvPr/>
        </p:nvSpPr>
        <p:spPr>
          <a:xfrm>
            <a:off x="570271" y="776748"/>
            <a:ext cx="8581103" cy="4462760"/>
          </a:xfrm>
          <a:prstGeom prst="rect">
            <a:avLst/>
          </a:prstGeom>
          <a:noFill/>
        </p:spPr>
        <p:txBody>
          <a:bodyPr wrap="square">
            <a:spAutoFit/>
          </a:bodyPr>
          <a:lstStyle/>
          <a:p>
            <a:pPr algn="ctr"/>
            <a:r>
              <a:rPr lang="en-US" sz="3200" b="1" dirty="0">
                <a:solidFill>
                  <a:srgbClr val="002060"/>
                </a:solidFill>
                <a:latin typeface="Agency FB" panose="020B0503020202020204" pitchFamily="34" charset="0"/>
              </a:rPr>
              <a:t>EXPLORATORY DATA ANALYSIS</a:t>
            </a:r>
          </a:p>
          <a:p>
            <a:endParaRPr lang="en-US" sz="2400" b="1" dirty="0">
              <a:solidFill>
                <a:schemeClr val="accent2">
                  <a:lumMod val="50000"/>
                </a:schemeClr>
              </a:solidFill>
              <a:latin typeface="Agency FB" panose="020B0503020202020204" pitchFamily="34" charset="0"/>
            </a:endParaRPr>
          </a:p>
          <a:p>
            <a:pPr marL="342900" indent="-342900">
              <a:buFont typeface="Wingdings" panose="05000000000000000000" pitchFamily="2" charset="2"/>
              <a:buChar char="q"/>
            </a:pPr>
            <a:r>
              <a:rPr lang="en-US" sz="3200" b="1" dirty="0">
                <a:solidFill>
                  <a:schemeClr val="accent2">
                    <a:lumMod val="50000"/>
                  </a:schemeClr>
                </a:solidFill>
                <a:latin typeface="Agency FB" panose="020B0503020202020204" pitchFamily="34" charset="0"/>
              </a:rPr>
              <a:t>Objectives</a:t>
            </a:r>
            <a:r>
              <a:rPr lang="en-US" sz="2400" b="1" dirty="0">
                <a:solidFill>
                  <a:schemeClr val="accent2">
                    <a:lumMod val="50000"/>
                  </a:schemeClr>
                </a:solidFill>
                <a:latin typeface="Agency FB" panose="020B0503020202020204" pitchFamily="34" charset="0"/>
              </a:rPr>
              <a:t> :</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Explore the dataset and identify patterns.</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Conduct detailed exploratory data analysis (EDA).</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Perform preprocessing, including feature encoding and handling missing values.</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Build and tune multiple classification models.</a:t>
            </a:r>
          </a:p>
          <a:p>
            <a:pPr marL="457200" indent="-457200">
              <a:buFont typeface="Arial" panose="020B0604020202020204" pitchFamily="34" charset="0"/>
              <a:buChar char="•"/>
            </a:pPr>
            <a:r>
              <a:rPr lang="en-US" sz="2800" dirty="0">
                <a:solidFill>
                  <a:schemeClr val="accent2">
                    <a:lumMod val="50000"/>
                  </a:schemeClr>
                </a:solidFill>
                <a:latin typeface="Agency FB" panose="020B0503020202020204" pitchFamily="34" charset="0"/>
              </a:rPr>
              <a:t>Evaluate model performance using accuracy, precision, recall, and F1-score.</a:t>
            </a:r>
          </a:p>
        </p:txBody>
      </p:sp>
      <p:pic>
        <p:nvPicPr>
          <p:cNvPr id="6" name="Picture 5">
            <a:extLst>
              <a:ext uri="{FF2B5EF4-FFF2-40B4-BE49-F238E27FC236}">
                <a16:creationId xmlns:a16="http://schemas.microsoft.com/office/drawing/2014/main" id="{E8E9414E-84BC-1BFB-07CF-828551988AD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987635" y="455564"/>
            <a:ext cx="1785976" cy="462949"/>
          </a:xfrm>
          <a:prstGeom prst="rect">
            <a:avLst/>
          </a:prstGeom>
        </p:spPr>
      </p:pic>
      <p:sp>
        <p:nvSpPr>
          <p:cNvPr id="8" name="TextBox 7">
            <a:extLst>
              <a:ext uri="{FF2B5EF4-FFF2-40B4-BE49-F238E27FC236}">
                <a16:creationId xmlns:a16="http://schemas.microsoft.com/office/drawing/2014/main" id="{5F0AC83B-061D-AB0D-3EBD-D460E37DBCE0}"/>
              </a:ext>
            </a:extLst>
          </p:cNvPr>
          <p:cNvSpPr txBox="1"/>
          <p:nvPr/>
        </p:nvSpPr>
        <p:spPr>
          <a:xfrm>
            <a:off x="9805219" y="2678782"/>
            <a:ext cx="2150807" cy="369332"/>
          </a:xfrm>
          <a:prstGeom prst="rect">
            <a:avLst/>
          </a:prstGeom>
          <a:noFill/>
        </p:spPr>
        <p:txBody>
          <a:bodyPr wrap="square">
            <a:spAutoFit/>
          </a:bodyPr>
          <a:lstStyle/>
          <a:p>
            <a:pPr algn="ctr"/>
            <a:r>
              <a:rPr lang="en-US" sz="18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Smoking</a:t>
            </a:r>
            <a:endParaRPr lang="en-IN" sz="18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10" name="TextBox 9">
            <a:extLst>
              <a:ext uri="{FF2B5EF4-FFF2-40B4-BE49-F238E27FC236}">
                <a16:creationId xmlns:a16="http://schemas.microsoft.com/office/drawing/2014/main" id="{D9F72F44-9DDE-A18B-D5C2-336941F3EA79}"/>
              </a:ext>
            </a:extLst>
          </p:cNvPr>
          <p:cNvSpPr txBox="1"/>
          <p:nvPr/>
        </p:nvSpPr>
        <p:spPr>
          <a:xfrm>
            <a:off x="8508850" y="2058771"/>
            <a:ext cx="2121310" cy="369332"/>
          </a:xfrm>
          <a:prstGeom prst="rect">
            <a:avLst/>
          </a:prstGeom>
          <a:noFill/>
        </p:spPr>
        <p:txBody>
          <a:bodyPr wrap="square">
            <a:spAutoFit/>
          </a:bodyPr>
          <a:lstStyle/>
          <a:p>
            <a:pPr algn="ctr"/>
            <a:r>
              <a:rPr lang="en-IN" sz="18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A</a:t>
            </a:r>
            <a:r>
              <a:rPr lang="en-IN" sz="18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lcohol</a:t>
            </a:r>
            <a:endParaRPr lang="en-IN" sz="18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12" name="TextBox 11">
            <a:extLst>
              <a:ext uri="{FF2B5EF4-FFF2-40B4-BE49-F238E27FC236}">
                <a16:creationId xmlns:a16="http://schemas.microsoft.com/office/drawing/2014/main" id="{C3AD5127-26E4-46EA-DF4E-0FC8DE4357FD}"/>
              </a:ext>
            </a:extLst>
          </p:cNvPr>
          <p:cNvSpPr txBox="1"/>
          <p:nvPr/>
        </p:nvSpPr>
        <p:spPr>
          <a:xfrm>
            <a:off x="8823482" y="3649139"/>
            <a:ext cx="1492045" cy="369332"/>
          </a:xfrm>
          <a:prstGeom prst="rect">
            <a:avLst/>
          </a:prstGeom>
          <a:noFill/>
        </p:spPr>
        <p:txBody>
          <a:bodyPr wrap="square">
            <a:spAutoFit/>
          </a:bodyPr>
          <a:lstStyle/>
          <a:p>
            <a:pPr algn="ctr"/>
            <a:r>
              <a:rPr lang="en-IN" sz="18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Obesity</a:t>
            </a:r>
            <a:endParaRPr lang="en-IN" sz="18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sp>
        <p:nvSpPr>
          <p:cNvPr id="14" name="TextBox 13">
            <a:extLst>
              <a:ext uri="{FF2B5EF4-FFF2-40B4-BE49-F238E27FC236}">
                <a16:creationId xmlns:a16="http://schemas.microsoft.com/office/drawing/2014/main" id="{C8D80584-7CB2-1676-B528-2018720EBEE3}"/>
              </a:ext>
            </a:extLst>
          </p:cNvPr>
          <p:cNvSpPr txBox="1"/>
          <p:nvPr/>
        </p:nvSpPr>
        <p:spPr>
          <a:xfrm>
            <a:off x="9569504" y="4808383"/>
            <a:ext cx="3045542" cy="369332"/>
          </a:xfrm>
          <a:prstGeom prst="rect">
            <a:avLst/>
          </a:prstGeom>
          <a:noFill/>
        </p:spPr>
        <p:txBody>
          <a:bodyPr wrap="square">
            <a:spAutoFit/>
          </a:bodyPr>
          <a:lstStyle/>
          <a:p>
            <a:pPr algn="ctr"/>
            <a:r>
              <a:rPr lang="en-IN" sz="1800" b="0" i="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rPr>
              <a:t>Sedentary lifestyle</a:t>
            </a:r>
            <a:endParaRPr lang="en-IN" sz="1800" dirty="0">
              <a:solidFill>
                <a:schemeClr val="accent1">
                  <a:lumMod val="50000"/>
                </a:schemeClr>
              </a:solidFill>
              <a:effectLst>
                <a:outerShdw blurRad="38100" dist="38100" dir="2700000" algn="tl">
                  <a:srgbClr val="000000">
                    <a:alpha val="43137"/>
                  </a:srgbClr>
                </a:outerShdw>
              </a:effectLst>
              <a:latin typeface="MS Reference Sans Serif" panose="020B0604030504040204" pitchFamily="34" charset="0"/>
            </a:endParaRPr>
          </a:p>
        </p:txBody>
      </p:sp>
      <p:pic>
        <p:nvPicPr>
          <p:cNvPr id="2" name="Picture 1">
            <a:extLst>
              <a:ext uri="{FF2B5EF4-FFF2-40B4-BE49-F238E27FC236}">
                <a16:creationId xmlns:a16="http://schemas.microsoft.com/office/drawing/2014/main" id="{FD1C5AB1-1011-FF8A-B116-A0F9238E8835}"/>
              </a:ext>
            </a:extLst>
          </p:cNvPr>
          <p:cNvPicPr>
            <a:picLocks noChangeAspect="1"/>
          </p:cNvPicPr>
          <p:nvPr/>
        </p:nvPicPr>
        <p:blipFill>
          <a:blip r:embed="rId3">
            <a:biLevel thresh="25000"/>
            <a:alphaModFix amt="21000"/>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7158967" y="1099168"/>
            <a:ext cx="4388324" cy="4388324"/>
          </a:xfrm>
          <a:prstGeom prst="rect">
            <a:avLst/>
          </a:prstGeom>
        </p:spPr>
      </p:pic>
    </p:spTree>
    <p:extLst>
      <p:ext uri="{BB962C8B-B14F-4D97-AF65-F5344CB8AC3E}">
        <p14:creationId xmlns:p14="http://schemas.microsoft.com/office/powerpoint/2010/main" val="98846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9A199-2216-8288-B7AE-1C36762BA358}"/>
            </a:ext>
          </a:extLst>
        </p:cNvPr>
        <p:cNvGrpSpPr/>
        <p:nvPr/>
      </p:nvGrpSpPr>
      <p:grpSpPr>
        <a:xfrm>
          <a:off x="0" y="0"/>
          <a:ext cx="0" cy="0"/>
          <a:chOff x="0" y="0"/>
          <a:chExt cx="0" cy="0"/>
        </a:xfrm>
      </p:grpSpPr>
      <p:sp>
        <p:nvSpPr>
          <p:cNvPr id="4" name="Freeform 3">
            <a:extLst>
              <a:ext uri="{FF2B5EF4-FFF2-40B4-BE49-F238E27FC236}">
                <a16:creationId xmlns:a16="http://schemas.microsoft.com/office/drawing/2014/main" id="{3811F094-F988-0253-1AA9-2728B6C575A4}"/>
              </a:ext>
            </a:extLst>
          </p:cNvPr>
          <p:cNvSpPr>
            <a:spLocks noChangeAspect="1"/>
          </p:cNvSpPr>
          <p:nvPr/>
        </p:nvSpPr>
        <p:spPr>
          <a:xfrm>
            <a:off x="7795694" y="516565"/>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5" name="Freeform 3">
            <a:extLst>
              <a:ext uri="{FF2B5EF4-FFF2-40B4-BE49-F238E27FC236}">
                <a16:creationId xmlns:a16="http://schemas.microsoft.com/office/drawing/2014/main" id="{103ED357-BAB0-C0A9-E2B2-AF896CA454B0}"/>
              </a:ext>
            </a:extLst>
          </p:cNvPr>
          <p:cNvSpPr>
            <a:spLocks noChangeAspect="1"/>
          </p:cNvSpPr>
          <p:nvPr/>
        </p:nvSpPr>
        <p:spPr>
          <a:xfrm>
            <a:off x="3099400"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6" name="Arrow: Left 5">
            <a:extLst>
              <a:ext uri="{FF2B5EF4-FFF2-40B4-BE49-F238E27FC236}">
                <a16:creationId xmlns:a16="http://schemas.microsoft.com/office/drawing/2014/main" id="{D88E41C5-D3D5-B156-4EFC-9925A022E5E9}"/>
              </a:ext>
            </a:extLst>
          </p:cNvPr>
          <p:cNvSpPr/>
          <p:nvPr/>
        </p:nvSpPr>
        <p:spPr>
          <a:xfrm flipH="1">
            <a:off x="3724262" y="971082"/>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Left 6">
            <a:extLst>
              <a:ext uri="{FF2B5EF4-FFF2-40B4-BE49-F238E27FC236}">
                <a16:creationId xmlns:a16="http://schemas.microsoft.com/office/drawing/2014/main" id="{C84BFD4C-99BA-865E-7B16-F64DFBF41661}"/>
              </a:ext>
            </a:extLst>
          </p:cNvPr>
          <p:cNvSpPr/>
          <p:nvPr/>
        </p:nvSpPr>
        <p:spPr>
          <a:xfrm>
            <a:off x="0" y="4430805"/>
            <a:ext cx="8460038" cy="1656184"/>
          </a:xfrm>
          <a:prstGeom prst="leftArrow">
            <a:avLst>
              <a:gd name="adj1" fmla="val 33012"/>
              <a:gd name="adj2" fmla="val 138581"/>
            </a:avLst>
          </a:prstGeom>
          <a:noFill/>
          <a:ln w="25400">
            <a:solidFill>
              <a:srgbClr val="B4C7E7">
                <a:alpha val="40000"/>
              </a:srgbClr>
            </a:solidFill>
          </a:ln>
          <a:effectLst>
            <a:outerShdw blurRad="50800" dist="38100" dir="5400000" algn="t"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693F5C3-EB1C-D06B-0514-25E5BDD0D643}"/>
              </a:ext>
            </a:extLst>
          </p:cNvPr>
          <p:cNvSpPr/>
          <p:nvPr/>
        </p:nvSpPr>
        <p:spPr>
          <a:xfrm rot="5400000">
            <a:off x="1778154" y="-393485"/>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4C0CBAEA-EF07-F35C-7D39-18F0C0E906C3}"/>
              </a:ext>
            </a:extLst>
          </p:cNvPr>
          <p:cNvSpPr/>
          <p:nvPr/>
        </p:nvSpPr>
        <p:spPr>
          <a:xfrm>
            <a:off x="-784965" y="535856"/>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3564A64C-BA08-6B90-EC46-9E6A0B38B4DA}"/>
              </a:ext>
            </a:extLst>
          </p:cNvPr>
          <p:cNvSpPr/>
          <p:nvPr/>
        </p:nvSpPr>
        <p:spPr>
          <a:xfrm rot="5400000">
            <a:off x="9188963" y="3039386"/>
            <a:ext cx="1224136" cy="4451192"/>
          </a:xfrm>
          <a:prstGeom prst="roundRect">
            <a:avLst/>
          </a:prstGeom>
          <a:solidFill>
            <a:schemeClr val="accent1">
              <a:lumMod val="20000"/>
              <a:lumOff val="80000"/>
            </a:schemeClr>
          </a:solidFill>
          <a:ln w="142875">
            <a:gradFill flip="none" rotWithShape="1">
              <a:gsLst>
                <a:gs pos="0">
                  <a:schemeClr val="accent1">
                    <a:lumMod val="20000"/>
                    <a:lumOff val="80000"/>
                  </a:schemeClr>
                </a:gs>
                <a:gs pos="100000">
                  <a:schemeClr val="accent1">
                    <a:lumMod val="20000"/>
                    <a:lumOff val="80000"/>
                  </a:schemeClr>
                </a:gs>
                <a:gs pos="59000">
                  <a:schemeClr val="accent1">
                    <a:lumMod val="75000"/>
                  </a:schemeClr>
                </a:gs>
                <a:gs pos="44000">
                  <a:schemeClr val="accent1">
                    <a:lumMod val="75000"/>
                  </a:schemeClr>
                </a:gs>
              </a:gsLst>
              <a:lin ang="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Rounded Corners 10">
            <a:extLst>
              <a:ext uri="{FF2B5EF4-FFF2-40B4-BE49-F238E27FC236}">
                <a16:creationId xmlns:a16="http://schemas.microsoft.com/office/drawing/2014/main" id="{FD817D92-973D-EA53-90DA-1541CC6F91FA}"/>
              </a:ext>
            </a:extLst>
          </p:cNvPr>
          <p:cNvSpPr/>
          <p:nvPr/>
        </p:nvSpPr>
        <p:spPr>
          <a:xfrm flipH="1">
            <a:off x="11736000" y="3968727"/>
            <a:ext cx="1224136" cy="2592510"/>
          </a:xfrm>
          <a:prstGeom prst="roundRect">
            <a:avLst/>
          </a:prstGeom>
          <a:noFill/>
          <a:ln w="142875">
            <a:gradFill flip="none" rotWithShape="1">
              <a:gsLst>
                <a:gs pos="0">
                  <a:schemeClr val="accent1">
                    <a:lumMod val="20000"/>
                    <a:lumOff val="80000"/>
                  </a:schemeClr>
                </a:gs>
                <a:gs pos="100000">
                  <a:schemeClr val="accent1">
                    <a:lumMod val="20000"/>
                    <a:lumOff val="80000"/>
                  </a:schemeClr>
                </a:gs>
                <a:gs pos="45000">
                  <a:schemeClr val="accent1">
                    <a:lumMod val="60000"/>
                    <a:lumOff val="40000"/>
                  </a:schemeClr>
                </a:gs>
              </a:gsLst>
              <a:lin ang="16200000" scaled="1"/>
              <a:tileRect/>
            </a:gradFill>
          </a:ln>
          <a:effectLst>
            <a:outerShdw blurRad="228600" dist="38100" dir="2700000" algn="tl" rotWithShape="0">
              <a:schemeClr val="bg2">
                <a:lumMod val="25000"/>
                <a:alpha val="79000"/>
              </a:scheme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Top Corners Rounded 11">
            <a:extLst>
              <a:ext uri="{FF2B5EF4-FFF2-40B4-BE49-F238E27FC236}">
                <a16:creationId xmlns:a16="http://schemas.microsoft.com/office/drawing/2014/main" id="{61418D7D-8A52-C4B5-26EC-D45ED0165590}"/>
              </a:ext>
            </a:extLst>
          </p:cNvPr>
          <p:cNvSpPr/>
          <p:nvPr/>
        </p:nvSpPr>
        <p:spPr>
          <a:xfrm rot="16200000" flipH="1">
            <a:off x="-148014" y="1445065"/>
            <a:ext cx="1143251"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8A38D264-D204-8286-094B-EF413D5CA073}"/>
              </a:ext>
            </a:extLst>
          </p:cNvPr>
          <p:cNvSpPr txBox="1"/>
          <p:nvPr/>
        </p:nvSpPr>
        <p:spPr>
          <a:xfrm>
            <a:off x="7781802" y="4767334"/>
            <a:ext cx="4038458" cy="984885"/>
          </a:xfrm>
          <a:prstGeom prst="rect">
            <a:avLst/>
          </a:prstGeom>
          <a:noFill/>
        </p:spPr>
        <p:txBody>
          <a:bodyPr wrap="square" rtlCol="0">
            <a:spAutoFit/>
          </a:bodyPr>
          <a:lstStyle>
            <a:defPPr>
              <a:defRPr lang="en-US"/>
            </a:defPPr>
            <a:lvl1pPr algn="ctr">
              <a:defRPr sz="2900" b="1">
                <a:solidFill>
                  <a:srgbClr val="002060"/>
                </a:solidFill>
                <a:effectLst>
                  <a:outerShdw blurRad="38100" dist="38100" dir="2700000" algn="tl">
                    <a:srgbClr val="000000">
                      <a:alpha val="43137"/>
                    </a:srgbClr>
                  </a:outerShdw>
                </a:effectLst>
                <a:latin typeface="Copperplate Gothic Bold" panose="020E0705020206020404" pitchFamily="34" charset="0"/>
              </a:defRPr>
            </a:lvl1pPr>
          </a:lstStyle>
          <a:p>
            <a:r>
              <a:rPr lang="en-US"/>
              <a:t>Value Of  The Study</a:t>
            </a:r>
            <a:endParaRPr lang="en-IN" dirty="0"/>
          </a:p>
        </p:txBody>
      </p:sp>
      <p:sp>
        <p:nvSpPr>
          <p:cNvPr id="14" name="TextBox 13">
            <a:extLst>
              <a:ext uri="{FF2B5EF4-FFF2-40B4-BE49-F238E27FC236}">
                <a16:creationId xmlns:a16="http://schemas.microsoft.com/office/drawing/2014/main" id="{8992A28D-AE03-54F7-79AF-38BAEBF26321}"/>
              </a:ext>
            </a:extLst>
          </p:cNvPr>
          <p:cNvSpPr txBox="1"/>
          <p:nvPr/>
        </p:nvSpPr>
        <p:spPr>
          <a:xfrm>
            <a:off x="423612" y="1339426"/>
            <a:ext cx="4115162" cy="984885"/>
          </a:xfrm>
          <a:prstGeom prst="rect">
            <a:avLst/>
          </a:prstGeom>
          <a:noFill/>
        </p:spPr>
        <p:txBody>
          <a:bodyPr wrap="square" rtlCol="0">
            <a:spAutoFit/>
          </a:bodyPr>
          <a:lstStyle>
            <a:defPPr>
              <a:defRPr lang="en-US"/>
            </a:defPPr>
            <a:lvl1pPr>
              <a:defRPr sz="1500" b="1">
                <a:solidFill>
                  <a:srgbClr val="002060"/>
                </a:solidFill>
                <a:latin typeface="Copperplate Gothic Bold" panose="020E0705020206020404" pitchFamily="34" charset="0"/>
              </a:defRPr>
            </a:lvl1pPr>
          </a:lstStyle>
          <a:p>
            <a:pPr algn="ctr"/>
            <a:r>
              <a:rPr lang="en-US" sz="2900" dirty="0">
                <a:effectLst>
                  <a:outerShdw blurRad="38100" dist="38100" dir="2700000" algn="tl">
                    <a:srgbClr val="000000">
                      <a:alpha val="43137"/>
                    </a:srgbClr>
                  </a:outerShdw>
                </a:effectLst>
              </a:rPr>
              <a:t>Objective OF The Study</a:t>
            </a:r>
            <a:endParaRPr lang="en-IN" sz="2900" dirty="0">
              <a:effectLst>
                <a:outerShdw blurRad="38100" dist="38100" dir="2700000" algn="tl">
                  <a:srgbClr val="000000">
                    <a:alpha val="43137"/>
                  </a:srgbClr>
                </a:outerShdw>
              </a:effectLst>
            </a:endParaRPr>
          </a:p>
        </p:txBody>
      </p:sp>
      <p:sp>
        <p:nvSpPr>
          <p:cNvPr id="15" name="Rectangle: Top Corners Rounded 14">
            <a:extLst>
              <a:ext uri="{FF2B5EF4-FFF2-40B4-BE49-F238E27FC236}">
                <a16:creationId xmlns:a16="http://schemas.microsoft.com/office/drawing/2014/main" id="{DF9C79EF-AF21-0E08-245A-CF864CA2E13F}"/>
              </a:ext>
            </a:extLst>
          </p:cNvPr>
          <p:cNvSpPr/>
          <p:nvPr/>
        </p:nvSpPr>
        <p:spPr>
          <a:xfrm rot="5400000">
            <a:off x="11210374" y="5096591"/>
            <a:ext cx="1174160" cy="386758"/>
          </a:xfrm>
          <a:prstGeom prst="round2SameRect">
            <a:avLst/>
          </a:prstGeom>
          <a:gradFill>
            <a:gsLst>
              <a:gs pos="81400">
                <a:schemeClr val="accent1">
                  <a:lumMod val="75000"/>
                </a:schemeClr>
              </a:gs>
              <a:gs pos="7000">
                <a:schemeClr val="accent1">
                  <a:lumMod val="40000"/>
                  <a:lumOff val="60000"/>
                </a:schemeClr>
              </a:gs>
              <a:gs pos="100000">
                <a:schemeClr val="accent1">
                  <a:lumMod val="50000"/>
                </a:schemeClr>
              </a:gs>
            </a:gsLst>
            <a:lin ang="16200000" scaled="1"/>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3">
            <a:extLst>
              <a:ext uri="{FF2B5EF4-FFF2-40B4-BE49-F238E27FC236}">
                <a16:creationId xmlns:a16="http://schemas.microsoft.com/office/drawing/2014/main" id="{B22AA577-E712-6AC4-7695-4987FBFC4C56}"/>
              </a:ext>
            </a:extLst>
          </p:cNvPr>
          <p:cNvSpPr>
            <a:spLocks noChangeAspect="1"/>
          </p:cNvSpPr>
          <p:nvPr/>
        </p:nvSpPr>
        <p:spPr>
          <a:xfrm>
            <a:off x="5593484" y="487978"/>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7" name="Freeform 3">
            <a:extLst>
              <a:ext uri="{FF2B5EF4-FFF2-40B4-BE49-F238E27FC236}">
                <a16:creationId xmlns:a16="http://schemas.microsoft.com/office/drawing/2014/main" id="{915A1B67-27F1-4D28-995B-65C75481AFFA}"/>
              </a:ext>
            </a:extLst>
          </p:cNvPr>
          <p:cNvSpPr>
            <a:spLocks noChangeAspect="1"/>
          </p:cNvSpPr>
          <p:nvPr/>
        </p:nvSpPr>
        <p:spPr>
          <a:xfrm>
            <a:off x="9995995" y="513932"/>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8" name="Freeform 3">
            <a:extLst>
              <a:ext uri="{FF2B5EF4-FFF2-40B4-BE49-F238E27FC236}">
                <a16:creationId xmlns:a16="http://schemas.microsoft.com/office/drawing/2014/main" id="{B1D0EBC2-902A-9282-003F-7553A0C9DCA0}"/>
              </a:ext>
            </a:extLst>
          </p:cNvPr>
          <p:cNvSpPr>
            <a:spLocks noChangeAspect="1"/>
          </p:cNvSpPr>
          <p:nvPr/>
        </p:nvSpPr>
        <p:spPr>
          <a:xfrm>
            <a:off x="834307"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sp>
        <p:nvSpPr>
          <p:cNvPr id="19" name="Freeform 3">
            <a:extLst>
              <a:ext uri="{FF2B5EF4-FFF2-40B4-BE49-F238E27FC236}">
                <a16:creationId xmlns:a16="http://schemas.microsoft.com/office/drawing/2014/main" id="{072588FD-EC6D-AB39-D4CE-A6CA94A50CE8}"/>
              </a:ext>
            </a:extLst>
          </p:cNvPr>
          <p:cNvSpPr>
            <a:spLocks noChangeAspect="1"/>
          </p:cNvSpPr>
          <p:nvPr/>
        </p:nvSpPr>
        <p:spPr>
          <a:xfrm>
            <a:off x="5364493" y="3985424"/>
            <a:ext cx="1439374" cy="1439374"/>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0C5FF"/>
          </a:solidFill>
          <a:ln cap="sq">
            <a:noFill/>
            <a:prstDash val="solid"/>
            <a:miter/>
          </a:ln>
          <a:effectLst>
            <a:outerShdw blurRad="177800" dist="38100" dir="2700000" algn="tl" rotWithShape="0">
              <a:prstClr val="black">
                <a:alpha val="53000"/>
              </a:prstClr>
            </a:outerShdw>
          </a:effectLst>
        </p:spPr>
        <p:txBody>
          <a:bodyPr/>
          <a:lstStyle/>
          <a:p>
            <a:endParaRPr lang="en-IN" dirty="0"/>
          </a:p>
        </p:txBody>
      </p:sp>
      <p:pic>
        <p:nvPicPr>
          <p:cNvPr id="20" name="Picture 19">
            <a:extLst>
              <a:ext uri="{FF2B5EF4-FFF2-40B4-BE49-F238E27FC236}">
                <a16:creationId xmlns:a16="http://schemas.microsoft.com/office/drawing/2014/main" id="{5C68BC29-878F-4D21-29B6-EB42D818185B}"/>
              </a:ext>
            </a:extLst>
          </p:cNvPr>
          <p:cNvPicPr>
            <a:picLocks noChangeAspect="1"/>
          </p:cNvPicPr>
          <p:nvPr/>
        </p:nvPicPr>
        <p:blipFill>
          <a:blip r:embed="rId2">
            <a:grayscl/>
            <a:alphaModFix amt="70000"/>
            <a:extLst>
              <a:ext uri="{28A0092B-C50C-407E-A947-70E740481C1C}">
                <a14:useLocalDpi xmlns:a14="http://schemas.microsoft.com/office/drawing/2010/main" val="0"/>
              </a:ext>
            </a:extLst>
          </a:blip>
          <a:stretch>
            <a:fillRect/>
          </a:stretch>
        </p:blipFill>
        <p:spPr>
          <a:xfrm>
            <a:off x="1186233" y="4337350"/>
            <a:ext cx="735521" cy="735521"/>
          </a:xfrm>
          <a:prstGeom prst="rect">
            <a:avLst/>
          </a:prstGeom>
        </p:spPr>
      </p:pic>
      <p:sp>
        <p:nvSpPr>
          <p:cNvPr id="21" name="TextBox 20">
            <a:extLst>
              <a:ext uri="{FF2B5EF4-FFF2-40B4-BE49-F238E27FC236}">
                <a16:creationId xmlns:a16="http://schemas.microsoft.com/office/drawing/2014/main" id="{A4D622CE-60FC-6C91-1241-23015AC432CF}"/>
              </a:ext>
            </a:extLst>
          </p:cNvPr>
          <p:cNvSpPr txBox="1"/>
          <p:nvPr/>
        </p:nvSpPr>
        <p:spPr>
          <a:xfrm>
            <a:off x="796238" y="5656491"/>
            <a:ext cx="1638303" cy="553998"/>
          </a:xfrm>
          <a:prstGeom prst="rect">
            <a:avLst/>
          </a:prstGeom>
          <a:noFill/>
        </p:spPr>
        <p:txBody>
          <a:bodyPr wrap="square" rtlCol="0">
            <a:spAutoFit/>
          </a:bodyPr>
          <a:lstStyle>
            <a:defPPr>
              <a:defRPr lang="en-US"/>
            </a:defPPr>
            <a:lvl1pPr>
              <a:defRPr sz="1000">
                <a:solidFill>
                  <a:schemeClr val="accent1">
                    <a:lumMod val="50000"/>
                  </a:schemeClr>
                </a:solidFill>
                <a:latin typeface="Century Gothic" panose="020B0502020202020204" pitchFamily="34" charset="0"/>
              </a:defRPr>
            </a:lvl1pPr>
          </a:lstStyle>
          <a:p>
            <a:pPr algn="ctr"/>
            <a:r>
              <a:rPr lang="en-US" sz="1500"/>
              <a:t>Early detection and Prevention</a:t>
            </a:r>
            <a:endParaRPr lang="en-IN" sz="1500" dirty="0"/>
          </a:p>
        </p:txBody>
      </p:sp>
      <p:pic>
        <p:nvPicPr>
          <p:cNvPr id="22" name="Picture 21" descr="A clock and server with a black background&#10;&#10;Description automatically generated">
            <a:extLst>
              <a:ext uri="{FF2B5EF4-FFF2-40B4-BE49-F238E27FC236}">
                <a16:creationId xmlns:a16="http://schemas.microsoft.com/office/drawing/2014/main" id="{9543E3BA-9878-0968-523F-60C34E08F6FC}"/>
              </a:ext>
            </a:extLst>
          </p:cNvPr>
          <p:cNvPicPr>
            <a:picLocks noChangeAspect="1"/>
          </p:cNvPicPr>
          <p:nvPr/>
        </p:nvPicPr>
        <p:blipFill>
          <a:blip r:embed="rId3">
            <a:grayscl/>
            <a:alphaModFix amt="70000"/>
            <a:extLst>
              <a:ext uri="{28A0092B-C50C-407E-A947-70E740481C1C}">
                <a14:useLocalDpi xmlns:a14="http://schemas.microsoft.com/office/drawing/2010/main" val="0"/>
              </a:ext>
            </a:extLst>
          </a:blip>
          <a:stretch>
            <a:fillRect/>
          </a:stretch>
        </p:blipFill>
        <p:spPr>
          <a:xfrm>
            <a:off x="10243445" y="761382"/>
            <a:ext cx="944473" cy="944473"/>
          </a:xfrm>
          <a:prstGeom prst="rect">
            <a:avLst/>
          </a:prstGeom>
        </p:spPr>
      </p:pic>
      <p:sp>
        <p:nvSpPr>
          <p:cNvPr id="23" name="TextBox 22">
            <a:extLst>
              <a:ext uri="{FF2B5EF4-FFF2-40B4-BE49-F238E27FC236}">
                <a16:creationId xmlns:a16="http://schemas.microsoft.com/office/drawing/2014/main" id="{A02C4152-A39F-6FCA-64E3-2ADCF91CD2A2}"/>
              </a:ext>
            </a:extLst>
          </p:cNvPr>
          <p:cNvSpPr txBox="1"/>
          <p:nvPr/>
        </p:nvSpPr>
        <p:spPr>
          <a:xfrm>
            <a:off x="10077275" y="234260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Real -  time Monitoring</a:t>
            </a:r>
            <a:endParaRPr lang="en-IN" dirty="0"/>
          </a:p>
        </p:txBody>
      </p:sp>
      <p:sp>
        <p:nvSpPr>
          <p:cNvPr id="24" name="TextBox 23">
            <a:extLst>
              <a:ext uri="{FF2B5EF4-FFF2-40B4-BE49-F238E27FC236}">
                <a16:creationId xmlns:a16="http://schemas.microsoft.com/office/drawing/2014/main" id="{AE10043D-4FF6-3AB0-EF16-777C1838ED3D}"/>
              </a:ext>
            </a:extLst>
          </p:cNvPr>
          <p:cNvSpPr txBox="1"/>
          <p:nvPr/>
        </p:nvSpPr>
        <p:spPr>
          <a:xfrm>
            <a:off x="2878280" y="5656491"/>
            <a:ext cx="1882160"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Improved Patient Outcomes</a:t>
            </a:r>
          </a:p>
        </p:txBody>
      </p:sp>
      <p:pic>
        <p:nvPicPr>
          <p:cNvPr id="25" name="Picture 24">
            <a:extLst>
              <a:ext uri="{FF2B5EF4-FFF2-40B4-BE49-F238E27FC236}">
                <a16:creationId xmlns:a16="http://schemas.microsoft.com/office/drawing/2014/main" id="{D29A245A-9738-0C58-9311-F220F791EB04}"/>
              </a:ext>
            </a:extLst>
          </p:cNvPr>
          <p:cNvPicPr>
            <a:picLocks noChangeAspect="1"/>
          </p:cNvPicPr>
          <p:nvPr/>
        </p:nvPicPr>
        <p:blipFill>
          <a:blip r:embed="rId4">
            <a:grayscl/>
            <a:alphaModFix/>
            <a:extLst>
              <a:ext uri="{28A0092B-C50C-407E-A947-70E740481C1C}">
                <a14:useLocalDpi xmlns:a14="http://schemas.microsoft.com/office/drawing/2010/main" val="0"/>
              </a:ext>
            </a:extLst>
          </a:blip>
          <a:stretch>
            <a:fillRect/>
          </a:stretch>
        </p:blipFill>
        <p:spPr>
          <a:xfrm>
            <a:off x="3332674" y="4240400"/>
            <a:ext cx="929419" cy="929419"/>
          </a:xfrm>
          <a:prstGeom prst="rect">
            <a:avLst/>
          </a:prstGeom>
        </p:spPr>
      </p:pic>
      <p:pic>
        <p:nvPicPr>
          <p:cNvPr id="26" name="Picture 25">
            <a:extLst>
              <a:ext uri="{FF2B5EF4-FFF2-40B4-BE49-F238E27FC236}">
                <a16:creationId xmlns:a16="http://schemas.microsoft.com/office/drawing/2014/main" id="{7CFADA87-A7CE-752C-EA22-CC73EBD34A0D}"/>
              </a:ext>
            </a:extLst>
          </p:cNvPr>
          <p:cNvPicPr>
            <a:picLocks noChangeAspect="1"/>
          </p:cNvPicPr>
          <p:nvPr/>
        </p:nvPicPr>
        <p:blipFill>
          <a:blip r:embed="rId5">
            <a:alphaModFix/>
            <a:grayscl/>
            <a:extLst>
              <a:ext uri="{BEBA8EAE-BF5A-486C-A8C5-ECC9F3942E4B}">
                <a14:imgProps xmlns:a14="http://schemas.microsoft.com/office/drawing/2010/main">
                  <a14:imgLayer r:embed="rId6">
                    <a14:imgEffect>
                      <a14:saturation sat="40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570401" y="4187027"/>
            <a:ext cx="1036163" cy="1036163"/>
          </a:xfrm>
          <a:prstGeom prst="rect">
            <a:avLst/>
          </a:prstGeom>
        </p:spPr>
      </p:pic>
      <p:sp>
        <p:nvSpPr>
          <p:cNvPr id="27" name="TextBox 26">
            <a:extLst>
              <a:ext uri="{FF2B5EF4-FFF2-40B4-BE49-F238E27FC236}">
                <a16:creationId xmlns:a16="http://schemas.microsoft.com/office/drawing/2014/main" id="{199AEAA3-242E-9394-F12B-8A76068ACD8B}"/>
              </a:ext>
            </a:extLst>
          </p:cNvPr>
          <p:cNvSpPr txBox="1"/>
          <p:nvPr/>
        </p:nvSpPr>
        <p:spPr>
          <a:xfrm>
            <a:off x="5276849" y="5654527"/>
            <a:ext cx="1638302"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IN" dirty="0"/>
              <a:t>Public Health Advancement</a:t>
            </a:r>
          </a:p>
        </p:txBody>
      </p:sp>
      <p:cxnSp>
        <p:nvCxnSpPr>
          <p:cNvPr id="28" name="Straight Connector 27">
            <a:extLst>
              <a:ext uri="{FF2B5EF4-FFF2-40B4-BE49-F238E27FC236}">
                <a16:creationId xmlns:a16="http://schemas.microsoft.com/office/drawing/2014/main" id="{701C8A51-48FB-480B-7A57-9C3EB49217B2}"/>
              </a:ext>
            </a:extLst>
          </p:cNvPr>
          <p:cNvCxnSpPr>
            <a:cxnSpLocks/>
          </p:cNvCxnSpPr>
          <p:nvPr/>
        </p:nvCxnSpPr>
        <p:spPr>
          <a:xfrm>
            <a:off x="164626" y="3581083"/>
            <a:ext cx="11862001" cy="0"/>
          </a:xfrm>
          <a:prstGeom prst="line">
            <a:avLst/>
          </a:prstGeom>
          <a:ln>
            <a:prstDash val="lgDashDotDot"/>
            <a:headEnd type="diamond"/>
            <a:tailEnd type="diamond"/>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3DF75B00-A3F2-824F-4B09-450B3CB0D4FF}"/>
              </a:ext>
            </a:extLst>
          </p:cNvPr>
          <p:cNvPicPr>
            <a:picLocks noChangeAspect="1"/>
          </p:cNvPicPr>
          <p:nvPr/>
        </p:nvPicPr>
        <p:blipFill>
          <a:blip r:embed="rId7">
            <a:alphaModFix/>
            <a:grayscl/>
            <a:extLst>
              <a:ext uri="{28A0092B-C50C-407E-A947-70E740481C1C}">
                <a14:useLocalDpi xmlns:a14="http://schemas.microsoft.com/office/drawing/2010/main" val="0"/>
              </a:ext>
            </a:extLst>
          </a:blip>
          <a:stretch>
            <a:fillRect/>
          </a:stretch>
        </p:blipFill>
        <p:spPr>
          <a:xfrm>
            <a:off x="8035805" y="718430"/>
            <a:ext cx="977217" cy="977217"/>
          </a:xfrm>
          <a:prstGeom prst="rect">
            <a:avLst/>
          </a:prstGeom>
        </p:spPr>
      </p:pic>
      <p:sp>
        <p:nvSpPr>
          <p:cNvPr id="30" name="TextBox 29">
            <a:extLst>
              <a:ext uri="{FF2B5EF4-FFF2-40B4-BE49-F238E27FC236}">
                <a16:creationId xmlns:a16="http://schemas.microsoft.com/office/drawing/2014/main" id="{73388B48-03F8-A279-B01E-CAE0476688E5}"/>
              </a:ext>
            </a:extLst>
          </p:cNvPr>
          <p:cNvSpPr txBox="1"/>
          <p:nvPr/>
        </p:nvSpPr>
        <p:spPr>
          <a:xfrm>
            <a:off x="7864588" y="2352763"/>
            <a:ext cx="1323819"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Comparing Algorithms</a:t>
            </a:r>
            <a:endParaRPr lang="en-IN" dirty="0"/>
          </a:p>
        </p:txBody>
      </p:sp>
      <p:sp>
        <p:nvSpPr>
          <p:cNvPr id="31" name="TextBox 30">
            <a:extLst>
              <a:ext uri="{FF2B5EF4-FFF2-40B4-BE49-F238E27FC236}">
                <a16:creationId xmlns:a16="http://schemas.microsoft.com/office/drawing/2014/main" id="{479CD31F-4A36-0083-12C5-815FA5E6B7E8}"/>
              </a:ext>
            </a:extLst>
          </p:cNvPr>
          <p:cNvSpPr txBox="1"/>
          <p:nvPr/>
        </p:nvSpPr>
        <p:spPr>
          <a:xfrm>
            <a:off x="5617626" y="2304986"/>
            <a:ext cx="1439374" cy="553998"/>
          </a:xfrm>
          <a:prstGeom prst="rect">
            <a:avLst/>
          </a:prstGeom>
          <a:noFill/>
        </p:spPr>
        <p:txBody>
          <a:bodyPr wrap="square" rtlCol="0">
            <a:spAutoFit/>
          </a:bodyPr>
          <a:lstStyle>
            <a:defPPr>
              <a:defRPr lang="en-US"/>
            </a:defPPr>
            <a:lvl1pPr algn="ctr">
              <a:defRPr sz="1500">
                <a:solidFill>
                  <a:schemeClr val="accent1">
                    <a:lumMod val="50000"/>
                  </a:schemeClr>
                </a:solidFill>
                <a:latin typeface="Century Gothic" panose="020B0502020202020204" pitchFamily="34" charset="0"/>
              </a:defRPr>
            </a:lvl1pPr>
          </a:lstStyle>
          <a:p>
            <a:r>
              <a:rPr lang="en-US" dirty="0"/>
              <a:t>Risk Stratification</a:t>
            </a:r>
            <a:endParaRPr lang="en-IN" dirty="0"/>
          </a:p>
        </p:txBody>
      </p:sp>
      <p:pic>
        <p:nvPicPr>
          <p:cNvPr id="32" name="Picture 31" descr="A magnifying glass and a paper with graphs and a graph&#10;&#10;Description automatically generated">
            <a:extLst>
              <a:ext uri="{FF2B5EF4-FFF2-40B4-BE49-F238E27FC236}">
                <a16:creationId xmlns:a16="http://schemas.microsoft.com/office/drawing/2014/main" id="{82BAFD74-0806-3506-7BD3-A96DF175AC02}"/>
              </a:ext>
            </a:extLst>
          </p:cNvPr>
          <p:cNvPicPr>
            <a:picLocks noChangeAspect="1"/>
          </p:cNvPicPr>
          <p:nvPr/>
        </p:nvPicPr>
        <p:blipFill>
          <a:blip r:embed="rId8">
            <a:alphaModFix/>
            <a:grayscl/>
            <a:extLst>
              <a:ext uri="{28A0092B-C50C-407E-A947-70E740481C1C}">
                <a14:useLocalDpi xmlns:a14="http://schemas.microsoft.com/office/drawing/2010/main" val="0"/>
              </a:ext>
            </a:extLst>
          </a:blip>
          <a:stretch>
            <a:fillRect/>
          </a:stretch>
        </p:blipFill>
        <p:spPr>
          <a:xfrm>
            <a:off x="5877295" y="736331"/>
            <a:ext cx="926572" cy="926572"/>
          </a:xfrm>
          <a:prstGeom prst="rect">
            <a:avLst/>
          </a:prstGeom>
        </p:spPr>
      </p:pic>
      <p:pic>
        <p:nvPicPr>
          <p:cNvPr id="2" name="Picture 1">
            <a:extLst>
              <a:ext uri="{FF2B5EF4-FFF2-40B4-BE49-F238E27FC236}">
                <a16:creationId xmlns:a16="http://schemas.microsoft.com/office/drawing/2014/main" id="{DE03C863-C8FE-4B3F-A502-7986E6656B5F}"/>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0077275" y="176723"/>
            <a:ext cx="1785976" cy="462949"/>
          </a:xfrm>
          <a:prstGeom prst="rect">
            <a:avLst/>
          </a:prstGeom>
        </p:spPr>
      </p:pic>
    </p:spTree>
    <p:extLst>
      <p:ext uri="{BB962C8B-B14F-4D97-AF65-F5344CB8AC3E}">
        <p14:creationId xmlns:p14="http://schemas.microsoft.com/office/powerpoint/2010/main" val="152110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7164D-27B9-B962-97E5-61C85629402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3A9D1C0-667E-9F04-2BC6-DA4455BDE5E0}"/>
              </a:ext>
            </a:extLst>
          </p:cNvPr>
          <p:cNvPicPr>
            <a:picLocks noChangeAspect="1"/>
          </p:cNvPicPr>
          <p:nvPr/>
        </p:nvPicPr>
        <p:blipFill>
          <a:blip r:embed="rId2">
            <a:duotone>
              <a:schemeClr val="accent1">
                <a:shade val="45000"/>
                <a:satMod val="135000"/>
              </a:schemeClr>
              <a:prstClr val="white"/>
            </a:duotone>
          </a:blip>
          <a:stretch>
            <a:fillRect/>
          </a:stretch>
        </p:blipFill>
        <p:spPr>
          <a:xfrm rot="20943577">
            <a:off x="6690343" y="3112700"/>
            <a:ext cx="701101" cy="701101"/>
          </a:xfrm>
          <a:prstGeom prst="rect">
            <a:avLst/>
          </a:prstGeom>
        </p:spPr>
      </p:pic>
      <p:pic>
        <p:nvPicPr>
          <p:cNvPr id="5" name="Picture 4">
            <a:extLst>
              <a:ext uri="{FF2B5EF4-FFF2-40B4-BE49-F238E27FC236}">
                <a16:creationId xmlns:a16="http://schemas.microsoft.com/office/drawing/2014/main" id="{58E68B5E-2285-EDEB-B3CA-DCFF5B206F2E}"/>
              </a:ext>
            </a:extLst>
          </p:cNvPr>
          <p:cNvPicPr>
            <a:picLocks noChangeAspect="1"/>
          </p:cNvPicPr>
          <p:nvPr/>
        </p:nvPicPr>
        <p:blipFill>
          <a:blip r:embed="rId2">
            <a:duotone>
              <a:schemeClr val="accent1">
                <a:shade val="45000"/>
                <a:satMod val="135000"/>
              </a:schemeClr>
              <a:prstClr val="white"/>
            </a:duotone>
          </a:blip>
          <a:stretch>
            <a:fillRect/>
          </a:stretch>
        </p:blipFill>
        <p:spPr>
          <a:xfrm rot="532551" flipH="1">
            <a:off x="6924479" y="431052"/>
            <a:ext cx="701101" cy="701101"/>
          </a:xfrm>
          <a:prstGeom prst="rect">
            <a:avLst/>
          </a:prstGeom>
        </p:spPr>
      </p:pic>
      <p:grpSp>
        <p:nvGrpSpPr>
          <p:cNvPr id="6" name="Group 5">
            <a:extLst>
              <a:ext uri="{FF2B5EF4-FFF2-40B4-BE49-F238E27FC236}">
                <a16:creationId xmlns:a16="http://schemas.microsoft.com/office/drawing/2014/main" id="{FFF73744-D8E4-9360-8717-BA5B5E21CB0D}"/>
              </a:ext>
            </a:extLst>
          </p:cNvPr>
          <p:cNvGrpSpPr/>
          <p:nvPr/>
        </p:nvGrpSpPr>
        <p:grpSpPr>
          <a:xfrm>
            <a:off x="6442848" y="1610792"/>
            <a:ext cx="1454797" cy="831944"/>
            <a:chOff x="6785257" y="5867269"/>
            <a:chExt cx="1454797" cy="831944"/>
          </a:xfrm>
        </p:grpSpPr>
        <p:sp>
          <p:nvSpPr>
            <p:cNvPr id="7" name="Rectangle 6">
              <a:extLst>
                <a:ext uri="{FF2B5EF4-FFF2-40B4-BE49-F238E27FC236}">
                  <a16:creationId xmlns:a16="http://schemas.microsoft.com/office/drawing/2014/main" id="{448800BA-641D-4DA6-E300-FCA05F817417}"/>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D68BCC2E-1C2B-B4B5-076A-77A0B4B20F52}"/>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9" name="Right Triangle 8">
                <a:extLst>
                  <a:ext uri="{FF2B5EF4-FFF2-40B4-BE49-F238E27FC236}">
                    <a16:creationId xmlns:a16="http://schemas.microsoft.com/office/drawing/2014/main" id="{DA652835-A23C-5D33-90D6-72562AF7FEF4}"/>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FF515033-5E62-003D-42B1-7429980312B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Triangle 10">
                <a:extLst>
                  <a:ext uri="{FF2B5EF4-FFF2-40B4-BE49-F238E27FC236}">
                    <a16:creationId xmlns:a16="http://schemas.microsoft.com/office/drawing/2014/main" id="{893EF55D-7383-5494-F09E-B87E9F965A03}"/>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79E74240-C99B-461A-E75F-58C0C42A5733}"/>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ight Triangle 12">
                <a:extLst>
                  <a:ext uri="{FF2B5EF4-FFF2-40B4-BE49-F238E27FC236}">
                    <a16:creationId xmlns:a16="http://schemas.microsoft.com/office/drawing/2014/main" id="{FAEF8232-F1E1-6F8C-FC2E-7DCD2CD34715}"/>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4" name="Group 13">
            <a:extLst>
              <a:ext uri="{FF2B5EF4-FFF2-40B4-BE49-F238E27FC236}">
                <a16:creationId xmlns:a16="http://schemas.microsoft.com/office/drawing/2014/main" id="{F0FC4D7B-951D-10FA-290D-EB433FF62A8A}"/>
              </a:ext>
            </a:extLst>
          </p:cNvPr>
          <p:cNvGrpSpPr/>
          <p:nvPr/>
        </p:nvGrpSpPr>
        <p:grpSpPr>
          <a:xfrm rot="4246982">
            <a:off x="6451874" y="677596"/>
            <a:ext cx="1454797" cy="831944"/>
            <a:chOff x="6785257" y="5867269"/>
            <a:chExt cx="1454797" cy="831944"/>
          </a:xfrm>
        </p:grpSpPr>
        <p:sp>
          <p:nvSpPr>
            <p:cNvPr id="15" name="Rectangle 14">
              <a:extLst>
                <a:ext uri="{FF2B5EF4-FFF2-40B4-BE49-F238E27FC236}">
                  <a16:creationId xmlns:a16="http://schemas.microsoft.com/office/drawing/2014/main" id="{A70E1C40-04FB-6FB9-A996-A9925A9C6D97}"/>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10426EBF-9D15-5A61-E4F4-F478C416BCB8}"/>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17" name="Right Triangle 16">
                <a:extLst>
                  <a:ext uri="{FF2B5EF4-FFF2-40B4-BE49-F238E27FC236}">
                    <a16:creationId xmlns:a16="http://schemas.microsoft.com/office/drawing/2014/main" id="{1993C73B-D140-CD27-EA41-A423C844A0C8}"/>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a:extLst>
                  <a:ext uri="{FF2B5EF4-FFF2-40B4-BE49-F238E27FC236}">
                    <a16:creationId xmlns:a16="http://schemas.microsoft.com/office/drawing/2014/main" id="{0EBD7C54-AFEF-DAA5-2DD8-A4C8042E91D3}"/>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Triangle 18">
                <a:extLst>
                  <a:ext uri="{FF2B5EF4-FFF2-40B4-BE49-F238E27FC236}">
                    <a16:creationId xmlns:a16="http://schemas.microsoft.com/office/drawing/2014/main" id="{C52C3E6F-5C85-8B33-9D71-7585A8CBBE51}"/>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19">
                <a:extLst>
                  <a:ext uri="{FF2B5EF4-FFF2-40B4-BE49-F238E27FC236}">
                    <a16:creationId xmlns:a16="http://schemas.microsoft.com/office/drawing/2014/main" id="{61D572B7-F239-1AA8-3785-2806DCDFBD47}"/>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ight Triangle 20">
                <a:extLst>
                  <a:ext uri="{FF2B5EF4-FFF2-40B4-BE49-F238E27FC236}">
                    <a16:creationId xmlns:a16="http://schemas.microsoft.com/office/drawing/2014/main" id="{2B61CBDC-B456-0210-EDF2-2BA280424B91}"/>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22" name="Group 21">
            <a:extLst>
              <a:ext uri="{FF2B5EF4-FFF2-40B4-BE49-F238E27FC236}">
                <a16:creationId xmlns:a16="http://schemas.microsoft.com/office/drawing/2014/main" id="{2E61D89A-046F-A089-1655-2F82DF4BC2C8}"/>
              </a:ext>
            </a:extLst>
          </p:cNvPr>
          <p:cNvGrpSpPr/>
          <p:nvPr/>
        </p:nvGrpSpPr>
        <p:grpSpPr>
          <a:xfrm rot="3763409">
            <a:off x="6442791" y="2525174"/>
            <a:ext cx="1454797" cy="831944"/>
            <a:chOff x="6785257" y="5867269"/>
            <a:chExt cx="1454797" cy="831944"/>
          </a:xfrm>
        </p:grpSpPr>
        <p:sp>
          <p:nvSpPr>
            <p:cNvPr id="23" name="Rectangle 22">
              <a:extLst>
                <a:ext uri="{FF2B5EF4-FFF2-40B4-BE49-F238E27FC236}">
                  <a16:creationId xmlns:a16="http://schemas.microsoft.com/office/drawing/2014/main" id="{1F374667-A430-B3FD-D7CE-E555E25EDAD6}"/>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B6CCFE6B-5B3F-0232-800C-93EE65B0A5A8}"/>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25" name="Right Triangle 24">
                <a:extLst>
                  <a:ext uri="{FF2B5EF4-FFF2-40B4-BE49-F238E27FC236}">
                    <a16:creationId xmlns:a16="http://schemas.microsoft.com/office/drawing/2014/main" id="{43094FC8-119A-C6D0-62E0-5251F76415F7}"/>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Triangle 25">
                <a:extLst>
                  <a:ext uri="{FF2B5EF4-FFF2-40B4-BE49-F238E27FC236}">
                    <a16:creationId xmlns:a16="http://schemas.microsoft.com/office/drawing/2014/main" id="{28FE1DF6-36E2-6584-8FAE-F20DDC63E7CB}"/>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85E0D606-6F69-8A1F-87E9-5FF948D162B7}"/>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Triangle 27">
                <a:extLst>
                  <a:ext uri="{FF2B5EF4-FFF2-40B4-BE49-F238E27FC236}">
                    <a16:creationId xmlns:a16="http://schemas.microsoft.com/office/drawing/2014/main" id="{87DFA8DC-2B76-CEA1-A720-110B5813C116}"/>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ight Triangle 28">
                <a:extLst>
                  <a:ext uri="{FF2B5EF4-FFF2-40B4-BE49-F238E27FC236}">
                    <a16:creationId xmlns:a16="http://schemas.microsoft.com/office/drawing/2014/main" id="{2FB519DE-DFEE-62CF-681B-51D0BF0507E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0" name="Group 29">
            <a:extLst>
              <a:ext uri="{FF2B5EF4-FFF2-40B4-BE49-F238E27FC236}">
                <a16:creationId xmlns:a16="http://schemas.microsoft.com/office/drawing/2014/main" id="{4F7B90DA-B98A-6D67-924E-782C9F599B2D}"/>
              </a:ext>
            </a:extLst>
          </p:cNvPr>
          <p:cNvGrpSpPr/>
          <p:nvPr/>
        </p:nvGrpSpPr>
        <p:grpSpPr>
          <a:xfrm>
            <a:off x="6482552" y="3327525"/>
            <a:ext cx="1454797" cy="831944"/>
            <a:chOff x="6785257" y="5867269"/>
            <a:chExt cx="1454797" cy="831944"/>
          </a:xfrm>
        </p:grpSpPr>
        <p:sp>
          <p:nvSpPr>
            <p:cNvPr id="31" name="Rectangle 30">
              <a:extLst>
                <a:ext uri="{FF2B5EF4-FFF2-40B4-BE49-F238E27FC236}">
                  <a16:creationId xmlns:a16="http://schemas.microsoft.com/office/drawing/2014/main" id="{BAACCDCB-5569-09B6-A512-A0CD6DE5C81D}"/>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63BD7039-CDC7-7543-C21A-D2083A75D19F}"/>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33" name="Right Triangle 32">
                <a:extLst>
                  <a:ext uri="{FF2B5EF4-FFF2-40B4-BE49-F238E27FC236}">
                    <a16:creationId xmlns:a16="http://schemas.microsoft.com/office/drawing/2014/main" id="{90BA843D-4870-A409-C753-CE9F9F04AAC3}"/>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Triangle 33">
                <a:extLst>
                  <a:ext uri="{FF2B5EF4-FFF2-40B4-BE49-F238E27FC236}">
                    <a16:creationId xmlns:a16="http://schemas.microsoft.com/office/drawing/2014/main" id="{A6C8FCDE-3E0F-55A4-E06E-13F1BD2CE335}"/>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Triangle 34">
                <a:extLst>
                  <a:ext uri="{FF2B5EF4-FFF2-40B4-BE49-F238E27FC236}">
                    <a16:creationId xmlns:a16="http://schemas.microsoft.com/office/drawing/2014/main" id="{C2A828C2-B60E-9972-B45A-E70597BA5BC1}"/>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Triangle 35">
                <a:extLst>
                  <a:ext uri="{FF2B5EF4-FFF2-40B4-BE49-F238E27FC236}">
                    <a16:creationId xmlns:a16="http://schemas.microsoft.com/office/drawing/2014/main" id="{71F0B344-B8F6-CFD4-C764-5114E42B0908}"/>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ight Triangle 36">
                <a:extLst>
                  <a:ext uri="{FF2B5EF4-FFF2-40B4-BE49-F238E27FC236}">
                    <a16:creationId xmlns:a16="http://schemas.microsoft.com/office/drawing/2014/main" id="{18519E38-DC66-7FB4-5644-1F65870FEAD8}"/>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A0018DE9-4D61-11B1-BF4D-2A552B575A33}"/>
              </a:ext>
            </a:extLst>
          </p:cNvPr>
          <p:cNvGrpSpPr/>
          <p:nvPr/>
        </p:nvGrpSpPr>
        <p:grpSpPr>
          <a:xfrm rot="3965514">
            <a:off x="6401410" y="4331589"/>
            <a:ext cx="1454797" cy="831944"/>
            <a:chOff x="6785257" y="5867269"/>
            <a:chExt cx="1454797" cy="831944"/>
          </a:xfrm>
        </p:grpSpPr>
        <p:sp>
          <p:nvSpPr>
            <p:cNvPr id="39" name="Rectangle 38">
              <a:extLst>
                <a:ext uri="{FF2B5EF4-FFF2-40B4-BE49-F238E27FC236}">
                  <a16:creationId xmlns:a16="http://schemas.microsoft.com/office/drawing/2014/main" id="{2AFB20C5-D03F-EFF8-9A7C-276BB794603A}"/>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C1432E77-EA12-E61B-C7C6-A4D72766ADFB}"/>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41" name="Right Triangle 40">
                <a:extLst>
                  <a:ext uri="{FF2B5EF4-FFF2-40B4-BE49-F238E27FC236}">
                    <a16:creationId xmlns:a16="http://schemas.microsoft.com/office/drawing/2014/main" id="{2E1282C8-993B-50C7-AE18-F5710BDB5DDB}"/>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ight Triangle 41">
                <a:extLst>
                  <a:ext uri="{FF2B5EF4-FFF2-40B4-BE49-F238E27FC236}">
                    <a16:creationId xmlns:a16="http://schemas.microsoft.com/office/drawing/2014/main" id="{A0C467D3-0A6E-BE39-B271-3ED29B3B06E2}"/>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ight Triangle 42">
                <a:extLst>
                  <a:ext uri="{FF2B5EF4-FFF2-40B4-BE49-F238E27FC236}">
                    <a16:creationId xmlns:a16="http://schemas.microsoft.com/office/drawing/2014/main" id="{02E94E83-0A64-62DF-F5B2-92371D85C27A}"/>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ight Triangle 43">
                <a:extLst>
                  <a:ext uri="{FF2B5EF4-FFF2-40B4-BE49-F238E27FC236}">
                    <a16:creationId xmlns:a16="http://schemas.microsoft.com/office/drawing/2014/main" id="{1608A7FC-ADAE-1CE5-20C4-D5E3D51FDE6C}"/>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Triangle 44">
                <a:extLst>
                  <a:ext uri="{FF2B5EF4-FFF2-40B4-BE49-F238E27FC236}">
                    <a16:creationId xmlns:a16="http://schemas.microsoft.com/office/drawing/2014/main" id="{D1C88849-64FD-D5CD-7D65-D812B97459E2}"/>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46" name="Group 45">
            <a:extLst>
              <a:ext uri="{FF2B5EF4-FFF2-40B4-BE49-F238E27FC236}">
                <a16:creationId xmlns:a16="http://schemas.microsoft.com/office/drawing/2014/main" id="{33B28956-A701-4D2E-662F-3CA0E6C2AB65}"/>
              </a:ext>
            </a:extLst>
          </p:cNvPr>
          <p:cNvGrpSpPr/>
          <p:nvPr/>
        </p:nvGrpSpPr>
        <p:grpSpPr>
          <a:xfrm>
            <a:off x="6430239" y="5390225"/>
            <a:ext cx="1454797" cy="831944"/>
            <a:chOff x="6785257" y="5867269"/>
            <a:chExt cx="1454797" cy="831944"/>
          </a:xfrm>
        </p:grpSpPr>
        <p:sp>
          <p:nvSpPr>
            <p:cNvPr id="47" name="Rectangle 46">
              <a:extLst>
                <a:ext uri="{FF2B5EF4-FFF2-40B4-BE49-F238E27FC236}">
                  <a16:creationId xmlns:a16="http://schemas.microsoft.com/office/drawing/2014/main" id="{24123FA7-C6E0-168A-C030-818668C5B27E}"/>
                </a:ext>
              </a:extLst>
            </p:cNvPr>
            <p:cNvSpPr/>
            <p:nvPr/>
          </p:nvSpPr>
          <p:spPr>
            <a:xfrm rot="19413298">
              <a:off x="6785257" y="6258683"/>
              <a:ext cx="1454797" cy="132741"/>
            </a:xfrm>
            <a:prstGeom prst="rect">
              <a:avLst/>
            </a:prstGeom>
            <a:solidFill>
              <a:srgbClr val="96AC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8" name="Group 47">
              <a:extLst>
                <a:ext uri="{FF2B5EF4-FFF2-40B4-BE49-F238E27FC236}">
                  <a16:creationId xmlns:a16="http://schemas.microsoft.com/office/drawing/2014/main" id="{05FDAD09-BF99-9133-0565-A1EDF41E1F6A}"/>
                </a:ext>
              </a:extLst>
            </p:cNvPr>
            <p:cNvGrpSpPr/>
            <p:nvPr/>
          </p:nvGrpSpPr>
          <p:grpSpPr>
            <a:xfrm>
              <a:off x="6960096" y="5867269"/>
              <a:ext cx="1083991" cy="831944"/>
              <a:chOff x="7304294" y="5502250"/>
              <a:chExt cx="1083991" cy="831944"/>
            </a:xfrm>
            <a:gradFill>
              <a:gsLst>
                <a:gs pos="0">
                  <a:schemeClr val="accent1">
                    <a:lumMod val="44000"/>
                    <a:lumOff val="56000"/>
                  </a:schemeClr>
                </a:gs>
                <a:gs pos="100000">
                  <a:schemeClr val="accent1">
                    <a:lumMod val="99000"/>
                    <a:lumOff val="1000"/>
                  </a:schemeClr>
                </a:gs>
              </a:gsLst>
              <a:lin ang="2700000" scaled="1"/>
            </a:gradFill>
            <a:effectLst/>
          </p:grpSpPr>
          <p:sp>
            <p:nvSpPr>
              <p:cNvPr id="49" name="Right Triangle 48">
                <a:extLst>
                  <a:ext uri="{FF2B5EF4-FFF2-40B4-BE49-F238E27FC236}">
                    <a16:creationId xmlns:a16="http://schemas.microsoft.com/office/drawing/2014/main" id="{81CC473D-1B00-4B79-DF6F-A283F93AF10B}"/>
                  </a:ext>
                </a:extLst>
              </p:cNvPr>
              <p:cNvSpPr/>
              <p:nvPr/>
            </p:nvSpPr>
            <p:spPr>
              <a:xfrm rot="5734655">
                <a:off x="7972756" y="5647355"/>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a:extLst>
                  <a:ext uri="{FF2B5EF4-FFF2-40B4-BE49-F238E27FC236}">
                    <a16:creationId xmlns:a16="http://schemas.microsoft.com/office/drawing/2014/main" id="{E6F25DF9-B1D8-22E4-6260-982BB655D8A1}"/>
                  </a:ext>
                </a:extLst>
              </p:cNvPr>
              <p:cNvSpPr/>
              <p:nvPr/>
            </p:nvSpPr>
            <p:spPr>
              <a:xfrm rot="5734655">
                <a:off x="7752278" y="5803931"/>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Triangle 50">
                <a:extLst>
                  <a:ext uri="{FF2B5EF4-FFF2-40B4-BE49-F238E27FC236}">
                    <a16:creationId xmlns:a16="http://schemas.microsoft.com/office/drawing/2014/main" id="{49512FB1-BBBB-78BA-EAB9-84584E4EB27A}"/>
                  </a:ext>
                </a:extLst>
              </p:cNvPr>
              <p:cNvSpPr/>
              <p:nvPr/>
            </p:nvSpPr>
            <p:spPr>
              <a:xfrm rot="5734655">
                <a:off x="7522591" y="5975229"/>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BF90F164-7DF6-4017-2E4F-977C3F77CB2F}"/>
                  </a:ext>
                </a:extLst>
              </p:cNvPr>
              <p:cNvSpPr/>
              <p:nvPr/>
            </p:nvSpPr>
            <p:spPr>
              <a:xfrm rot="5734655">
                <a:off x="7315974" y="6127932"/>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Triangle 52">
                <a:extLst>
                  <a:ext uri="{FF2B5EF4-FFF2-40B4-BE49-F238E27FC236}">
                    <a16:creationId xmlns:a16="http://schemas.microsoft.com/office/drawing/2014/main" id="{F578376B-F613-2540-788C-5E6D4ABE6CAB}"/>
                  </a:ext>
                </a:extLst>
              </p:cNvPr>
              <p:cNvSpPr/>
              <p:nvPr/>
            </p:nvSpPr>
            <p:spPr>
              <a:xfrm rot="5734655">
                <a:off x="8182023" y="5490570"/>
                <a:ext cx="194582" cy="217942"/>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54" name="Group 53">
            <a:extLst>
              <a:ext uri="{FF2B5EF4-FFF2-40B4-BE49-F238E27FC236}">
                <a16:creationId xmlns:a16="http://schemas.microsoft.com/office/drawing/2014/main" id="{2FEEB2D8-9538-8DF1-91E2-CAC5215F08A9}"/>
              </a:ext>
            </a:extLst>
          </p:cNvPr>
          <p:cNvGrpSpPr/>
          <p:nvPr/>
        </p:nvGrpSpPr>
        <p:grpSpPr>
          <a:xfrm>
            <a:off x="2783632" y="5229200"/>
            <a:ext cx="3847232" cy="1256880"/>
            <a:chOff x="4963887" y="5221960"/>
            <a:chExt cx="3847232" cy="1256880"/>
          </a:xfrm>
        </p:grpSpPr>
        <p:sp>
          <p:nvSpPr>
            <p:cNvPr id="55" name="Rectangle: Rounded Corners 54">
              <a:extLst>
                <a:ext uri="{FF2B5EF4-FFF2-40B4-BE49-F238E27FC236}">
                  <a16:creationId xmlns:a16="http://schemas.microsoft.com/office/drawing/2014/main" id="{3FDE0A01-4327-3DAF-1D63-8CB41FCA3952}"/>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18CE06F1-D16C-F0B5-8541-A2D82112C0D0}"/>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alpha val="80000"/>
                    <a:lumMod val="75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Rounded Corners 56">
              <a:extLst>
                <a:ext uri="{FF2B5EF4-FFF2-40B4-BE49-F238E27FC236}">
                  <a16:creationId xmlns:a16="http://schemas.microsoft.com/office/drawing/2014/main" id="{BE7F5F07-6BDB-2B9B-A55E-CE59E6F59B14}"/>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D7B4126D-F19D-92DE-374B-95D90324AF7B}"/>
                </a:ext>
              </a:extLst>
            </p:cNvPr>
            <p:cNvSpPr txBox="1"/>
            <p:nvPr/>
          </p:nvSpPr>
          <p:spPr>
            <a:xfrm>
              <a:off x="7725005" y="5443669"/>
              <a:ext cx="915346" cy="307777"/>
            </a:xfrm>
            <a:prstGeom prst="rect">
              <a:avLst/>
            </a:prstGeom>
            <a:noFill/>
          </p:spPr>
          <p:txBody>
            <a:bodyPr wrap="square" rtlCol="0">
              <a:spAutoFit/>
            </a:bodyPr>
            <a:lstStyle/>
            <a:p>
              <a:pPr algn="ctr"/>
              <a:r>
                <a:rPr lang="en-US" sz="1400" dirty="0">
                  <a:solidFill>
                    <a:schemeClr val="accent1">
                      <a:lumMod val="75000"/>
                    </a:schemeClr>
                  </a:solidFill>
                  <a:latin typeface="Century Gothic" panose="020B0502020202020204" pitchFamily="34" charset="0"/>
                </a:rPr>
                <a:t>STEP</a:t>
              </a:r>
            </a:p>
          </p:txBody>
        </p:sp>
        <p:sp>
          <p:nvSpPr>
            <p:cNvPr id="59" name="TextBox 58">
              <a:extLst>
                <a:ext uri="{FF2B5EF4-FFF2-40B4-BE49-F238E27FC236}">
                  <a16:creationId xmlns:a16="http://schemas.microsoft.com/office/drawing/2014/main" id="{FF6C2546-7410-C08C-F2A6-AD03089FE01F}"/>
                </a:ext>
              </a:extLst>
            </p:cNvPr>
            <p:cNvSpPr txBox="1"/>
            <p:nvPr/>
          </p:nvSpPr>
          <p:spPr>
            <a:xfrm>
              <a:off x="7776278" y="5671484"/>
              <a:ext cx="812800" cy="646331"/>
            </a:xfrm>
            <a:prstGeom prst="rect">
              <a:avLst/>
            </a:prstGeom>
            <a:noFill/>
          </p:spPr>
          <p:txBody>
            <a:bodyPr wrap="square" rtlCol="0">
              <a:spAutoFit/>
            </a:bodyPr>
            <a:lstStyle/>
            <a:p>
              <a:pPr algn="ctr"/>
              <a:r>
                <a:rPr lang="en-US" sz="3600" dirty="0">
                  <a:solidFill>
                    <a:schemeClr val="accent1">
                      <a:lumMod val="50000"/>
                    </a:schemeClr>
                  </a:solidFill>
                  <a:latin typeface="Century Gothic" panose="020B0502020202020204" pitchFamily="34" charset="0"/>
                </a:rPr>
                <a:t>01</a:t>
              </a:r>
            </a:p>
          </p:txBody>
        </p:sp>
        <p:sp>
          <p:nvSpPr>
            <p:cNvPr id="60" name="TextBox 59">
              <a:extLst>
                <a:ext uri="{FF2B5EF4-FFF2-40B4-BE49-F238E27FC236}">
                  <a16:creationId xmlns:a16="http://schemas.microsoft.com/office/drawing/2014/main" id="{537800E0-43BB-212D-1777-E85D6967A54F}"/>
                </a:ext>
              </a:extLst>
            </p:cNvPr>
            <p:cNvSpPr txBox="1"/>
            <p:nvPr/>
          </p:nvSpPr>
          <p:spPr>
            <a:xfrm>
              <a:off x="5537762" y="5952414"/>
              <a:ext cx="2168070" cy="253916"/>
            </a:xfrm>
            <a:prstGeom prst="rect">
              <a:avLst/>
            </a:prstGeom>
            <a:noFill/>
          </p:spPr>
          <p:txBody>
            <a:bodyPr wrap="square" rtlCol="0">
              <a:spAutoFit/>
            </a:bodyPr>
            <a:lstStyle/>
            <a:p>
              <a:pPr algn="ctr"/>
              <a:endParaRPr lang="en-US" sz="1050" dirty="0">
                <a:solidFill>
                  <a:schemeClr val="tx1">
                    <a:lumMod val="65000"/>
                    <a:lumOff val="35000"/>
                  </a:schemeClr>
                </a:solidFill>
                <a:latin typeface="Century Gothic" panose="020B0502020202020204" pitchFamily="34" charset="0"/>
              </a:endParaRPr>
            </a:p>
          </p:txBody>
        </p:sp>
        <p:sp>
          <p:nvSpPr>
            <p:cNvPr id="61" name="TextBox 60">
              <a:extLst>
                <a:ext uri="{FF2B5EF4-FFF2-40B4-BE49-F238E27FC236}">
                  <a16:creationId xmlns:a16="http://schemas.microsoft.com/office/drawing/2014/main" id="{2E43BA21-A0BF-09EA-3B87-E9188A90380D}"/>
                </a:ext>
              </a:extLst>
            </p:cNvPr>
            <p:cNvSpPr txBox="1"/>
            <p:nvPr/>
          </p:nvSpPr>
          <p:spPr>
            <a:xfrm>
              <a:off x="5202489" y="5317718"/>
              <a:ext cx="2137038" cy="369332"/>
            </a:xfrm>
            <a:prstGeom prst="rect">
              <a:avLst/>
            </a:prstGeom>
            <a:noFill/>
          </p:spPr>
          <p:txBody>
            <a:bodyPr wrap="square" rtlCol="0">
              <a:spAutoFit/>
            </a:bodyPr>
            <a:lstStyle/>
            <a:p>
              <a:pPr algn="ctr"/>
              <a:r>
                <a:rPr lang="en-US" b="1" dirty="0">
                  <a:solidFill>
                    <a:schemeClr val="accent1">
                      <a:lumMod val="50000"/>
                    </a:schemeClr>
                  </a:solidFill>
                  <a:latin typeface="Century" panose="02040604050505020304" pitchFamily="18" charset="0"/>
                </a:rPr>
                <a:t>Data Collection</a:t>
              </a:r>
            </a:p>
          </p:txBody>
        </p:sp>
      </p:grpSp>
      <p:grpSp>
        <p:nvGrpSpPr>
          <p:cNvPr id="62" name="Group 61">
            <a:extLst>
              <a:ext uri="{FF2B5EF4-FFF2-40B4-BE49-F238E27FC236}">
                <a16:creationId xmlns:a16="http://schemas.microsoft.com/office/drawing/2014/main" id="{F8482BEA-791C-8C7B-7DBF-EB3EF549DCB1}"/>
              </a:ext>
            </a:extLst>
          </p:cNvPr>
          <p:cNvGrpSpPr/>
          <p:nvPr/>
        </p:nvGrpSpPr>
        <p:grpSpPr>
          <a:xfrm>
            <a:off x="2806088" y="3566976"/>
            <a:ext cx="3847232" cy="1256880"/>
            <a:chOff x="4963887" y="5221960"/>
            <a:chExt cx="3847232" cy="1256880"/>
          </a:xfrm>
        </p:grpSpPr>
        <p:sp>
          <p:nvSpPr>
            <p:cNvPr id="63" name="Rectangle: Rounded Corners 62">
              <a:extLst>
                <a:ext uri="{FF2B5EF4-FFF2-40B4-BE49-F238E27FC236}">
                  <a16:creationId xmlns:a16="http://schemas.microsoft.com/office/drawing/2014/main" id="{84EB99EA-2E2A-D8C0-ACFA-8C0EC768C68B}"/>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A4B84B9C-5440-0D8C-14FC-AF008E35B90C}"/>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Rounded Corners 64">
              <a:extLst>
                <a:ext uri="{FF2B5EF4-FFF2-40B4-BE49-F238E27FC236}">
                  <a16:creationId xmlns:a16="http://schemas.microsoft.com/office/drawing/2014/main" id="{58216E41-545E-881A-67CE-C34A4E048860}"/>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9DC1309-F2E8-50D7-C0AF-1BF428D94E4A}"/>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67" name="TextBox 66">
              <a:extLst>
                <a:ext uri="{FF2B5EF4-FFF2-40B4-BE49-F238E27FC236}">
                  <a16:creationId xmlns:a16="http://schemas.microsoft.com/office/drawing/2014/main" id="{D2EE77E0-C866-1F3A-7909-D5C7D9C3FE23}"/>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03</a:t>
              </a:r>
            </a:p>
          </p:txBody>
        </p:sp>
      </p:grpSp>
      <p:grpSp>
        <p:nvGrpSpPr>
          <p:cNvPr id="68" name="Group 67">
            <a:extLst>
              <a:ext uri="{FF2B5EF4-FFF2-40B4-BE49-F238E27FC236}">
                <a16:creationId xmlns:a16="http://schemas.microsoft.com/office/drawing/2014/main" id="{BDCCD2A3-EAB1-0DFF-1633-05D04A5F529F}"/>
              </a:ext>
            </a:extLst>
          </p:cNvPr>
          <p:cNvGrpSpPr/>
          <p:nvPr/>
        </p:nvGrpSpPr>
        <p:grpSpPr>
          <a:xfrm>
            <a:off x="2806088" y="1955452"/>
            <a:ext cx="3847232" cy="1256880"/>
            <a:chOff x="4963887" y="5221960"/>
            <a:chExt cx="3847232" cy="1256880"/>
          </a:xfrm>
        </p:grpSpPr>
        <p:sp>
          <p:nvSpPr>
            <p:cNvPr id="69" name="Rectangle: Rounded Corners 68">
              <a:extLst>
                <a:ext uri="{FF2B5EF4-FFF2-40B4-BE49-F238E27FC236}">
                  <a16:creationId xmlns:a16="http://schemas.microsoft.com/office/drawing/2014/main" id="{2C8803A2-DF9D-0142-E954-AFCA58196264}"/>
                </a:ext>
              </a:extLst>
            </p:cNvPr>
            <p:cNvSpPr/>
            <p:nvPr/>
          </p:nvSpPr>
          <p:spPr>
            <a:xfrm>
              <a:off x="4963887" y="522196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Rounded Corners 69">
              <a:extLst>
                <a:ext uri="{FF2B5EF4-FFF2-40B4-BE49-F238E27FC236}">
                  <a16:creationId xmlns:a16="http://schemas.microsoft.com/office/drawing/2014/main" id="{3E8C9CBA-47D6-1E0C-0375-EF19541E20F0}"/>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5DAD7799-920A-DB1B-1694-936968555F9F}"/>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7DD5F81C-EF1B-33EE-1B27-979C5EA09847}"/>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73" name="TextBox 72">
              <a:extLst>
                <a:ext uri="{FF2B5EF4-FFF2-40B4-BE49-F238E27FC236}">
                  <a16:creationId xmlns:a16="http://schemas.microsoft.com/office/drawing/2014/main" id="{22BA6DB2-1A41-A97C-14DF-3139D496C5B2}"/>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05</a:t>
              </a:r>
            </a:p>
          </p:txBody>
        </p:sp>
      </p:grpSp>
      <p:grpSp>
        <p:nvGrpSpPr>
          <p:cNvPr id="74" name="Group 73">
            <a:extLst>
              <a:ext uri="{FF2B5EF4-FFF2-40B4-BE49-F238E27FC236}">
                <a16:creationId xmlns:a16="http://schemas.microsoft.com/office/drawing/2014/main" id="{75FCA4A9-761F-A530-5473-755A528AE6EA}"/>
              </a:ext>
            </a:extLst>
          </p:cNvPr>
          <p:cNvGrpSpPr/>
          <p:nvPr/>
        </p:nvGrpSpPr>
        <p:grpSpPr>
          <a:xfrm>
            <a:off x="2819839" y="293228"/>
            <a:ext cx="3855936" cy="1266246"/>
            <a:chOff x="4955182" y="5221960"/>
            <a:chExt cx="3855936" cy="1266246"/>
          </a:xfrm>
        </p:grpSpPr>
        <p:sp>
          <p:nvSpPr>
            <p:cNvPr id="75" name="Rectangle: Rounded Corners 74">
              <a:extLst>
                <a:ext uri="{FF2B5EF4-FFF2-40B4-BE49-F238E27FC236}">
                  <a16:creationId xmlns:a16="http://schemas.microsoft.com/office/drawing/2014/main" id="{9DD99472-F16D-5FC1-A95C-E1C0FFAB8366}"/>
                </a:ext>
              </a:extLst>
            </p:cNvPr>
            <p:cNvSpPr/>
            <p:nvPr/>
          </p:nvSpPr>
          <p:spPr>
            <a:xfrm>
              <a:off x="4955182" y="5231326"/>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Rounded Corners 75">
              <a:extLst>
                <a:ext uri="{FF2B5EF4-FFF2-40B4-BE49-F238E27FC236}">
                  <a16:creationId xmlns:a16="http://schemas.microsoft.com/office/drawing/2014/main" id="{4E58E5B0-E290-E5C4-A517-3615BC14D16B}"/>
                </a:ext>
              </a:extLst>
            </p:cNvPr>
            <p:cNvSpPr/>
            <p:nvPr/>
          </p:nvSpPr>
          <p:spPr>
            <a:xfrm>
              <a:off x="7554238" y="522196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450C92B1-943C-BF74-E071-DA82459D51CA}"/>
                </a:ext>
              </a:extLst>
            </p:cNvPr>
            <p:cNvSpPr/>
            <p:nvPr/>
          </p:nvSpPr>
          <p:spPr>
            <a:xfrm>
              <a:off x="7715263" y="538298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87857C09-7381-B22B-A275-851D6B4632F7}"/>
                </a:ext>
              </a:extLst>
            </p:cNvPr>
            <p:cNvSpPr txBox="1"/>
            <p:nvPr/>
          </p:nvSpPr>
          <p:spPr>
            <a:xfrm>
              <a:off x="7725005" y="544366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79" name="TextBox 78">
              <a:extLst>
                <a:ext uri="{FF2B5EF4-FFF2-40B4-BE49-F238E27FC236}">
                  <a16:creationId xmlns:a16="http://schemas.microsoft.com/office/drawing/2014/main" id="{C6AE5789-17C1-1FB3-8B95-FB716C9C60F8}"/>
                </a:ext>
              </a:extLst>
            </p:cNvPr>
            <p:cNvSpPr txBox="1"/>
            <p:nvPr/>
          </p:nvSpPr>
          <p:spPr>
            <a:xfrm>
              <a:off x="7776278" y="567148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07</a:t>
              </a:r>
            </a:p>
          </p:txBody>
        </p:sp>
      </p:grpSp>
      <p:sp>
        <p:nvSpPr>
          <p:cNvPr id="80" name="Rectangle: Rounded Corners 79">
            <a:extLst>
              <a:ext uri="{FF2B5EF4-FFF2-40B4-BE49-F238E27FC236}">
                <a16:creationId xmlns:a16="http://schemas.microsoft.com/office/drawing/2014/main" id="{AD92D4A9-9E5C-087A-C055-1721C4CC8AB6}"/>
              </a:ext>
            </a:extLst>
          </p:cNvPr>
          <p:cNvSpPr/>
          <p:nvPr/>
        </p:nvSpPr>
        <p:spPr>
          <a:xfrm>
            <a:off x="7586965" y="4462222"/>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Rounded Corners 80">
            <a:extLst>
              <a:ext uri="{FF2B5EF4-FFF2-40B4-BE49-F238E27FC236}">
                <a16:creationId xmlns:a16="http://schemas.microsoft.com/office/drawing/2014/main" id="{5E07CE3E-1B3E-D9F8-58E1-EA9F4C89658A}"/>
              </a:ext>
            </a:extLst>
          </p:cNvPr>
          <p:cNvSpPr/>
          <p:nvPr/>
        </p:nvSpPr>
        <p:spPr>
          <a:xfrm>
            <a:off x="7622801" y="4462222"/>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ectangle: Rounded Corners 81">
            <a:extLst>
              <a:ext uri="{FF2B5EF4-FFF2-40B4-BE49-F238E27FC236}">
                <a16:creationId xmlns:a16="http://schemas.microsoft.com/office/drawing/2014/main" id="{7BFBD266-6524-3E9E-FD18-5F946C0B0FBE}"/>
              </a:ext>
            </a:extLst>
          </p:cNvPr>
          <p:cNvSpPr/>
          <p:nvPr/>
        </p:nvSpPr>
        <p:spPr>
          <a:xfrm>
            <a:off x="7783826" y="4623247"/>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AEC08339-4396-558D-066A-C8EB3330BDAF}"/>
              </a:ext>
            </a:extLst>
          </p:cNvPr>
          <p:cNvSpPr txBox="1"/>
          <p:nvPr/>
        </p:nvSpPr>
        <p:spPr>
          <a:xfrm>
            <a:off x="7793568" y="4683931"/>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84" name="TextBox 83">
            <a:extLst>
              <a:ext uri="{FF2B5EF4-FFF2-40B4-BE49-F238E27FC236}">
                <a16:creationId xmlns:a16="http://schemas.microsoft.com/office/drawing/2014/main" id="{3F71BA5E-00A8-D748-D9A0-948664238B6C}"/>
              </a:ext>
            </a:extLst>
          </p:cNvPr>
          <p:cNvSpPr txBox="1"/>
          <p:nvPr/>
        </p:nvSpPr>
        <p:spPr>
          <a:xfrm>
            <a:off x="7844841" y="4911746"/>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02</a:t>
            </a:r>
          </a:p>
        </p:txBody>
      </p:sp>
      <p:sp>
        <p:nvSpPr>
          <p:cNvPr id="85" name="TextBox 84">
            <a:extLst>
              <a:ext uri="{FF2B5EF4-FFF2-40B4-BE49-F238E27FC236}">
                <a16:creationId xmlns:a16="http://schemas.microsoft.com/office/drawing/2014/main" id="{BD475270-FA76-ECC0-98B3-00299D40919E}"/>
              </a:ext>
            </a:extLst>
          </p:cNvPr>
          <p:cNvSpPr txBox="1"/>
          <p:nvPr/>
        </p:nvSpPr>
        <p:spPr>
          <a:xfrm>
            <a:off x="9302593" y="4439693"/>
            <a:ext cx="1752153"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Exploratory Data Analysis</a:t>
            </a:r>
          </a:p>
        </p:txBody>
      </p:sp>
      <p:sp>
        <p:nvSpPr>
          <p:cNvPr id="86" name="TextBox 85">
            <a:extLst>
              <a:ext uri="{FF2B5EF4-FFF2-40B4-BE49-F238E27FC236}">
                <a16:creationId xmlns:a16="http://schemas.microsoft.com/office/drawing/2014/main" id="{27968238-91AF-945E-9693-EDEB2F7737B3}"/>
              </a:ext>
            </a:extLst>
          </p:cNvPr>
          <p:cNvSpPr txBox="1"/>
          <p:nvPr/>
        </p:nvSpPr>
        <p:spPr>
          <a:xfrm>
            <a:off x="2951651" y="3689023"/>
            <a:ext cx="2278031"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PREPROCESSING</a:t>
            </a:r>
          </a:p>
        </p:txBody>
      </p:sp>
      <p:grpSp>
        <p:nvGrpSpPr>
          <p:cNvPr id="87" name="Group 86">
            <a:extLst>
              <a:ext uri="{FF2B5EF4-FFF2-40B4-BE49-F238E27FC236}">
                <a16:creationId xmlns:a16="http://schemas.microsoft.com/office/drawing/2014/main" id="{2100EEA4-3AE8-3A59-3560-31CB6E161025}"/>
              </a:ext>
            </a:extLst>
          </p:cNvPr>
          <p:cNvGrpSpPr/>
          <p:nvPr/>
        </p:nvGrpSpPr>
        <p:grpSpPr>
          <a:xfrm>
            <a:off x="7622801" y="2667818"/>
            <a:ext cx="3847232" cy="1256880"/>
            <a:chOff x="6204712" y="4509220"/>
            <a:chExt cx="3847232" cy="1256880"/>
          </a:xfrm>
        </p:grpSpPr>
        <p:sp>
          <p:nvSpPr>
            <p:cNvPr id="88" name="Rectangle: Rounded Corners 87">
              <a:extLst>
                <a:ext uri="{FF2B5EF4-FFF2-40B4-BE49-F238E27FC236}">
                  <a16:creationId xmlns:a16="http://schemas.microsoft.com/office/drawing/2014/main" id="{62CAE20F-469C-C4FC-6F55-4C3C5D6F758B}"/>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88">
              <a:extLst>
                <a:ext uri="{FF2B5EF4-FFF2-40B4-BE49-F238E27FC236}">
                  <a16:creationId xmlns:a16="http://schemas.microsoft.com/office/drawing/2014/main" id="{5237C334-7052-1EF5-E498-C1205DC09479}"/>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89">
              <a:extLst>
                <a:ext uri="{FF2B5EF4-FFF2-40B4-BE49-F238E27FC236}">
                  <a16:creationId xmlns:a16="http://schemas.microsoft.com/office/drawing/2014/main" id="{34D13BF4-C0E7-83CE-E796-A9B463E85B20}"/>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3E2D4D33-A437-71B7-5795-4BAEC7295D28}"/>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92" name="TextBox 91">
              <a:extLst>
                <a:ext uri="{FF2B5EF4-FFF2-40B4-BE49-F238E27FC236}">
                  <a16:creationId xmlns:a16="http://schemas.microsoft.com/office/drawing/2014/main" id="{F62F38BC-6679-622A-0F81-A341BEDA044E}"/>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04</a:t>
              </a:r>
            </a:p>
          </p:txBody>
        </p:sp>
      </p:grpSp>
      <p:grpSp>
        <p:nvGrpSpPr>
          <p:cNvPr id="93" name="Group 92">
            <a:extLst>
              <a:ext uri="{FF2B5EF4-FFF2-40B4-BE49-F238E27FC236}">
                <a16:creationId xmlns:a16="http://schemas.microsoft.com/office/drawing/2014/main" id="{E184D38E-BD5C-10A2-22CD-EA7FD57CB4D5}"/>
              </a:ext>
            </a:extLst>
          </p:cNvPr>
          <p:cNvGrpSpPr/>
          <p:nvPr/>
        </p:nvGrpSpPr>
        <p:grpSpPr>
          <a:xfrm>
            <a:off x="7622801" y="873414"/>
            <a:ext cx="3847232" cy="1256880"/>
            <a:chOff x="6204712" y="4509220"/>
            <a:chExt cx="3847232" cy="1256880"/>
          </a:xfrm>
        </p:grpSpPr>
        <p:sp>
          <p:nvSpPr>
            <p:cNvPr id="94" name="Rectangle: Rounded Corners 93">
              <a:extLst>
                <a:ext uri="{FF2B5EF4-FFF2-40B4-BE49-F238E27FC236}">
                  <a16:creationId xmlns:a16="http://schemas.microsoft.com/office/drawing/2014/main" id="{6F715104-6EE1-B61F-9047-1FB8F6F31477}"/>
                </a:ext>
              </a:extLst>
            </p:cNvPr>
            <p:cNvSpPr/>
            <p:nvPr/>
          </p:nvSpPr>
          <p:spPr>
            <a:xfrm>
              <a:off x="6204712" y="4509220"/>
              <a:ext cx="3847232" cy="1256880"/>
            </a:xfrm>
            <a:prstGeom prst="roundRect">
              <a:avLst/>
            </a:prstGeom>
            <a:gradFill flip="none" rotWithShape="1">
              <a:gsLst>
                <a:gs pos="0">
                  <a:schemeClr val="bg1"/>
                </a:gs>
                <a:gs pos="100000">
                  <a:schemeClr val="bg1">
                    <a:lumMod val="95000"/>
                  </a:schemeClr>
                </a:gs>
              </a:gsLst>
              <a:lin ang="2700000" scaled="1"/>
              <a:tileRect/>
            </a:gradFill>
            <a:ln>
              <a:solidFill>
                <a:schemeClr val="bg1">
                  <a:lumMod val="75000"/>
                </a:schemeClr>
              </a:solidFill>
            </a:ln>
            <a:effectLst>
              <a:innerShdw blurRad="114300">
                <a:schemeClr val="bg1">
                  <a:lumMod val="6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94">
              <a:extLst>
                <a:ext uri="{FF2B5EF4-FFF2-40B4-BE49-F238E27FC236}">
                  <a16:creationId xmlns:a16="http://schemas.microsoft.com/office/drawing/2014/main" id="{FC023DC2-0204-15F7-68DA-47BDBA2571EC}"/>
                </a:ext>
              </a:extLst>
            </p:cNvPr>
            <p:cNvSpPr/>
            <p:nvPr/>
          </p:nvSpPr>
          <p:spPr>
            <a:xfrm>
              <a:off x="6240548" y="4509220"/>
              <a:ext cx="1256880" cy="1256880"/>
            </a:xfrm>
            <a:prstGeom prst="roundRect">
              <a:avLst/>
            </a:prstGeom>
            <a:gradFill flip="none" rotWithShape="1">
              <a:gsLst>
                <a:gs pos="0">
                  <a:schemeClr val="accent1">
                    <a:alpha val="80000"/>
                    <a:lumMod val="44000"/>
                    <a:lumOff val="56000"/>
                  </a:schemeClr>
                </a:gs>
                <a:gs pos="100000">
                  <a:schemeClr val="accent1">
                    <a:lumMod val="75000"/>
                    <a:alpha val="80000"/>
                  </a:schemeClr>
                </a:gs>
              </a:gsLst>
              <a:lin ang="27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Rounded Corners 95">
              <a:extLst>
                <a:ext uri="{FF2B5EF4-FFF2-40B4-BE49-F238E27FC236}">
                  <a16:creationId xmlns:a16="http://schemas.microsoft.com/office/drawing/2014/main" id="{44ACF1F6-3513-00C4-C5D3-91ADAC77C2FD}"/>
                </a:ext>
              </a:extLst>
            </p:cNvPr>
            <p:cNvSpPr/>
            <p:nvPr/>
          </p:nvSpPr>
          <p:spPr>
            <a:xfrm>
              <a:off x="6401573" y="4670245"/>
              <a:ext cx="934830" cy="934830"/>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FA07B30C-0D9D-7B26-A7A3-DBF6A432EFE2}"/>
                </a:ext>
              </a:extLst>
            </p:cNvPr>
            <p:cNvSpPr txBox="1"/>
            <p:nvPr/>
          </p:nvSpPr>
          <p:spPr>
            <a:xfrm>
              <a:off x="6411315" y="4730929"/>
              <a:ext cx="915346" cy="307777"/>
            </a:xfrm>
            <a:prstGeom prst="rect">
              <a:avLst/>
            </a:prstGeom>
            <a:noFill/>
          </p:spPr>
          <p:txBody>
            <a:bodyPr wrap="square" rtlCol="0">
              <a:spAutoFit/>
            </a:bodyPr>
            <a:lstStyle>
              <a:defPPr>
                <a:defRPr lang="en-US"/>
              </a:defPPr>
              <a:lvl1pPr algn="ctr">
                <a:defRPr sz="1400">
                  <a:solidFill>
                    <a:schemeClr val="accent1">
                      <a:lumMod val="75000"/>
                    </a:schemeClr>
                  </a:solidFill>
                  <a:latin typeface="Century Gothic" panose="020B0502020202020204" pitchFamily="34" charset="0"/>
                </a:defRPr>
              </a:lvl1pPr>
            </a:lstStyle>
            <a:p>
              <a:r>
                <a:rPr lang="en-US" dirty="0"/>
                <a:t>STEP</a:t>
              </a:r>
            </a:p>
          </p:txBody>
        </p:sp>
        <p:sp>
          <p:nvSpPr>
            <p:cNvPr id="98" name="TextBox 97">
              <a:extLst>
                <a:ext uri="{FF2B5EF4-FFF2-40B4-BE49-F238E27FC236}">
                  <a16:creationId xmlns:a16="http://schemas.microsoft.com/office/drawing/2014/main" id="{05070920-0CB7-25DE-51BB-7719064D0B18}"/>
                </a:ext>
              </a:extLst>
            </p:cNvPr>
            <p:cNvSpPr txBox="1"/>
            <p:nvPr/>
          </p:nvSpPr>
          <p:spPr>
            <a:xfrm>
              <a:off x="6462588" y="4958744"/>
              <a:ext cx="812800" cy="646331"/>
            </a:xfrm>
            <a:prstGeom prst="rect">
              <a:avLst/>
            </a:prstGeom>
            <a:noFill/>
          </p:spPr>
          <p:txBody>
            <a:bodyPr wrap="square" rtlCol="0">
              <a:spAutoFit/>
            </a:bodyPr>
            <a:lstStyle>
              <a:defPPr>
                <a:defRPr lang="en-US"/>
              </a:defPPr>
              <a:lvl1pPr algn="ctr">
                <a:defRPr sz="3600">
                  <a:solidFill>
                    <a:schemeClr val="accent1">
                      <a:lumMod val="50000"/>
                    </a:schemeClr>
                  </a:solidFill>
                  <a:latin typeface="Century Gothic" panose="020B0502020202020204" pitchFamily="34" charset="0"/>
                </a:defRPr>
              </a:lvl1pPr>
            </a:lstStyle>
            <a:p>
              <a:r>
                <a:rPr lang="en-US" dirty="0"/>
                <a:t>06</a:t>
              </a:r>
            </a:p>
          </p:txBody>
        </p:sp>
      </p:grpSp>
      <p:sp>
        <p:nvSpPr>
          <p:cNvPr id="99" name="TextBox 98">
            <a:extLst>
              <a:ext uri="{FF2B5EF4-FFF2-40B4-BE49-F238E27FC236}">
                <a16:creationId xmlns:a16="http://schemas.microsoft.com/office/drawing/2014/main" id="{C21DF8D2-6ADF-799D-6725-68197B3E1A87}"/>
              </a:ext>
            </a:extLst>
          </p:cNvPr>
          <p:cNvSpPr txBox="1"/>
          <p:nvPr/>
        </p:nvSpPr>
        <p:spPr>
          <a:xfrm rot="16200000">
            <a:off x="-2482752" y="2818320"/>
            <a:ext cx="6858004"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tx2">
                    <a:lumMod val="40000"/>
                    <a:lumOff val="60000"/>
                  </a:schemeClr>
                </a:solidFill>
                <a:effectLst>
                  <a:outerShdw blurRad="50800" dist="38100" algn="l" rotWithShape="0">
                    <a:prstClr val="black">
                      <a:alpha val="40000"/>
                    </a:prstClr>
                  </a:outerShdw>
                </a:effectLst>
                <a:latin typeface="Agency FB" panose="020B0503020202020204" pitchFamily="34" charset="0"/>
                <a:ea typeface="+mj-ea"/>
                <a:cs typeface="+mj-cs"/>
              </a:rPr>
              <a:t>WORK FLOW</a:t>
            </a:r>
          </a:p>
        </p:txBody>
      </p:sp>
      <p:sp>
        <p:nvSpPr>
          <p:cNvPr id="100" name="TextBox 99">
            <a:extLst>
              <a:ext uri="{FF2B5EF4-FFF2-40B4-BE49-F238E27FC236}">
                <a16:creationId xmlns:a16="http://schemas.microsoft.com/office/drawing/2014/main" id="{89022DD4-FFD1-BC63-F110-2A1AB0777819}"/>
              </a:ext>
            </a:extLst>
          </p:cNvPr>
          <p:cNvSpPr txBox="1"/>
          <p:nvPr/>
        </p:nvSpPr>
        <p:spPr>
          <a:xfrm rot="16200000">
            <a:off x="-2468033" y="2818320"/>
            <a:ext cx="6858002"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7200" b="1" dirty="0">
                <a:solidFill>
                  <a:schemeClr val="accent2">
                    <a:lumMod val="50000"/>
                  </a:schemeClr>
                </a:solidFill>
                <a:effectLst>
                  <a:outerShdw blurRad="50800" dist="38100" algn="l" rotWithShape="0">
                    <a:prstClr val="black">
                      <a:alpha val="40000"/>
                    </a:prstClr>
                  </a:outerShdw>
                </a:effectLst>
                <a:latin typeface="Agency FB" panose="020B0503020202020204" pitchFamily="34" charset="0"/>
                <a:ea typeface="+mj-ea"/>
                <a:cs typeface="+mj-cs"/>
              </a:rPr>
              <a:t>WORK FLOW</a:t>
            </a:r>
          </a:p>
        </p:txBody>
      </p:sp>
      <p:sp>
        <p:nvSpPr>
          <p:cNvPr id="101" name="TextBox 100">
            <a:extLst>
              <a:ext uri="{FF2B5EF4-FFF2-40B4-BE49-F238E27FC236}">
                <a16:creationId xmlns:a16="http://schemas.microsoft.com/office/drawing/2014/main" id="{6A0F5721-C1A6-DEBA-5090-C879B23699D4}"/>
              </a:ext>
            </a:extLst>
          </p:cNvPr>
          <p:cNvSpPr txBox="1"/>
          <p:nvPr/>
        </p:nvSpPr>
        <p:spPr>
          <a:xfrm>
            <a:off x="2807423" y="5694290"/>
            <a:ext cx="257430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Gathering and organizing data to train machine learning models.</a:t>
            </a:r>
            <a:endParaRPr lang="en-IN" sz="1200" dirty="0">
              <a:solidFill>
                <a:schemeClr val="accent1">
                  <a:lumMod val="75000"/>
                </a:schemeClr>
              </a:solidFill>
              <a:latin typeface="Century Gothic" panose="020B0502020202020204" pitchFamily="34" charset="0"/>
            </a:endParaRPr>
          </a:p>
        </p:txBody>
      </p:sp>
      <p:sp>
        <p:nvSpPr>
          <p:cNvPr id="102" name="TextBox 101">
            <a:extLst>
              <a:ext uri="{FF2B5EF4-FFF2-40B4-BE49-F238E27FC236}">
                <a16:creationId xmlns:a16="http://schemas.microsoft.com/office/drawing/2014/main" id="{CC7EF3DA-25D8-CFB1-33FE-CD493BC93662}"/>
              </a:ext>
            </a:extLst>
          </p:cNvPr>
          <p:cNvSpPr txBox="1"/>
          <p:nvPr/>
        </p:nvSpPr>
        <p:spPr>
          <a:xfrm>
            <a:off x="8887352" y="5039341"/>
            <a:ext cx="2572482"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Analyzing and visualizing data patterns to understand its characteristics</a:t>
            </a:r>
            <a:endParaRPr lang="en-IN" sz="1200" dirty="0">
              <a:solidFill>
                <a:schemeClr val="accent1">
                  <a:lumMod val="75000"/>
                </a:schemeClr>
              </a:solidFill>
              <a:latin typeface="Century Gothic" panose="020B0502020202020204" pitchFamily="34" charset="0"/>
            </a:endParaRPr>
          </a:p>
        </p:txBody>
      </p:sp>
      <p:sp>
        <p:nvSpPr>
          <p:cNvPr id="103" name="TextBox 102">
            <a:extLst>
              <a:ext uri="{FF2B5EF4-FFF2-40B4-BE49-F238E27FC236}">
                <a16:creationId xmlns:a16="http://schemas.microsoft.com/office/drawing/2014/main" id="{7BF5969C-DCDD-B030-B748-D005DC400BFB}"/>
              </a:ext>
            </a:extLst>
          </p:cNvPr>
          <p:cNvSpPr txBox="1"/>
          <p:nvPr/>
        </p:nvSpPr>
        <p:spPr>
          <a:xfrm>
            <a:off x="2839372" y="4021685"/>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Preparing and cleaning data to enhance its quality and suitability</a:t>
            </a:r>
            <a:endParaRPr lang="en-IN" sz="1200" dirty="0">
              <a:solidFill>
                <a:schemeClr val="accent1">
                  <a:lumMod val="75000"/>
                </a:schemeClr>
              </a:solidFill>
              <a:latin typeface="Century Gothic" panose="020B0502020202020204" pitchFamily="34" charset="0"/>
            </a:endParaRPr>
          </a:p>
        </p:txBody>
      </p:sp>
      <p:sp>
        <p:nvSpPr>
          <p:cNvPr id="104" name="TextBox 103">
            <a:extLst>
              <a:ext uri="{FF2B5EF4-FFF2-40B4-BE49-F238E27FC236}">
                <a16:creationId xmlns:a16="http://schemas.microsoft.com/office/drawing/2014/main" id="{C3A6C5F6-C4B2-D41D-C705-2F2416BE1E43}"/>
              </a:ext>
            </a:extLst>
          </p:cNvPr>
          <p:cNvSpPr txBox="1"/>
          <p:nvPr/>
        </p:nvSpPr>
        <p:spPr>
          <a:xfrm>
            <a:off x="8958560" y="2652531"/>
            <a:ext cx="2473285"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Split Train  And Test Data</a:t>
            </a:r>
          </a:p>
        </p:txBody>
      </p:sp>
      <p:sp>
        <p:nvSpPr>
          <p:cNvPr id="105" name="TextBox 104">
            <a:extLst>
              <a:ext uri="{FF2B5EF4-FFF2-40B4-BE49-F238E27FC236}">
                <a16:creationId xmlns:a16="http://schemas.microsoft.com/office/drawing/2014/main" id="{6A6F95A8-DB13-850D-6C65-CD4803DAB046}"/>
              </a:ext>
            </a:extLst>
          </p:cNvPr>
          <p:cNvSpPr txBox="1"/>
          <p:nvPr/>
        </p:nvSpPr>
        <p:spPr>
          <a:xfrm>
            <a:off x="8915517" y="3252124"/>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Dividing the dataset into training and testing sets to evaluate</a:t>
            </a:r>
            <a:endParaRPr lang="en-IN" sz="1200" dirty="0">
              <a:solidFill>
                <a:schemeClr val="accent1">
                  <a:lumMod val="75000"/>
                </a:schemeClr>
              </a:solidFill>
              <a:latin typeface="Century Gothic" panose="020B0502020202020204" pitchFamily="34" charset="0"/>
            </a:endParaRPr>
          </a:p>
        </p:txBody>
      </p:sp>
      <p:sp>
        <p:nvSpPr>
          <p:cNvPr id="106" name="TextBox 105">
            <a:extLst>
              <a:ext uri="{FF2B5EF4-FFF2-40B4-BE49-F238E27FC236}">
                <a16:creationId xmlns:a16="http://schemas.microsoft.com/office/drawing/2014/main" id="{E438F48F-8704-368D-9E39-6C1B2720DB6E}"/>
              </a:ext>
            </a:extLst>
          </p:cNvPr>
          <p:cNvSpPr txBox="1"/>
          <p:nvPr/>
        </p:nvSpPr>
        <p:spPr>
          <a:xfrm>
            <a:off x="2828544" y="1924866"/>
            <a:ext cx="2575642" cy="61555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Selection and </a:t>
            </a:r>
          </a:p>
          <a:p>
            <a:r>
              <a:rPr lang="en-US" sz="1700" dirty="0"/>
              <a:t>Model Training</a:t>
            </a:r>
          </a:p>
        </p:txBody>
      </p:sp>
      <p:sp>
        <p:nvSpPr>
          <p:cNvPr id="107" name="TextBox 106">
            <a:extLst>
              <a:ext uri="{FF2B5EF4-FFF2-40B4-BE49-F238E27FC236}">
                <a16:creationId xmlns:a16="http://schemas.microsoft.com/office/drawing/2014/main" id="{A2E3FEF8-8A12-A0F7-61A7-0D1A29B2B08D}"/>
              </a:ext>
            </a:extLst>
          </p:cNvPr>
          <p:cNvSpPr txBox="1"/>
          <p:nvPr/>
        </p:nvSpPr>
        <p:spPr>
          <a:xfrm>
            <a:off x="2828544" y="2507240"/>
            <a:ext cx="254235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Choosing a suitable machine learning algorithm and optimizing its parameters</a:t>
            </a:r>
            <a:endParaRPr lang="en-IN" sz="1200" dirty="0">
              <a:solidFill>
                <a:schemeClr val="accent1">
                  <a:lumMod val="75000"/>
                </a:schemeClr>
              </a:solidFill>
              <a:latin typeface="Century Gothic" panose="020B0502020202020204" pitchFamily="34" charset="0"/>
            </a:endParaRPr>
          </a:p>
        </p:txBody>
      </p:sp>
      <p:sp>
        <p:nvSpPr>
          <p:cNvPr id="108" name="TextBox 107">
            <a:extLst>
              <a:ext uri="{FF2B5EF4-FFF2-40B4-BE49-F238E27FC236}">
                <a16:creationId xmlns:a16="http://schemas.microsoft.com/office/drawing/2014/main" id="{D60EB54C-A688-C322-9A10-20A42957AC9D}"/>
              </a:ext>
            </a:extLst>
          </p:cNvPr>
          <p:cNvSpPr txBox="1"/>
          <p:nvPr/>
        </p:nvSpPr>
        <p:spPr>
          <a:xfrm>
            <a:off x="8915857" y="933903"/>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Model Evaluation</a:t>
            </a:r>
          </a:p>
        </p:txBody>
      </p:sp>
      <p:sp>
        <p:nvSpPr>
          <p:cNvPr id="109" name="TextBox 108">
            <a:extLst>
              <a:ext uri="{FF2B5EF4-FFF2-40B4-BE49-F238E27FC236}">
                <a16:creationId xmlns:a16="http://schemas.microsoft.com/office/drawing/2014/main" id="{129BFE3E-F97A-7E87-0236-1EEB45C940CE}"/>
              </a:ext>
            </a:extLst>
          </p:cNvPr>
          <p:cNvSpPr txBox="1"/>
          <p:nvPr/>
        </p:nvSpPr>
        <p:spPr>
          <a:xfrm>
            <a:off x="8925259" y="1348335"/>
            <a:ext cx="2554516"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Assessing the performance of a machine learning model using metrics</a:t>
            </a:r>
            <a:endParaRPr lang="en-IN" sz="1200" dirty="0">
              <a:solidFill>
                <a:schemeClr val="accent1">
                  <a:lumMod val="75000"/>
                </a:schemeClr>
              </a:solidFill>
              <a:latin typeface="Century Gothic" panose="020B0502020202020204" pitchFamily="34" charset="0"/>
            </a:endParaRPr>
          </a:p>
        </p:txBody>
      </p:sp>
      <p:sp>
        <p:nvSpPr>
          <p:cNvPr id="110" name="TextBox 109">
            <a:extLst>
              <a:ext uri="{FF2B5EF4-FFF2-40B4-BE49-F238E27FC236}">
                <a16:creationId xmlns:a16="http://schemas.microsoft.com/office/drawing/2014/main" id="{B7B99543-DBE4-88DA-11B8-67371BD90FF5}"/>
              </a:ext>
            </a:extLst>
          </p:cNvPr>
          <p:cNvSpPr txBox="1"/>
          <p:nvPr/>
        </p:nvSpPr>
        <p:spPr>
          <a:xfrm>
            <a:off x="2828543" y="385518"/>
            <a:ext cx="2575642" cy="353943"/>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700" dirty="0"/>
              <a:t>Monitor and Update</a:t>
            </a:r>
          </a:p>
        </p:txBody>
      </p:sp>
      <p:sp>
        <p:nvSpPr>
          <p:cNvPr id="111" name="TextBox 110">
            <a:extLst>
              <a:ext uri="{FF2B5EF4-FFF2-40B4-BE49-F238E27FC236}">
                <a16:creationId xmlns:a16="http://schemas.microsoft.com/office/drawing/2014/main" id="{CDD0774F-EFB1-4CBB-59DB-DC7A8D43454B}"/>
              </a:ext>
            </a:extLst>
          </p:cNvPr>
          <p:cNvSpPr txBox="1"/>
          <p:nvPr/>
        </p:nvSpPr>
        <p:spPr>
          <a:xfrm>
            <a:off x="2828203" y="749206"/>
            <a:ext cx="2584647" cy="646331"/>
          </a:xfrm>
          <a:prstGeom prst="rect">
            <a:avLst/>
          </a:prstGeom>
          <a:noFill/>
        </p:spPr>
        <p:txBody>
          <a:bodyPr wrap="square" rtlCol="0">
            <a:spAutoFit/>
          </a:bodyPr>
          <a:lstStyle>
            <a:defPPr>
              <a:defRPr lang="en-US"/>
            </a:defPPr>
            <a:lvl1pPr algn="ctr">
              <a:defRPr b="1">
                <a:solidFill>
                  <a:schemeClr val="accent1">
                    <a:lumMod val="50000"/>
                  </a:schemeClr>
                </a:solidFill>
                <a:latin typeface="Century" panose="02040604050505020304" pitchFamily="18" charset="0"/>
              </a:defRPr>
            </a:lvl1pPr>
          </a:lstStyle>
          <a:p>
            <a:r>
              <a:rPr lang="en-US" sz="1200" dirty="0">
                <a:solidFill>
                  <a:schemeClr val="accent1">
                    <a:lumMod val="75000"/>
                  </a:schemeClr>
                </a:solidFill>
                <a:latin typeface="Century Gothic" panose="020B0502020202020204" pitchFamily="34" charset="0"/>
              </a:rPr>
              <a:t>Continuously monitor the model's performance in the real-world scenario</a:t>
            </a:r>
            <a:endParaRPr lang="en-IN" sz="1200" dirty="0">
              <a:solidFill>
                <a:schemeClr val="accent1">
                  <a:lumMod val="75000"/>
                </a:schemeClr>
              </a:solidFill>
              <a:latin typeface="Century Gothic" panose="020B0502020202020204" pitchFamily="34" charset="0"/>
            </a:endParaRPr>
          </a:p>
        </p:txBody>
      </p:sp>
      <p:pic>
        <p:nvPicPr>
          <p:cNvPr id="112" name="Picture 111">
            <a:extLst>
              <a:ext uri="{FF2B5EF4-FFF2-40B4-BE49-F238E27FC236}">
                <a16:creationId xmlns:a16="http://schemas.microsoft.com/office/drawing/2014/main" id="{B5FE7578-011C-5303-2DB8-650161EFD29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45221" y="189620"/>
            <a:ext cx="1785976" cy="462949"/>
          </a:xfrm>
          <a:prstGeom prst="rect">
            <a:avLst/>
          </a:prstGeom>
        </p:spPr>
      </p:pic>
    </p:spTree>
    <p:extLst>
      <p:ext uri="{BB962C8B-B14F-4D97-AF65-F5344CB8AC3E}">
        <p14:creationId xmlns:p14="http://schemas.microsoft.com/office/powerpoint/2010/main" val="757967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E3D73-D50B-E3AF-8307-FD7E6A349FA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62E58ED-7306-AF48-9186-15C42461A453}"/>
              </a:ext>
            </a:extLst>
          </p:cNvPr>
          <p:cNvSpPr txBox="1"/>
          <p:nvPr/>
        </p:nvSpPr>
        <p:spPr>
          <a:xfrm>
            <a:off x="657690" y="377819"/>
            <a:ext cx="6707545" cy="707886"/>
          </a:xfrm>
          <a:prstGeom prst="rect">
            <a:avLst/>
          </a:prstGeom>
          <a:noFill/>
        </p:spPr>
        <p:txBody>
          <a:bodyPr wrap="square" rtlCol="0">
            <a:spAutoFit/>
          </a:bodyPr>
          <a:lstStyle/>
          <a:p>
            <a:pPr algn="ctr"/>
            <a:r>
              <a:rPr lang="en-US" sz="4000" b="1" dirty="0">
                <a:solidFill>
                  <a:schemeClr val="accent2">
                    <a:lumMod val="50000"/>
                  </a:schemeClr>
                </a:solidFill>
                <a:latin typeface="Agency FB" panose="020B0503020202020204" pitchFamily="34" charset="0"/>
              </a:rPr>
              <a:t>EXPLORATORY DATA ANALYSIS</a:t>
            </a:r>
            <a:endParaRPr lang="en-IN" sz="4000" b="1" dirty="0">
              <a:solidFill>
                <a:schemeClr val="accent2">
                  <a:lumMod val="50000"/>
                </a:schemeClr>
              </a:solidFill>
              <a:latin typeface="Agency FB" panose="020B0503020202020204" pitchFamily="34" charset="0"/>
            </a:endParaRPr>
          </a:p>
        </p:txBody>
      </p:sp>
      <p:sp>
        <p:nvSpPr>
          <p:cNvPr id="12" name="TextBox 11">
            <a:extLst>
              <a:ext uri="{FF2B5EF4-FFF2-40B4-BE49-F238E27FC236}">
                <a16:creationId xmlns:a16="http://schemas.microsoft.com/office/drawing/2014/main" id="{7C8A1667-90BE-79FC-66E0-19BF941E6634}"/>
              </a:ext>
            </a:extLst>
          </p:cNvPr>
          <p:cNvSpPr txBox="1"/>
          <p:nvPr/>
        </p:nvSpPr>
        <p:spPr>
          <a:xfrm>
            <a:off x="358527" y="996182"/>
            <a:ext cx="7305869" cy="5693866"/>
          </a:xfrm>
          <a:prstGeom prst="rect">
            <a:avLst/>
          </a:prstGeom>
          <a:noFill/>
        </p:spPr>
        <p:txBody>
          <a:bodyPr wrap="square" rtlCol="0">
            <a:spAutoFit/>
          </a:bodyPr>
          <a:lstStyle/>
          <a:p>
            <a:pPr marL="285750" indent="-285750" algn="just">
              <a:buFont typeface="Arial" panose="020B0604020202020204" pitchFamily="34" charset="0"/>
              <a:buChar char="•"/>
            </a:pPr>
            <a:r>
              <a:rPr lang="en-US" b="0" i="0" dirty="0">
                <a:solidFill>
                  <a:schemeClr val="accent2">
                    <a:lumMod val="50000"/>
                  </a:schemeClr>
                </a:solidFill>
                <a:effectLst/>
                <a:latin typeface="Agency FB" panose="020B0503020202020204" pitchFamily="34" charset="0"/>
              </a:rPr>
              <a:t>Exploratory Data Analysis (EDA) helped us understand the data structure, find patterns, identify trends, and gain valuable insights from the dataset.</a:t>
            </a:r>
          </a:p>
          <a:p>
            <a:pPr marL="285750" indent="-285750" algn="just">
              <a:buFont typeface="Arial" panose="020B0604020202020204" pitchFamily="34" charset="0"/>
              <a:buChar char="•"/>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dirty="0">
                <a:solidFill>
                  <a:schemeClr val="accent2">
                    <a:lumMod val="50000"/>
                  </a:schemeClr>
                </a:solidFill>
                <a:latin typeface="Agency FB" panose="020B0503020202020204" pitchFamily="34" charset="0"/>
              </a:rPr>
              <a:t>From EDA we analyze, the distribution of each features, checking the correlation between the features .</a:t>
            </a:r>
          </a:p>
          <a:p>
            <a:pPr marL="285750" indent="-285750" algn="just">
              <a:buFont typeface="Arial" panose="020B0604020202020204" pitchFamily="34" charset="0"/>
              <a:buChar char="•"/>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b="0" i="0" dirty="0">
                <a:solidFill>
                  <a:schemeClr val="accent2">
                    <a:lumMod val="50000"/>
                  </a:schemeClr>
                </a:solidFill>
                <a:effectLst/>
                <a:latin typeface="Agency FB" panose="020B0503020202020204" pitchFamily="34" charset="0"/>
              </a:rPr>
              <a:t>Using visuals helped us see the data clearly, understand the clinical data relationship with each other, and pinpoint factors that plays vital role in predictions of </a:t>
            </a:r>
            <a:r>
              <a:rPr lang="en-IN" sz="2000" dirty="0">
                <a:solidFill>
                  <a:schemeClr val="accent2">
                    <a:lumMod val="50000"/>
                  </a:schemeClr>
                </a:solidFill>
                <a:latin typeface="Agency FB" panose="020B0503020202020204" pitchFamily="34" charset="0"/>
              </a:rPr>
              <a:t>Osteoporosis Risk Prediction </a:t>
            </a:r>
            <a:r>
              <a:rPr lang="en-US" sz="800" i="0" dirty="0">
                <a:solidFill>
                  <a:schemeClr val="accent2">
                    <a:lumMod val="50000"/>
                  </a:schemeClr>
                </a:solidFill>
                <a:effectLst/>
                <a:latin typeface="Agency FB" panose="020B0503020202020204" pitchFamily="34" charset="0"/>
              </a:rPr>
              <a:t> </a:t>
            </a:r>
            <a:r>
              <a:rPr lang="en-US" b="0" i="0" dirty="0">
                <a:solidFill>
                  <a:schemeClr val="accent2">
                    <a:lumMod val="50000"/>
                  </a:schemeClr>
                </a:solidFill>
                <a:effectLst/>
                <a:latin typeface="Agency FB" panose="020B0503020202020204" pitchFamily="34" charset="0"/>
              </a:rPr>
              <a:t>disease.</a:t>
            </a:r>
          </a:p>
          <a:p>
            <a:pPr marL="285750" indent="-285750" algn="just">
              <a:buFont typeface="Arial" panose="020B0604020202020204" pitchFamily="34" charset="0"/>
              <a:buChar char="•"/>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dirty="0">
                <a:solidFill>
                  <a:schemeClr val="accent2">
                    <a:lumMod val="50000"/>
                  </a:schemeClr>
                </a:solidFill>
                <a:latin typeface="Agency FB" panose="020B0503020202020204" pitchFamily="34" charset="0"/>
              </a:rPr>
              <a:t>The datasets is clean ,as there is no </a:t>
            </a:r>
            <a:r>
              <a:rPr lang="en-US" b="1" dirty="0">
                <a:solidFill>
                  <a:schemeClr val="accent2">
                    <a:lumMod val="50000"/>
                  </a:schemeClr>
                </a:solidFill>
                <a:latin typeface="Agency FB" panose="020B0503020202020204" pitchFamily="34" charset="0"/>
              </a:rPr>
              <a:t>NULL</a:t>
            </a:r>
            <a:r>
              <a:rPr lang="en-US" dirty="0">
                <a:solidFill>
                  <a:schemeClr val="accent2">
                    <a:lumMod val="50000"/>
                  </a:schemeClr>
                </a:solidFill>
                <a:latin typeface="Agency FB" panose="020B0503020202020204" pitchFamily="34" charset="0"/>
              </a:rPr>
              <a:t> VALUE, but we can find some </a:t>
            </a:r>
            <a:r>
              <a:rPr lang="en-US" b="1" dirty="0">
                <a:solidFill>
                  <a:schemeClr val="accent2">
                    <a:lumMod val="50000"/>
                  </a:schemeClr>
                </a:solidFill>
                <a:latin typeface="Agency FB" panose="020B0503020202020204" pitchFamily="34" charset="0"/>
              </a:rPr>
              <a:t>DUPLICATE</a:t>
            </a:r>
            <a:r>
              <a:rPr lang="en-US" dirty="0">
                <a:solidFill>
                  <a:schemeClr val="accent2">
                    <a:lumMod val="50000"/>
                  </a:schemeClr>
                </a:solidFill>
                <a:latin typeface="Agency FB" panose="020B0503020202020204" pitchFamily="34" charset="0"/>
              </a:rPr>
              <a:t> VALUES and </a:t>
            </a:r>
            <a:r>
              <a:rPr lang="en-US" b="1" dirty="0">
                <a:solidFill>
                  <a:schemeClr val="accent2">
                    <a:lumMod val="50000"/>
                  </a:schemeClr>
                </a:solidFill>
                <a:latin typeface="Agency FB" panose="020B0503020202020204" pitchFamily="34" charset="0"/>
              </a:rPr>
              <a:t>OUTLIERS.</a:t>
            </a:r>
          </a:p>
          <a:p>
            <a:pPr marL="285750" indent="-285750" algn="just">
              <a:buFont typeface="Arial" panose="020B0604020202020204" pitchFamily="34" charset="0"/>
              <a:buChar char="•"/>
            </a:pPr>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b="0" i="0" dirty="0">
                <a:solidFill>
                  <a:schemeClr val="accent2">
                    <a:lumMod val="50000"/>
                  </a:schemeClr>
                </a:solidFill>
                <a:effectLst/>
                <a:latin typeface="Agency FB" panose="020B0503020202020204" pitchFamily="34" charset="0"/>
              </a:rPr>
              <a:t>We looked at our data columns and </a:t>
            </a:r>
            <a:r>
              <a:rPr lang="en-US" dirty="0">
                <a:solidFill>
                  <a:schemeClr val="accent2">
                    <a:lumMod val="50000"/>
                  </a:schemeClr>
                </a:solidFill>
                <a:latin typeface="Agency FB" panose="020B0503020202020204" pitchFamily="34" charset="0"/>
              </a:rPr>
              <a:t>found 16 columns to be numerical in terms of data types, but they are categorical in terms of semantic. So, we converted them to object for proper analysis.</a:t>
            </a:r>
            <a:endParaRPr lang="en-US" b="0" i="0" dirty="0">
              <a:solidFill>
                <a:schemeClr val="accent2">
                  <a:lumMod val="50000"/>
                </a:schemeClr>
              </a:solidFill>
              <a:effectLst/>
              <a:latin typeface="Agency FB" panose="020B0503020202020204" pitchFamily="34" charset="0"/>
            </a:endParaRPr>
          </a:p>
          <a:p>
            <a:pPr algn="just"/>
            <a:endParaRPr lang="en-US" dirty="0">
              <a:solidFill>
                <a:schemeClr val="accent2">
                  <a:lumMod val="50000"/>
                </a:schemeClr>
              </a:solidFill>
              <a:latin typeface="Agency FB" panose="020B0503020202020204" pitchFamily="34" charset="0"/>
            </a:endParaRPr>
          </a:p>
          <a:p>
            <a:pPr marL="285750" indent="-285750" algn="just">
              <a:buFont typeface="Arial" panose="020B0604020202020204" pitchFamily="34" charset="0"/>
              <a:buChar char="•"/>
            </a:pPr>
            <a:r>
              <a:rPr lang="en-US" i="0" dirty="0">
                <a:solidFill>
                  <a:schemeClr val="accent2">
                    <a:lumMod val="50000"/>
                  </a:schemeClr>
                </a:solidFill>
                <a:effectLst/>
                <a:latin typeface="Agency FB" panose="020B0503020202020204" pitchFamily="34" charset="0"/>
              </a:rPr>
              <a:t>We used the univariate and bivariate analysis approach to gain insights </a:t>
            </a:r>
            <a:r>
              <a:rPr lang="en-US" dirty="0">
                <a:solidFill>
                  <a:schemeClr val="accent2">
                    <a:lumMod val="50000"/>
                  </a:schemeClr>
                </a:solidFill>
                <a:latin typeface="Agency FB" panose="020B0503020202020204" pitchFamily="34" charset="0"/>
              </a:rPr>
              <a:t>into </a:t>
            </a:r>
            <a:r>
              <a:rPr lang="en-US" i="0" dirty="0">
                <a:solidFill>
                  <a:schemeClr val="accent2">
                    <a:lumMod val="50000"/>
                  </a:schemeClr>
                </a:solidFill>
                <a:effectLst/>
                <a:latin typeface="Agency FB" panose="020B0503020202020204" pitchFamily="34" charset="0"/>
              </a:rPr>
              <a:t>individual characteristics of the dat</a:t>
            </a:r>
            <a:r>
              <a:rPr lang="en-US" dirty="0">
                <a:solidFill>
                  <a:schemeClr val="accent2">
                    <a:lumMod val="50000"/>
                  </a:schemeClr>
                </a:solidFill>
                <a:latin typeface="Agency FB" panose="020B0503020202020204" pitchFamily="34" charset="0"/>
              </a:rPr>
              <a:t>a and likewise how each feature relates to main goal: </a:t>
            </a:r>
            <a:r>
              <a:rPr lang="en-US" b="1" dirty="0">
                <a:solidFill>
                  <a:schemeClr val="accent2">
                    <a:lumMod val="50000"/>
                  </a:schemeClr>
                </a:solidFill>
                <a:latin typeface="Agency FB" panose="020B0503020202020204" pitchFamily="34" charset="0"/>
              </a:rPr>
              <a:t>predicting the target variable.</a:t>
            </a:r>
            <a:endParaRPr lang="en-IN" dirty="0">
              <a:solidFill>
                <a:schemeClr val="accent2">
                  <a:lumMod val="50000"/>
                </a:schemeClr>
              </a:solidFill>
              <a:latin typeface="Agency FB" panose="020B0503020202020204" pitchFamily="34" charset="0"/>
            </a:endParaRPr>
          </a:p>
        </p:txBody>
      </p:sp>
      <p:pic>
        <p:nvPicPr>
          <p:cNvPr id="13" name="Picture 12" descr="A close-up of a calculator and papers&#10;&#10;Description automatically generated">
            <a:extLst>
              <a:ext uri="{FF2B5EF4-FFF2-40B4-BE49-F238E27FC236}">
                <a16:creationId xmlns:a16="http://schemas.microsoft.com/office/drawing/2014/main" id="{4380B1FA-049F-B04D-7774-E257B7C37E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0983" y="377819"/>
            <a:ext cx="3319899" cy="2660280"/>
          </a:xfrm>
          <a:prstGeom prst="rect">
            <a:avLst/>
          </a:prstGeom>
        </p:spPr>
      </p:pic>
      <p:graphicFrame>
        <p:nvGraphicFramePr>
          <p:cNvPr id="14" name="Chart 13">
            <a:extLst>
              <a:ext uri="{FF2B5EF4-FFF2-40B4-BE49-F238E27FC236}">
                <a16:creationId xmlns:a16="http://schemas.microsoft.com/office/drawing/2014/main" id="{D2C28494-109E-E6BE-11B4-E2901F692037}"/>
              </a:ext>
            </a:extLst>
          </p:cNvPr>
          <p:cNvGraphicFramePr/>
          <p:nvPr>
            <p:extLst>
              <p:ext uri="{D42A27DB-BD31-4B8C-83A1-F6EECF244321}">
                <p14:modId xmlns:p14="http://schemas.microsoft.com/office/powerpoint/2010/main" val="2928166027"/>
              </p:ext>
            </p:extLst>
          </p:nvPr>
        </p:nvGraphicFramePr>
        <p:xfrm>
          <a:off x="7654873" y="3992475"/>
          <a:ext cx="3181738" cy="22346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Chart 14">
            <a:extLst>
              <a:ext uri="{FF2B5EF4-FFF2-40B4-BE49-F238E27FC236}">
                <a16:creationId xmlns:a16="http://schemas.microsoft.com/office/drawing/2014/main" id="{6C19A7EC-02E5-2C6D-D02F-44E10ED8C7D8}"/>
              </a:ext>
            </a:extLst>
          </p:cNvPr>
          <p:cNvGraphicFramePr/>
          <p:nvPr>
            <p:extLst>
              <p:ext uri="{D42A27DB-BD31-4B8C-83A1-F6EECF244321}">
                <p14:modId xmlns:p14="http://schemas.microsoft.com/office/powerpoint/2010/main" val="1140268278"/>
              </p:ext>
            </p:extLst>
          </p:nvPr>
        </p:nvGraphicFramePr>
        <p:xfrm>
          <a:off x="8259097" y="3954126"/>
          <a:ext cx="4074598" cy="2332047"/>
        </p:xfrm>
        <a:graphic>
          <a:graphicData uri="http://schemas.openxmlformats.org/drawingml/2006/chart">
            <c:chart xmlns:c="http://schemas.openxmlformats.org/drawingml/2006/chart" xmlns:r="http://schemas.openxmlformats.org/officeDocument/2006/relationships" r:id="rId4"/>
          </a:graphicData>
        </a:graphic>
      </p:graphicFrame>
      <p:pic>
        <p:nvPicPr>
          <p:cNvPr id="16" name="Picture 15">
            <a:extLst>
              <a:ext uri="{FF2B5EF4-FFF2-40B4-BE49-F238E27FC236}">
                <a16:creationId xmlns:a16="http://schemas.microsoft.com/office/drawing/2014/main" id="{B4EFDC6E-67D3-142F-4039-E43365AE507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0125286" y="189253"/>
            <a:ext cx="1785976" cy="462949"/>
          </a:xfrm>
          <a:prstGeom prst="rect">
            <a:avLst/>
          </a:prstGeom>
        </p:spPr>
      </p:pic>
    </p:spTree>
    <p:extLst>
      <p:ext uri="{BB962C8B-B14F-4D97-AF65-F5344CB8AC3E}">
        <p14:creationId xmlns:p14="http://schemas.microsoft.com/office/powerpoint/2010/main" val="49805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38586F-053B-AF86-89F3-5D6AE86397B8}"/>
              </a:ext>
            </a:extLst>
          </p:cNvPr>
          <p:cNvPicPr>
            <a:picLocks noChangeAspect="1"/>
          </p:cNvPicPr>
          <p:nvPr/>
        </p:nvPicPr>
        <p:blipFill>
          <a:blip r:embed="rId2"/>
          <a:stretch>
            <a:fillRect/>
          </a:stretch>
        </p:blipFill>
        <p:spPr>
          <a:xfrm>
            <a:off x="5905557" y="560439"/>
            <a:ext cx="5939739" cy="5791200"/>
          </a:xfrm>
          <a:prstGeom prst="rect">
            <a:avLst/>
          </a:prstGeom>
        </p:spPr>
      </p:pic>
      <p:pic>
        <p:nvPicPr>
          <p:cNvPr id="5" name="Picture 4">
            <a:extLst>
              <a:ext uri="{FF2B5EF4-FFF2-40B4-BE49-F238E27FC236}">
                <a16:creationId xmlns:a16="http://schemas.microsoft.com/office/drawing/2014/main" id="{DB325963-9EFC-F70A-8110-B381A211619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207690" y="6227099"/>
            <a:ext cx="1785976" cy="462949"/>
          </a:xfrm>
          <a:prstGeom prst="rect">
            <a:avLst/>
          </a:prstGeom>
        </p:spPr>
      </p:pic>
      <p:sp>
        <p:nvSpPr>
          <p:cNvPr id="6" name="TextBox 5">
            <a:extLst>
              <a:ext uri="{FF2B5EF4-FFF2-40B4-BE49-F238E27FC236}">
                <a16:creationId xmlns:a16="http://schemas.microsoft.com/office/drawing/2014/main" id="{65AFE6F0-0A69-24A6-41BE-DD0B5C0CEB6C}"/>
              </a:ext>
            </a:extLst>
          </p:cNvPr>
          <p:cNvSpPr txBox="1"/>
          <p:nvPr/>
        </p:nvSpPr>
        <p:spPr>
          <a:xfrm>
            <a:off x="623421" y="412490"/>
            <a:ext cx="738224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2">
                    <a:lumMod val="50000"/>
                  </a:schemeClr>
                </a:solidFill>
                <a:latin typeface="Agency FB" panose="020B0503020202020204" pitchFamily="34" charset="0"/>
              </a:rPr>
              <a:t>DISTRIBUTION OF CONTINUOUS VARIABLE</a:t>
            </a:r>
            <a:endParaRPr kumimoji="0" lang="en-IN" sz="2800" b="1" i="0" strike="noStrike" kern="1200" cap="none" spc="0" normalizeH="0" baseline="0" noProof="0" dirty="0">
              <a:ln>
                <a:noFill/>
              </a:ln>
              <a:solidFill>
                <a:schemeClr val="accent2">
                  <a:lumMod val="50000"/>
                </a:schemeClr>
              </a:solidFill>
              <a:effectLst/>
              <a:uLnTx/>
              <a:uFillTx/>
              <a:latin typeface="Agency FB" panose="020B0503020202020204" pitchFamily="34" charset="0"/>
            </a:endParaRPr>
          </a:p>
        </p:txBody>
      </p:sp>
      <p:sp>
        <p:nvSpPr>
          <p:cNvPr id="7" name="TextBox 6">
            <a:extLst>
              <a:ext uri="{FF2B5EF4-FFF2-40B4-BE49-F238E27FC236}">
                <a16:creationId xmlns:a16="http://schemas.microsoft.com/office/drawing/2014/main" id="{76EAA058-FDBB-C494-0651-7263D063F16F}"/>
              </a:ext>
            </a:extLst>
          </p:cNvPr>
          <p:cNvSpPr txBox="1"/>
          <p:nvPr/>
        </p:nvSpPr>
        <p:spPr>
          <a:xfrm>
            <a:off x="245806" y="1366684"/>
            <a:ext cx="5659751" cy="4031873"/>
          </a:xfrm>
          <a:prstGeom prst="rect">
            <a:avLst/>
          </a:prstGeom>
          <a:noFill/>
        </p:spPr>
        <p:txBody>
          <a:bodyPr wrap="square" rtlCol="0">
            <a:spAutoFit/>
          </a:bodyPr>
          <a:lstStyle/>
          <a:p>
            <a:pPr marL="457200" indent="-457200">
              <a:buFont typeface="Wingdings" panose="05000000000000000000" pitchFamily="2" charset="2"/>
              <a:buChar char="q"/>
            </a:pPr>
            <a:r>
              <a:rPr lang="en-US" sz="2800" b="1" dirty="0">
                <a:solidFill>
                  <a:schemeClr val="accent2">
                    <a:lumMod val="50000"/>
                  </a:schemeClr>
                </a:solidFill>
                <a:latin typeface="Agency FB" panose="020B0503020202020204" pitchFamily="34" charset="0"/>
              </a:rPr>
              <a:t>Overall Summary:</a:t>
            </a:r>
            <a:endParaRPr lang="en-US" sz="2800" dirty="0">
              <a:solidFill>
                <a:schemeClr val="accent2">
                  <a:lumMod val="50000"/>
                </a:schemeClr>
              </a:solidFill>
              <a:latin typeface="Agency FB" panose="020B0503020202020204" pitchFamily="34" charset="0"/>
            </a:endParaRPr>
          </a:p>
          <a:p>
            <a:endParaRPr lang="en-US" sz="2800" dirty="0">
              <a:solidFill>
                <a:schemeClr val="accent2">
                  <a:lumMod val="50000"/>
                </a:schemeClr>
              </a:solidFill>
              <a:latin typeface="Agency FB" panose="020B0503020202020204" pitchFamily="34" charset="0"/>
            </a:endParaRPr>
          </a:p>
          <a:p>
            <a:pPr marL="342900" indent="-342900">
              <a:buFont typeface="Arial" panose="020B0604020202020204" pitchFamily="34" charset="0"/>
              <a:buChar char="•"/>
            </a:pPr>
            <a:r>
              <a:rPr lang="en-US" sz="2000" dirty="0">
                <a:solidFill>
                  <a:schemeClr val="accent2">
                    <a:lumMod val="50000"/>
                  </a:schemeClr>
                </a:solidFill>
                <a:latin typeface="Agency FB" panose="020B0503020202020204" pitchFamily="34" charset="0"/>
              </a:rPr>
              <a:t>These charts suggest that, in this dataset, physical activity might have a slight impact on osteoporosis risk, while other factors like gender, hormonal changes, family history,</a:t>
            </a:r>
          </a:p>
          <a:p>
            <a:pPr marL="342900" indent="-342900">
              <a:buFont typeface="Arial" panose="020B0604020202020204" pitchFamily="34" charset="0"/>
              <a:buChar char="•"/>
            </a:pPr>
            <a:endParaRPr lang="en-US" sz="2000" dirty="0">
              <a:solidFill>
                <a:schemeClr val="accent2">
                  <a:lumMod val="50000"/>
                </a:schemeClr>
              </a:solidFill>
              <a:latin typeface="Agency FB" panose="020B0503020202020204" pitchFamily="34" charset="0"/>
            </a:endParaRPr>
          </a:p>
          <a:p>
            <a:pPr marL="342900" indent="-342900">
              <a:buFont typeface="Arial" panose="020B0604020202020204" pitchFamily="34" charset="0"/>
              <a:buChar char="•"/>
            </a:pPr>
            <a:r>
              <a:rPr lang="en-US" sz="2000" dirty="0">
                <a:solidFill>
                  <a:schemeClr val="accent2">
                    <a:lumMod val="50000"/>
                  </a:schemeClr>
                </a:solidFill>
                <a:latin typeface="Agency FB" panose="020B0503020202020204" pitchFamily="34" charset="0"/>
              </a:rPr>
              <a:t>moderate alcohol consumption show little difference in osteoporosis incidence.</a:t>
            </a:r>
          </a:p>
          <a:p>
            <a:pPr marL="342900" indent="-342900">
              <a:buFont typeface="Arial" panose="020B0604020202020204" pitchFamily="34" charset="0"/>
              <a:buChar char="•"/>
            </a:pPr>
            <a:r>
              <a:rPr lang="en-US" sz="2000" dirty="0">
                <a:solidFill>
                  <a:schemeClr val="accent2">
                    <a:lumMod val="50000"/>
                  </a:schemeClr>
                </a:solidFill>
                <a:latin typeface="Agency FB" panose="020B0503020202020204" pitchFamily="34" charset="0"/>
              </a:rPr>
              <a:t> </a:t>
            </a:r>
          </a:p>
          <a:p>
            <a:pPr marL="342900" indent="-342900">
              <a:buFont typeface="Arial" panose="020B0604020202020204" pitchFamily="34" charset="0"/>
              <a:buChar char="•"/>
            </a:pPr>
            <a:r>
              <a:rPr lang="en-US" sz="2000" dirty="0">
                <a:solidFill>
                  <a:schemeClr val="accent2">
                    <a:lumMod val="50000"/>
                  </a:schemeClr>
                </a:solidFill>
                <a:latin typeface="Agency FB" panose="020B0503020202020204" pitchFamily="34" charset="0"/>
              </a:rPr>
              <a:t>This could imply that osteoporosis risk might be influenced by other factors not depicted here or requires further multivariate analysis to uncover deeper relationships</a:t>
            </a:r>
            <a:r>
              <a:rPr lang="en-US" sz="2000" b="1" dirty="0">
                <a:solidFill>
                  <a:schemeClr val="accent2">
                    <a:lumMod val="50000"/>
                  </a:schemeClr>
                </a:solidFill>
                <a:latin typeface="Agency FB" panose="020B0503020202020204" pitchFamily="34" charset="0"/>
              </a:rPr>
              <a:t>.</a:t>
            </a:r>
          </a:p>
        </p:txBody>
      </p:sp>
    </p:spTree>
    <p:extLst>
      <p:ext uri="{BB962C8B-B14F-4D97-AF65-F5344CB8AC3E}">
        <p14:creationId xmlns:p14="http://schemas.microsoft.com/office/powerpoint/2010/main" val="463636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342</TotalTime>
  <Words>1413</Words>
  <Application>Microsoft Office PowerPoint</Application>
  <PresentationFormat>Widescreen</PresentationFormat>
  <Paragraphs>228</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Agency FB</vt:lpstr>
      <vt:lpstr>Arial</vt:lpstr>
      <vt:lpstr>Century</vt:lpstr>
      <vt:lpstr>Century Gothic</vt:lpstr>
      <vt:lpstr>Copperplate Gothic Bold</vt:lpstr>
      <vt:lpstr>Futura BdCn BT</vt:lpstr>
      <vt:lpstr>Goudy Old Style</vt:lpstr>
      <vt:lpstr>MS Reference Sans Serif</vt:lpstr>
      <vt:lpstr>Trebuchet MS</vt:lpstr>
      <vt:lpstr>Wingdings</vt:lpstr>
      <vt:lpstr>Wingdings 3</vt:lpstr>
      <vt:lpstr>Facet</vt:lpstr>
      <vt:lpstr>PowerPoint Presentation</vt:lpstr>
      <vt:lpstr>Osteoporosis Risk Prediction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Chavda</dc:creator>
  <cp:lastModifiedBy>Ravi Chavda</cp:lastModifiedBy>
  <cp:revision>7</cp:revision>
  <dcterms:created xsi:type="dcterms:W3CDTF">2024-11-01T06:01:54Z</dcterms:created>
  <dcterms:modified xsi:type="dcterms:W3CDTF">2024-11-05T06:33:54Z</dcterms:modified>
</cp:coreProperties>
</file>