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87" r:id="rId2"/>
    <p:sldId id="291" r:id="rId3"/>
    <p:sldId id="290" r:id="rId4"/>
    <p:sldId id="303" r:id="rId5"/>
    <p:sldId id="302" r:id="rId6"/>
    <p:sldId id="315" r:id="rId7"/>
    <p:sldId id="257" r:id="rId8"/>
    <p:sldId id="262" r:id="rId9"/>
    <p:sldId id="263" r:id="rId10"/>
    <p:sldId id="264" r:id="rId11"/>
    <p:sldId id="265" r:id="rId12"/>
    <p:sldId id="305" r:id="rId13"/>
    <p:sldId id="301" r:id="rId14"/>
    <p:sldId id="314" r:id="rId15"/>
    <p:sldId id="309" r:id="rId16"/>
    <p:sldId id="310" r:id="rId17"/>
    <p:sldId id="311" r:id="rId18"/>
    <p:sldId id="312" r:id="rId19"/>
    <p:sldId id="256" r:id="rId20"/>
    <p:sldId id="308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6331F-58BE-49EA-B303-3F83436FA74E}" v="1392" dt="2024-11-27T18:01:27.617"/>
    <p1510:client id="{A9CFD859-C101-8EE5-EE11-E3D4F4874668}" v="4" dt="2024-11-27T15:28:27.188"/>
    <p1510:client id="{CB69B29C-E0C9-FD21-59AE-2C212F47051B}" v="1168" dt="2024-11-27T15:26:13.257"/>
    <p1510:client id="{D45EEAEA-9177-14CC-34DC-E133402C4146}" v="9" dt="2024-11-27T14:53:23.272"/>
    <p1510:client id="{F261C7A7-BBA0-4505-B52F-A15F56E47397}" v="374" dt="2024-11-27T18:02:04.660"/>
    <p1510:client id="{F82D7447-1CCD-21BB-8723-06F202E486B2}" v="12" dt="2024-11-27T19:31:23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F5888-5EB7-4CF5-9B3A-F4DAE2F1D10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3B9F97-2ECC-483A-98A5-D6ED5EED9D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Metrics</a:t>
          </a:r>
          <a:r>
            <a:rPr lang="en-US"/>
            <a:t>:</a:t>
          </a:r>
        </a:p>
      </dgm:t>
    </dgm:pt>
    <dgm:pt modelId="{86A3F6AF-20C1-4288-B255-EC7924724F13}" type="parTrans" cxnId="{B494EF7D-71E1-4F7D-9ED0-EAD30246D70B}">
      <dgm:prSet/>
      <dgm:spPr/>
      <dgm:t>
        <a:bodyPr/>
        <a:lstStyle/>
        <a:p>
          <a:endParaRPr lang="en-US"/>
        </a:p>
      </dgm:t>
    </dgm:pt>
    <dgm:pt modelId="{73C74F01-214F-40D5-9A68-C2538A1C67D1}" type="sibTrans" cxnId="{B494EF7D-71E1-4F7D-9ED0-EAD30246D70B}">
      <dgm:prSet/>
      <dgm:spPr/>
      <dgm:t>
        <a:bodyPr/>
        <a:lstStyle/>
        <a:p>
          <a:endParaRPr lang="en-US"/>
        </a:p>
      </dgm:t>
    </dgm:pt>
    <dgm:pt modelId="{2F89984B-C94E-4E81-BF21-E1D5BEF88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Mean Accuracy</a:t>
          </a:r>
          <a:r>
            <a:rPr lang="en-US"/>
            <a:t>: Average accuracy across iterations.</a:t>
          </a:r>
        </a:p>
      </dgm:t>
    </dgm:pt>
    <dgm:pt modelId="{4F28ED1E-5987-48F9-9FFB-BF941E776B02}" type="parTrans" cxnId="{51AECD2C-99CD-4923-8FAC-AF07568AC653}">
      <dgm:prSet/>
      <dgm:spPr/>
      <dgm:t>
        <a:bodyPr/>
        <a:lstStyle/>
        <a:p>
          <a:endParaRPr lang="en-US"/>
        </a:p>
      </dgm:t>
    </dgm:pt>
    <dgm:pt modelId="{D4587F22-CC1E-47AB-B58E-D6812F2DE12C}" type="sibTrans" cxnId="{51AECD2C-99CD-4923-8FAC-AF07568AC653}">
      <dgm:prSet/>
      <dgm:spPr/>
      <dgm:t>
        <a:bodyPr/>
        <a:lstStyle/>
        <a:p>
          <a:endParaRPr lang="en-US"/>
        </a:p>
      </dgm:t>
    </dgm:pt>
    <dgm:pt modelId="{EDCA9DF9-3B4A-400A-BC24-78A365B82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Final Accuracy</a:t>
          </a:r>
          <a:r>
            <a:rPr lang="en-US"/>
            <a:t>: Accuracy at the last iteration.</a:t>
          </a:r>
        </a:p>
      </dgm:t>
    </dgm:pt>
    <dgm:pt modelId="{FF248C09-7CC6-4BE7-94C3-457FDB98AEAC}" type="parTrans" cxnId="{0ECF866F-2085-4A4D-A39C-49C907276E65}">
      <dgm:prSet/>
      <dgm:spPr/>
      <dgm:t>
        <a:bodyPr/>
        <a:lstStyle/>
        <a:p>
          <a:endParaRPr lang="en-US"/>
        </a:p>
      </dgm:t>
    </dgm:pt>
    <dgm:pt modelId="{BA1B7A30-7A1C-4DA6-98B1-5B87520D4A04}" type="sibTrans" cxnId="{0ECF866F-2085-4A4D-A39C-49C907276E65}">
      <dgm:prSet/>
      <dgm:spPr/>
      <dgm:t>
        <a:bodyPr/>
        <a:lstStyle/>
        <a:p>
          <a:endParaRPr lang="en-US"/>
        </a:p>
      </dgm:t>
    </dgm:pt>
    <dgm:pt modelId="{7E971F5E-6B8F-4353-AAFE-19D0D9F40F6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Simulations</a:t>
          </a:r>
          <a:r>
            <a:rPr lang="en-US"/>
            <a:t>: 100 runs per method for reliability.</a:t>
          </a:r>
        </a:p>
      </dgm:t>
    </dgm:pt>
    <dgm:pt modelId="{FE50A7C0-58D2-43FE-9127-8D935C374188}" type="parTrans" cxnId="{B0577704-D6B4-4BDA-BB12-C63AC1AD10F2}">
      <dgm:prSet/>
      <dgm:spPr/>
      <dgm:t>
        <a:bodyPr/>
        <a:lstStyle/>
        <a:p>
          <a:endParaRPr lang="en-US"/>
        </a:p>
      </dgm:t>
    </dgm:pt>
    <dgm:pt modelId="{2FE2D2F0-679C-48EE-8EA1-695D667AFA5C}" type="sibTrans" cxnId="{B0577704-D6B4-4BDA-BB12-C63AC1AD10F2}">
      <dgm:prSet/>
      <dgm:spPr/>
      <dgm:t>
        <a:bodyPr/>
        <a:lstStyle/>
        <a:p>
          <a:endParaRPr lang="en-US"/>
        </a:p>
      </dgm:t>
    </dgm:pt>
    <dgm:pt modelId="{7180D024-ADC5-460F-A307-18370343AE11}" type="pres">
      <dgm:prSet presAssocID="{DA8F5888-5EB7-4CF5-9B3A-F4DAE2F1D106}" presName="root" presStyleCnt="0">
        <dgm:presLayoutVars>
          <dgm:dir/>
          <dgm:resizeHandles val="exact"/>
        </dgm:presLayoutVars>
      </dgm:prSet>
      <dgm:spPr/>
    </dgm:pt>
    <dgm:pt modelId="{A9D66E31-49BF-41F7-8017-B9B17748FFF8}" type="pres">
      <dgm:prSet presAssocID="{1E3B9F97-2ECC-483A-98A5-D6ED5EED9DCE}" presName="compNode" presStyleCnt="0"/>
      <dgm:spPr/>
    </dgm:pt>
    <dgm:pt modelId="{82D1C514-2B97-42C5-960F-9F0D2AA7FE02}" type="pres">
      <dgm:prSet presAssocID="{1E3B9F97-2ECC-483A-98A5-D6ED5EED9D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יעד"/>
        </a:ext>
      </dgm:extLst>
    </dgm:pt>
    <dgm:pt modelId="{1681558F-A318-470D-9332-E26AACD81233}" type="pres">
      <dgm:prSet presAssocID="{1E3B9F97-2ECC-483A-98A5-D6ED5EED9DCE}" presName="iconSpace" presStyleCnt="0"/>
      <dgm:spPr/>
    </dgm:pt>
    <dgm:pt modelId="{C5276154-5234-4B25-913A-35EFAA412BBC}" type="pres">
      <dgm:prSet presAssocID="{1E3B9F97-2ECC-483A-98A5-D6ED5EED9DCE}" presName="parTx" presStyleLbl="revTx" presStyleIdx="0" presStyleCnt="4">
        <dgm:presLayoutVars>
          <dgm:chMax val="0"/>
          <dgm:chPref val="0"/>
        </dgm:presLayoutVars>
      </dgm:prSet>
      <dgm:spPr/>
    </dgm:pt>
    <dgm:pt modelId="{7ED5BE72-EF0C-4893-8EEA-DD6B641DD9B0}" type="pres">
      <dgm:prSet presAssocID="{1E3B9F97-2ECC-483A-98A5-D6ED5EED9DCE}" presName="txSpace" presStyleCnt="0"/>
      <dgm:spPr/>
    </dgm:pt>
    <dgm:pt modelId="{94D78ED9-F9A0-45F0-BCDC-2E27137E135F}" type="pres">
      <dgm:prSet presAssocID="{1E3B9F97-2ECC-483A-98A5-D6ED5EED9DCE}" presName="desTx" presStyleLbl="revTx" presStyleIdx="1" presStyleCnt="4">
        <dgm:presLayoutVars/>
      </dgm:prSet>
      <dgm:spPr/>
    </dgm:pt>
    <dgm:pt modelId="{0332DA39-43DD-43AC-816D-04470340D001}" type="pres">
      <dgm:prSet presAssocID="{73C74F01-214F-40D5-9A68-C2538A1C67D1}" presName="sibTrans" presStyleCnt="0"/>
      <dgm:spPr/>
    </dgm:pt>
    <dgm:pt modelId="{8CDFC08A-7F29-4973-99B2-BD831BDEA39C}" type="pres">
      <dgm:prSet presAssocID="{7E971F5E-6B8F-4353-AAFE-19D0D9F40F66}" presName="compNode" presStyleCnt="0"/>
      <dgm:spPr/>
    </dgm:pt>
    <dgm:pt modelId="{5C6E312A-825F-4D61-BFD2-341CF2C656E9}" type="pres">
      <dgm:prSet presAssocID="{7E971F5E-6B8F-4353-AAFE-19D0D9F40F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18360F53-7459-499F-B281-41A0A8157BD2}" type="pres">
      <dgm:prSet presAssocID="{7E971F5E-6B8F-4353-AAFE-19D0D9F40F66}" presName="iconSpace" presStyleCnt="0"/>
      <dgm:spPr/>
    </dgm:pt>
    <dgm:pt modelId="{A670DD22-8CC6-4247-B46C-3C8C253831FF}" type="pres">
      <dgm:prSet presAssocID="{7E971F5E-6B8F-4353-AAFE-19D0D9F40F66}" presName="parTx" presStyleLbl="revTx" presStyleIdx="2" presStyleCnt="4">
        <dgm:presLayoutVars>
          <dgm:chMax val="0"/>
          <dgm:chPref val="0"/>
        </dgm:presLayoutVars>
      </dgm:prSet>
      <dgm:spPr/>
    </dgm:pt>
    <dgm:pt modelId="{409A28E6-06C4-432C-BA3C-189D6ECD6EC9}" type="pres">
      <dgm:prSet presAssocID="{7E971F5E-6B8F-4353-AAFE-19D0D9F40F66}" presName="txSpace" presStyleCnt="0"/>
      <dgm:spPr/>
    </dgm:pt>
    <dgm:pt modelId="{DBFD92BB-DC89-4020-BC51-9A2ACD64DB7C}" type="pres">
      <dgm:prSet presAssocID="{7E971F5E-6B8F-4353-AAFE-19D0D9F40F66}" presName="desTx" presStyleLbl="revTx" presStyleIdx="3" presStyleCnt="4">
        <dgm:presLayoutVars/>
      </dgm:prSet>
      <dgm:spPr/>
    </dgm:pt>
  </dgm:ptLst>
  <dgm:cxnLst>
    <dgm:cxn modelId="{B0577704-D6B4-4BDA-BB12-C63AC1AD10F2}" srcId="{DA8F5888-5EB7-4CF5-9B3A-F4DAE2F1D106}" destId="{7E971F5E-6B8F-4353-AAFE-19D0D9F40F66}" srcOrd="1" destOrd="0" parTransId="{FE50A7C0-58D2-43FE-9127-8D935C374188}" sibTransId="{2FE2D2F0-679C-48EE-8EA1-695D667AFA5C}"/>
    <dgm:cxn modelId="{51AECD2C-99CD-4923-8FAC-AF07568AC653}" srcId="{1E3B9F97-2ECC-483A-98A5-D6ED5EED9DCE}" destId="{2F89984B-C94E-4E81-BF21-E1D5BEF88C55}" srcOrd="0" destOrd="0" parTransId="{4F28ED1E-5987-48F9-9FFB-BF941E776B02}" sibTransId="{D4587F22-CC1E-47AB-B58E-D6812F2DE12C}"/>
    <dgm:cxn modelId="{7C40C33D-34AC-4E3C-9022-3723F1059B24}" type="presOf" srcId="{7E971F5E-6B8F-4353-AAFE-19D0D9F40F66}" destId="{A670DD22-8CC6-4247-B46C-3C8C253831FF}" srcOrd="0" destOrd="0" presId="urn:microsoft.com/office/officeart/2018/5/layout/CenteredIconLabelDescriptionList"/>
    <dgm:cxn modelId="{D3016C67-A335-46B2-8ADA-4E542B2F1196}" type="presOf" srcId="{2F89984B-C94E-4E81-BF21-E1D5BEF88C55}" destId="{94D78ED9-F9A0-45F0-BCDC-2E27137E135F}" srcOrd="0" destOrd="0" presId="urn:microsoft.com/office/officeart/2018/5/layout/CenteredIconLabelDescriptionList"/>
    <dgm:cxn modelId="{0ECF866F-2085-4A4D-A39C-49C907276E65}" srcId="{1E3B9F97-2ECC-483A-98A5-D6ED5EED9DCE}" destId="{EDCA9DF9-3B4A-400A-BC24-78A365B8210E}" srcOrd="1" destOrd="0" parTransId="{FF248C09-7CC6-4BE7-94C3-457FDB98AEAC}" sibTransId="{BA1B7A30-7A1C-4DA6-98B1-5B87520D4A04}"/>
    <dgm:cxn modelId="{B494EF7D-71E1-4F7D-9ED0-EAD30246D70B}" srcId="{DA8F5888-5EB7-4CF5-9B3A-F4DAE2F1D106}" destId="{1E3B9F97-2ECC-483A-98A5-D6ED5EED9DCE}" srcOrd="0" destOrd="0" parTransId="{86A3F6AF-20C1-4288-B255-EC7924724F13}" sibTransId="{73C74F01-214F-40D5-9A68-C2538A1C67D1}"/>
    <dgm:cxn modelId="{8175D59E-F4E2-4F34-ADD1-900F915F3CD4}" type="presOf" srcId="{1E3B9F97-2ECC-483A-98A5-D6ED5EED9DCE}" destId="{C5276154-5234-4B25-913A-35EFAA412BBC}" srcOrd="0" destOrd="0" presId="urn:microsoft.com/office/officeart/2018/5/layout/CenteredIconLabelDescriptionList"/>
    <dgm:cxn modelId="{232106BE-D2FD-45D5-AB05-11F06DE3E21B}" type="presOf" srcId="{EDCA9DF9-3B4A-400A-BC24-78A365B8210E}" destId="{94D78ED9-F9A0-45F0-BCDC-2E27137E135F}" srcOrd="0" destOrd="1" presId="urn:microsoft.com/office/officeart/2018/5/layout/CenteredIconLabelDescriptionList"/>
    <dgm:cxn modelId="{A7EADAF7-E0D6-47DD-B688-AC4A330C8116}" type="presOf" srcId="{DA8F5888-5EB7-4CF5-9B3A-F4DAE2F1D106}" destId="{7180D024-ADC5-460F-A307-18370343AE11}" srcOrd="0" destOrd="0" presId="urn:microsoft.com/office/officeart/2018/5/layout/CenteredIconLabelDescriptionList"/>
    <dgm:cxn modelId="{D9AC1506-9127-4F6A-B4C4-39DCDA33B12D}" type="presParOf" srcId="{7180D024-ADC5-460F-A307-18370343AE11}" destId="{A9D66E31-49BF-41F7-8017-B9B17748FFF8}" srcOrd="0" destOrd="0" presId="urn:microsoft.com/office/officeart/2018/5/layout/CenteredIconLabelDescriptionList"/>
    <dgm:cxn modelId="{C60940DF-BBC7-4763-844C-C39ED2D9B8DE}" type="presParOf" srcId="{A9D66E31-49BF-41F7-8017-B9B17748FFF8}" destId="{82D1C514-2B97-42C5-960F-9F0D2AA7FE02}" srcOrd="0" destOrd="0" presId="urn:microsoft.com/office/officeart/2018/5/layout/CenteredIconLabelDescriptionList"/>
    <dgm:cxn modelId="{0F1D2E6C-D4A4-4232-A06D-5FAD1BC20054}" type="presParOf" srcId="{A9D66E31-49BF-41F7-8017-B9B17748FFF8}" destId="{1681558F-A318-470D-9332-E26AACD81233}" srcOrd="1" destOrd="0" presId="urn:microsoft.com/office/officeart/2018/5/layout/CenteredIconLabelDescriptionList"/>
    <dgm:cxn modelId="{C1548632-1489-45AD-B81C-06877380E091}" type="presParOf" srcId="{A9D66E31-49BF-41F7-8017-B9B17748FFF8}" destId="{C5276154-5234-4B25-913A-35EFAA412BBC}" srcOrd="2" destOrd="0" presId="urn:microsoft.com/office/officeart/2018/5/layout/CenteredIconLabelDescriptionList"/>
    <dgm:cxn modelId="{7D1AC450-B5C0-4ADE-ABF4-5BB80BA4A197}" type="presParOf" srcId="{A9D66E31-49BF-41F7-8017-B9B17748FFF8}" destId="{7ED5BE72-EF0C-4893-8EEA-DD6B641DD9B0}" srcOrd="3" destOrd="0" presId="urn:microsoft.com/office/officeart/2018/5/layout/CenteredIconLabelDescriptionList"/>
    <dgm:cxn modelId="{13B07409-A047-41FC-B278-5DDBE87294B3}" type="presParOf" srcId="{A9D66E31-49BF-41F7-8017-B9B17748FFF8}" destId="{94D78ED9-F9A0-45F0-BCDC-2E27137E135F}" srcOrd="4" destOrd="0" presId="urn:microsoft.com/office/officeart/2018/5/layout/CenteredIconLabelDescriptionList"/>
    <dgm:cxn modelId="{0F314F44-6E88-45E9-A7A5-B08A81094DE0}" type="presParOf" srcId="{7180D024-ADC5-460F-A307-18370343AE11}" destId="{0332DA39-43DD-43AC-816D-04470340D001}" srcOrd="1" destOrd="0" presId="urn:microsoft.com/office/officeart/2018/5/layout/CenteredIconLabelDescriptionList"/>
    <dgm:cxn modelId="{D52380E4-7524-433F-BAF2-A0E9D138440D}" type="presParOf" srcId="{7180D024-ADC5-460F-A307-18370343AE11}" destId="{8CDFC08A-7F29-4973-99B2-BD831BDEA39C}" srcOrd="2" destOrd="0" presId="urn:microsoft.com/office/officeart/2018/5/layout/CenteredIconLabelDescriptionList"/>
    <dgm:cxn modelId="{92A69BF3-9D69-4B52-A605-B1473F2EB85F}" type="presParOf" srcId="{8CDFC08A-7F29-4973-99B2-BD831BDEA39C}" destId="{5C6E312A-825F-4D61-BFD2-341CF2C656E9}" srcOrd="0" destOrd="0" presId="urn:microsoft.com/office/officeart/2018/5/layout/CenteredIconLabelDescriptionList"/>
    <dgm:cxn modelId="{8816DE12-0C6F-4147-831B-AA3D31E91C8D}" type="presParOf" srcId="{8CDFC08A-7F29-4973-99B2-BD831BDEA39C}" destId="{18360F53-7459-499F-B281-41A0A8157BD2}" srcOrd="1" destOrd="0" presId="urn:microsoft.com/office/officeart/2018/5/layout/CenteredIconLabelDescriptionList"/>
    <dgm:cxn modelId="{3EC5D8A1-F024-4AF2-8AD4-5E4EEE774F0F}" type="presParOf" srcId="{8CDFC08A-7F29-4973-99B2-BD831BDEA39C}" destId="{A670DD22-8CC6-4247-B46C-3C8C253831FF}" srcOrd="2" destOrd="0" presId="urn:microsoft.com/office/officeart/2018/5/layout/CenteredIconLabelDescriptionList"/>
    <dgm:cxn modelId="{99940E31-366E-4BD3-ACEC-14755EF9F6A1}" type="presParOf" srcId="{8CDFC08A-7F29-4973-99B2-BD831BDEA39C}" destId="{409A28E6-06C4-432C-BA3C-189D6ECD6EC9}" srcOrd="3" destOrd="0" presId="urn:microsoft.com/office/officeart/2018/5/layout/CenteredIconLabelDescriptionList"/>
    <dgm:cxn modelId="{FF659889-F385-454E-BE40-4FB59BF778D4}" type="presParOf" srcId="{8CDFC08A-7F29-4973-99B2-BD831BDEA39C}" destId="{DBFD92BB-DC89-4020-BC51-9A2ACD64DB7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1C514-2B97-42C5-960F-9F0D2AA7FE02}">
      <dsp:nvSpPr>
        <dsp:cNvPr id="0" name=""/>
        <dsp:cNvSpPr/>
      </dsp:nvSpPr>
      <dsp:spPr>
        <a:xfrm>
          <a:off x="802149" y="1336597"/>
          <a:ext cx="862312" cy="862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76154-5234-4B25-913A-35EFAA412BBC}">
      <dsp:nvSpPr>
        <dsp:cNvPr id="0" name=""/>
        <dsp:cNvSpPr/>
      </dsp:nvSpPr>
      <dsp:spPr>
        <a:xfrm>
          <a:off x="1430" y="2300035"/>
          <a:ext cx="2463750" cy="48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Metrics</a:t>
          </a:r>
          <a:r>
            <a:rPr lang="en-US" sz="1400" kern="1200"/>
            <a:t>:</a:t>
          </a:r>
        </a:p>
      </dsp:txBody>
      <dsp:txXfrm>
        <a:off x="1430" y="2300035"/>
        <a:ext cx="2463750" cy="485050"/>
      </dsp:txXfrm>
    </dsp:sp>
    <dsp:sp modelId="{94D78ED9-F9A0-45F0-BCDC-2E27137E135F}">
      <dsp:nvSpPr>
        <dsp:cNvPr id="0" name=""/>
        <dsp:cNvSpPr/>
      </dsp:nvSpPr>
      <dsp:spPr>
        <a:xfrm>
          <a:off x="1430" y="2832122"/>
          <a:ext cx="2463750" cy="85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Mean Accuracy</a:t>
          </a:r>
          <a:r>
            <a:rPr lang="en-US" sz="1100" kern="1200"/>
            <a:t>: Average accuracy across iterations.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Final Accuracy</a:t>
          </a:r>
          <a:r>
            <a:rPr lang="en-US" sz="1100" kern="1200"/>
            <a:t>: Accuracy at the last iteration.</a:t>
          </a:r>
        </a:p>
      </dsp:txBody>
      <dsp:txXfrm>
        <a:off x="1430" y="2832122"/>
        <a:ext cx="2463750" cy="856247"/>
      </dsp:txXfrm>
    </dsp:sp>
    <dsp:sp modelId="{5C6E312A-825F-4D61-BFD2-341CF2C656E9}">
      <dsp:nvSpPr>
        <dsp:cNvPr id="0" name=""/>
        <dsp:cNvSpPr/>
      </dsp:nvSpPr>
      <dsp:spPr>
        <a:xfrm>
          <a:off x="3697055" y="1336597"/>
          <a:ext cx="862312" cy="862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0DD22-8CC6-4247-B46C-3C8C253831FF}">
      <dsp:nvSpPr>
        <dsp:cNvPr id="0" name=""/>
        <dsp:cNvSpPr/>
      </dsp:nvSpPr>
      <dsp:spPr>
        <a:xfrm>
          <a:off x="2896336" y="2300035"/>
          <a:ext cx="2463750" cy="48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Simulations</a:t>
          </a:r>
          <a:r>
            <a:rPr lang="en-US" sz="1400" kern="1200"/>
            <a:t>: 100 runs per method for reliability.</a:t>
          </a:r>
        </a:p>
      </dsp:txBody>
      <dsp:txXfrm>
        <a:off x="2896336" y="2300035"/>
        <a:ext cx="2463750" cy="485050"/>
      </dsp:txXfrm>
    </dsp:sp>
    <dsp:sp modelId="{DBFD92BB-DC89-4020-BC51-9A2ACD64DB7C}">
      <dsp:nvSpPr>
        <dsp:cNvPr id="0" name=""/>
        <dsp:cNvSpPr/>
      </dsp:nvSpPr>
      <dsp:spPr>
        <a:xfrm>
          <a:off x="2896336" y="2832122"/>
          <a:ext cx="2463750" cy="85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B1BFC-825B-49BA-B90D-935AF044E3DE}" type="datetimeFigureOut">
              <a:t>כ"ז/חשון/תשפ"ה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18DF1-538C-4104-BF89-54978CA755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8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" b="1"/>
              <a:t>Long Short-Term MAB (LST-MAB)</a:t>
            </a:r>
          </a:p>
          <a:p>
            <a:endParaRPr lang="en-US" sz="300" b="1"/>
          </a:p>
          <a:p>
            <a:endParaRPr lang="en-IL" sz="3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18DF1-538C-4104-BF89-54978CA7555F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643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8BF33-A294-EC16-F68C-913ACB76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0B6A56-0FD1-06CA-5DFA-654E30AC9F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C3A86B-DD13-E619-8950-A438C9664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E426D-20C0-C822-5590-2DFD76A50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3024F-3951-E38E-C548-6117DE77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E0177-1374-F70F-437F-7CA92DF5F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B3AAD-A4F4-574A-C8FA-798A9D2C8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71173-FD56-D977-3AED-45381D788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54882-3302-A734-3E69-FFBBC7F88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13FF5-30DB-096C-C6BC-DC18E12A1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C9841A-DBF9-8797-CEDD-6F62B19C5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4CEAE-E049-7C7C-C96B-23FEC6029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41353-77C8-4AB8-A0A6-E4286F3BF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CA217F-7371-FA91-E0C0-6AFB0801A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F6C27E-9666-7ED4-5D44-23DCF959E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DFEDA-7A3E-D672-BFB6-320417553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/>
              <a:t>Look at STD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DB0D8-2766-4274-FB7C-32E4DEB62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6753B-2186-598C-6ECE-D259689E2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AD75A-9043-6342-06D2-5F362D7FD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E58BC-7D4E-7527-13A8-BCA6B560E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3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1F89C-6E3F-8C38-2AC3-1BCCAC349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2B9B4-E925-8CAC-BE7F-490B6B01B3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41B7F9-0889-C6BF-DE2F-1E63088E0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13970-3696-5BAF-E26D-DDE761C10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7DE79-080D-225E-51E2-2CD6C9B4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040722-DBFC-0B97-B935-68B03E63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EFBC0F-D0C3-D8BD-26AF-C4FC0545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FBBF-106B-4D6E-B881-BE1975DF37E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D52A24-17DD-B841-93A5-6F1CE34E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8EE922-1803-1464-23E5-A209240D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F855-5A3D-4795-AB52-97FDCBBD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31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95" r:id="rId22"/>
    <p:sldLayoutId id="2147483694" r:id="rId23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1FAD-7E02-CDAF-8CCE-D833978DD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MULTI-ARMED BANDIT-DRIVEN ACTIVE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AA56F-7634-B0ED-724E-5C418FFB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D" dirty="0"/>
              <a:t>Data Analysis and Visualization  Lab - 094295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5CDF5-4FFD-4841-0032-F75BA9390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4" y="318134"/>
            <a:ext cx="5973372" cy="663054"/>
          </a:xfrm>
        </p:spPr>
        <p:txBody>
          <a:bodyPr>
            <a:normAutofit/>
          </a:bodyPr>
          <a:lstStyle/>
          <a:p>
            <a:r>
              <a:rPr lang="en-ID" sz="1400" dirty="0"/>
              <a:t>Presentation by Elon Dagan, Nicolas </a:t>
            </a:r>
            <a:r>
              <a:rPr lang="en-ID" sz="1400" dirty="0" err="1"/>
              <a:t>Zaknun</a:t>
            </a:r>
            <a:r>
              <a:rPr lang="en-ID" sz="1400" dirty="0"/>
              <a:t> and Ravid Dimant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D473491-7B2F-1F4E-ED2E-FDAC64C2DE1C}"/>
              </a:ext>
            </a:extLst>
          </p:cNvPr>
          <p:cNvSpPr txBox="1"/>
          <p:nvPr/>
        </p:nvSpPr>
        <p:spPr>
          <a:xfrm>
            <a:off x="944664" y="6170534"/>
            <a:ext cx="590203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/>
              <a:t>Faculty of Data and Decision Sciences, Technion, Israel</a:t>
            </a:r>
            <a:endParaRPr lang="he-IL" sz="1200" b="1"/>
          </a:p>
        </p:txBody>
      </p:sp>
    </p:spTree>
    <p:extLst>
      <p:ext uri="{BB962C8B-B14F-4D97-AF65-F5344CB8AC3E}">
        <p14:creationId xmlns:p14="http://schemas.microsoft.com/office/powerpoint/2010/main" val="151822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1237-BC17-4687-F038-EEE6B000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>
            <a:extLst>
              <a:ext uri="{FF2B5EF4-FFF2-40B4-BE49-F238E27FC236}">
                <a16:creationId xmlns:a16="http://schemas.microsoft.com/office/drawing/2014/main" id="{B968B304-03AB-7E06-13E0-C6E49310CA85}"/>
              </a:ext>
            </a:extLst>
          </p:cNvPr>
          <p:cNvSpPr/>
          <p:nvPr/>
        </p:nvSpPr>
        <p:spPr>
          <a:xfrm>
            <a:off x="803340" y="4654519"/>
            <a:ext cx="10330376" cy="2217906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A3A502E-4E10-41D9-EA07-C0FD19E288B1}"/>
              </a:ext>
            </a:extLst>
          </p:cNvPr>
          <p:cNvSpPr/>
          <p:nvPr/>
        </p:nvSpPr>
        <p:spPr>
          <a:xfrm>
            <a:off x="10750686" y="0"/>
            <a:ext cx="1441314" cy="7023370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17D4912-3206-0AFA-13F1-6AD36B1A2D19}"/>
              </a:ext>
            </a:extLst>
          </p:cNvPr>
          <p:cNvSpPr/>
          <p:nvPr/>
        </p:nvSpPr>
        <p:spPr>
          <a:xfrm>
            <a:off x="0" y="-82685"/>
            <a:ext cx="1441314" cy="7023370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 descr="תמונה שמכילה סרט מצויר, אומנות קליפיפם, לבן&#10;&#10;התיאור נוצר באופן אוטומטי">
            <a:extLst>
              <a:ext uri="{FF2B5EF4-FFF2-40B4-BE49-F238E27FC236}">
                <a16:creationId xmlns:a16="http://schemas.microsoft.com/office/drawing/2014/main" id="{0DC8573C-1D4B-AEF4-D299-B4B190558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3" y="1"/>
            <a:ext cx="10466962" cy="4756826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47BCECA1-22F2-B718-E0B0-AA12C44BEE46}"/>
              </a:ext>
            </a:extLst>
          </p:cNvPr>
          <p:cNvSpPr>
            <a:spLocks/>
          </p:cNvSpPr>
          <p:nvPr/>
        </p:nvSpPr>
        <p:spPr>
          <a:xfrm>
            <a:off x="2632954" y="3775667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97C382C-D12E-DDBB-FC66-204BAB9D3DEA}"/>
              </a:ext>
            </a:extLst>
          </p:cNvPr>
          <p:cNvSpPr>
            <a:spLocks/>
          </p:cNvSpPr>
          <p:nvPr/>
        </p:nvSpPr>
        <p:spPr>
          <a:xfrm>
            <a:off x="1087875" y="3852155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2CC20DD4-C249-B3C1-B09C-2FBE4EF0971A}"/>
              </a:ext>
            </a:extLst>
          </p:cNvPr>
          <p:cNvSpPr>
            <a:spLocks/>
          </p:cNvSpPr>
          <p:nvPr/>
        </p:nvSpPr>
        <p:spPr>
          <a:xfrm>
            <a:off x="8292428" y="3870763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5A27BE3-5C16-C60C-D871-1D8FFDEB4FAA}"/>
              </a:ext>
            </a:extLst>
          </p:cNvPr>
          <p:cNvSpPr>
            <a:spLocks/>
          </p:cNvSpPr>
          <p:nvPr/>
        </p:nvSpPr>
        <p:spPr>
          <a:xfrm>
            <a:off x="9849665" y="3870763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75ABA85-E2B0-964D-D6E8-98A34C0B007B}"/>
              </a:ext>
            </a:extLst>
          </p:cNvPr>
          <p:cNvSpPr txBox="1">
            <a:spLocks/>
          </p:cNvSpPr>
          <p:nvPr/>
        </p:nvSpPr>
        <p:spPr>
          <a:xfrm>
            <a:off x="2632954" y="3852155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SM2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7575645-6B42-A07F-C415-411984D4968D}"/>
              </a:ext>
            </a:extLst>
          </p:cNvPr>
          <p:cNvSpPr txBox="1">
            <a:spLocks/>
          </p:cNvSpPr>
          <p:nvPr/>
        </p:nvSpPr>
        <p:spPr>
          <a:xfrm>
            <a:off x="1076526" y="3914218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SM1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B6F241A-E674-59C7-D6C3-E224EB22E6FB}"/>
              </a:ext>
            </a:extLst>
          </p:cNvPr>
          <p:cNvSpPr txBox="1">
            <a:spLocks/>
          </p:cNvSpPr>
          <p:nvPr/>
        </p:nvSpPr>
        <p:spPr>
          <a:xfrm>
            <a:off x="8274995" y="3959677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SM3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13A9DFF-FA66-EAD5-E033-F5701E382947}"/>
              </a:ext>
            </a:extLst>
          </p:cNvPr>
          <p:cNvSpPr txBox="1">
            <a:spLocks/>
          </p:cNvSpPr>
          <p:nvPr/>
        </p:nvSpPr>
        <p:spPr>
          <a:xfrm>
            <a:off x="9849665" y="3959677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SM4</a:t>
            </a:r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30318006-CCC9-7662-CDB5-6478538BFD8C}"/>
              </a:ext>
            </a:extLst>
          </p:cNvPr>
          <p:cNvGraphicFramePr>
            <a:graphicFrameLocks noGrp="1"/>
          </p:cNvGraphicFramePr>
          <p:nvPr/>
        </p:nvGraphicFramePr>
        <p:xfrm>
          <a:off x="1072474" y="3816714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Sample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33AF9D4C-FB59-462E-CDA9-D6319DB4CD1F}"/>
              </a:ext>
            </a:extLst>
          </p:cNvPr>
          <p:cNvGraphicFramePr>
            <a:graphicFrameLocks noGrp="1"/>
          </p:cNvGraphicFramePr>
          <p:nvPr/>
        </p:nvGraphicFramePr>
        <p:xfrm>
          <a:off x="2627480" y="3758577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CCD2D8"/>
                          </a:solidFill>
                        </a:rPr>
                        <a:t>Sample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E0A67BDC-B1E6-409C-7900-BD997E050039}"/>
              </a:ext>
            </a:extLst>
          </p:cNvPr>
          <p:cNvGraphicFramePr>
            <a:graphicFrameLocks noGrp="1"/>
          </p:cNvGraphicFramePr>
          <p:nvPr/>
        </p:nvGraphicFramePr>
        <p:xfrm>
          <a:off x="8268508" y="3862402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CCD2D8"/>
                          </a:solidFill>
                        </a:rPr>
                        <a:t>Sample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CCD2D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23B1CF9F-A972-F200-AEDD-B3515756C12E}"/>
              </a:ext>
            </a:extLst>
          </p:cNvPr>
          <p:cNvGraphicFramePr>
            <a:graphicFrameLocks noGrp="1"/>
          </p:cNvGraphicFramePr>
          <p:nvPr/>
        </p:nvGraphicFramePr>
        <p:xfrm>
          <a:off x="9853507" y="3817234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Sample 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sp>
        <p:nvSpPr>
          <p:cNvPr id="25" name="אליפסה 24">
            <a:extLst>
              <a:ext uri="{FF2B5EF4-FFF2-40B4-BE49-F238E27FC236}">
                <a16:creationId xmlns:a16="http://schemas.microsoft.com/office/drawing/2014/main" id="{4772C97B-2CBD-7646-63F1-293C17969C32}"/>
              </a:ext>
            </a:extLst>
          </p:cNvPr>
          <p:cNvSpPr/>
          <p:nvPr/>
        </p:nvSpPr>
        <p:spPr>
          <a:xfrm>
            <a:off x="9796963" y="4079588"/>
            <a:ext cx="1589262" cy="539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16892329-1266-D855-0F99-9A2CC4BF59B5}"/>
                  </a:ext>
                </a:extLst>
              </p:cNvPr>
              <p:cNvSpPr txBox="1"/>
              <p:nvPr/>
            </p:nvSpPr>
            <p:spPr>
              <a:xfrm>
                <a:off x="4402374" y="2558715"/>
                <a:ext cx="3093396" cy="42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52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16892329-1266-D855-0F99-9A2CC4BF5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374" y="2558715"/>
                <a:ext cx="3093396" cy="42344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8C2E7894-4C96-4ABF-167F-CF95125F8087}"/>
                  </a:ext>
                </a:extLst>
              </p:cNvPr>
              <p:cNvSpPr txBox="1"/>
              <p:nvPr/>
            </p:nvSpPr>
            <p:spPr>
              <a:xfrm>
                <a:off x="4402374" y="3060737"/>
                <a:ext cx="3093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8C2E7894-4C96-4ABF-167F-CF95125F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374" y="3060737"/>
                <a:ext cx="3093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28A270A-783F-BF3E-AE96-1E1BFF5A2446}"/>
              </a:ext>
            </a:extLst>
          </p:cNvPr>
          <p:cNvSpPr txBox="1"/>
          <p:nvPr/>
        </p:nvSpPr>
        <p:spPr>
          <a:xfrm>
            <a:off x="311285" y="272374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Iteration budget = 97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C63AF9A-90DD-3C1D-C76E-A6F93477938B}"/>
              </a:ext>
            </a:extLst>
          </p:cNvPr>
          <p:cNvSpPr txBox="1"/>
          <p:nvPr/>
        </p:nvSpPr>
        <p:spPr>
          <a:xfrm>
            <a:off x="4990289" y="2165019"/>
            <a:ext cx="21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Retrieve</a:t>
            </a:r>
            <a:r>
              <a:rPr lang="en-US">
                <a:solidFill>
                  <a:schemeClr val="bg1"/>
                </a:solidFill>
              </a:rPr>
              <a:t> label 42</a:t>
            </a: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AB92F943-45C1-90BB-E23B-1B4E3C0B6DA9}"/>
              </a:ext>
            </a:extLst>
          </p:cNvPr>
          <p:cNvSpPr/>
          <p:nvPr/>
        </p:nvSpPr>
        <p:spPr>
          <a:xfrm>
            <a:off x="10058193" y="2054867"/>
            <a:ext cx="898598" cy="167837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ציין מיקום של כותרת תחתונה 2">
            <a:extLst>
              <a:ext uri="{FF2B5EF4-FFF2-40B4-BE49-F238E27FC236}">
                <a16:creationId xmlns:a16="http://schemas.microsoft.com/office/drawing/2014/main" id="{2018D97E-1A0A-098B-886C-A1A67349836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MULTI-ARMED BANDIT-DRIVEN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9769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3" grpId="0"/>
      <p:bldP spid="6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201FD5-B6E2-8D1E-EDBE-AF97988C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>
            <a:extLst>
              <a:ext uri="{FF2B5EF4-FFF2-40B4-BE49-F238E27FC236}">
                <a16:creationId xmlns:a16="http://schemas.microsoft.com/office/drawing/2014/main" id="{664AE369-22DE-949D-8FA1-D7AC50313790}"/>
              </a:ext>
            </a:extLst>
          </p:cNvPr>
          <p:cNvSpPr/>
          <p:nvPr/>
        </p:nvSpPr>
        <p:spPr>
          <a:xfrm>
            <a:off x="803340" y="4654519"/>
            <a:ext cx="10330376" cy="2217906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442806E-DDA3-79B2-19C1-7F56BAB184F7}"/>
              </a:ext>
            </a:extLst>
          </p:cNvPr>
          <p:cNvSpPr/>
          <p:nvPr/>
        </p:nvSpPr>
        <p:spPr>
          <a:xfrm>
            <a:off x="10750686" y="0"/>
            <a:ext cx="1441314" cy="7023370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732C127-40CE-8556-3351-E6163E9E5C82}"/>
              </a:ext>
            </a:extLst>
          </p:cNvPr>
          <p:cNvSpPr/>
          <p:nvPr/>
        </p:nvSpPr>
        <p:spPr>
          <a:xfrm>
            <a:off x="0" y="-82685"/>
            <a:ext cx="1441314" cy="7023370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 descr="תמונה שמכילה סרט מצויר, אומנות קליפיפם, לבן&#10;&#10;התיאור נוצר באופן אוטומטי">
            <a:extLst>
              <a:ext uri="{FF2B5EF4-FFF2-40B4-BE49-F238E27FC236}">
                <a16:creationId xmlns:a16="http://schemas.microsoft.com/office/drawing/2014/main" id="{84A3E1BA-364A-B39D-BC4E-4D09BE7D2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3" y="1"/>
            <a:ext cx="10466962" cy="4756826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C267E1D3-3483-BDF4-18C6-907730E81331}"/>
              </a:ext>
            </a:extLst>
          </p:cNvPr>
          <p:cNvSpPr>
            <a:spLocks/>
          </p:cNvSpPr>
          <p:nvPr/>
        </p:nvSpPr>
        <p:spPr>
          <a:xfrm>
            <a:off x="2632954" y="3775667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F735AE4-86F2-AB85-5D7E-00FEB439893C}"/>
              </a:ext>
            </a:extLst>
          </p:cNvPr>
          <p:cNvSpPr>
            <a:spLocks/>
          </p:cNvSpPr>
          <p:nvPr/>
        </p:nvSpPr>
        <p:spPr>
          <a:xfrm>
            <a:off x="1087875" y="3852155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D4DE316-815F-BB4E-E0F3-D7298B20B0CB}"/>
              </a:ext>
            </a:extLst>
          </p:cNvPr>
          <p:cNvSpPr>
            <a:spLocks/>
          </p:cNvSpPr>
          <p:nvPr/>
        </p:nvSpPr>
        <p:spPr>
          <a:xfrm>
            <a:off x="8292428" y="3870763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04D1AD6-7346-AA18-009C-0465CBA57888}"/>
              </a:ext>
            </a:extLst>
          </p:cNvPr>
          <p:cNvSpPr>
            <a:spLocks/>
          </p:cNvSpPr>
          <p:nvPr/>
        </p:nvSpPr>
        <p:spPr>
          <a:xfrm>
            <a:off x="9849665" y="3870763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13EDF32-FE32-A7A6-183D-F3D37EE0EE7A}"/>
              </a:ext>
            </a:extLst>
          </p:cNvPr>
          <p:cNvSpPr txBox="1">
            <a:spLocks/>
          </p:cNvSpPr>
          <p:nvPr/>
        </p:nvSpPr>
        <p:spPr>
          <a:xfrm>
            <a:off x="2632954" y="3852155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SM2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4F34470-2E1E-BC6E-E8E5-F5E96BA6C194}"/>
              </a:ext>
            </a:extLst>
          </p:cNvPr>
          <p:cNvSpPr txBox="1">
            <a:spLocks/>
          </p:cNvSpPr>
          <p:nvPr/>
        </p:nvSpPr>
        <p:spPr>
          <a:xfrm>
            <a:off x="1076526" y="3914218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SM1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C6B6110-94B1-AB19-D09E-75D4AD7B8FCA}"/>
              </a:ext>
            </a:extLst>
          </p:cNvPr>
          <p:cNvSpPr txBox="1">
            <a:spLocks/>
          </p:cNvSpPr>
          <p:nvPr/>
        </p:nvSpPr>
        <p:spPr>
          <a:xfrm>
            <a:off x="8274995" y="3959677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SM3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23DACD8-DCBE-547A-EAE8-34CC0A5192E0}"/>
              </a:ext>
            </a:extLst>
          </p:cNvPr>
          <p:cNvSpPr txBox="1">
            <a:spLocks/>
          </p:cNvSpPr>
          <p:nvPr/>
        </p:nvSpPr>
        <p:spPr>
          <a:xfrm>
            <a:off x="9849665" y="3959677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SM4</a:t>
            </a:r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FE336BBC-6437-FB18-EFFA-1EEEE0E33671}"/>
              </a:ext>
            </a:extLst>
          </p:cNvPr>
          <p:cNvGraphicFramePr>
            <a:graphicFrameLocks noGrp="1"/>
          </p:cNvGraphicFramePr>
          <p:nvPr/>
        </p:nvGraphicFramePr>
        <p:xfrm>
          <a:off x="1072474" y="3816714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Sample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3861E1BB-A553-B876-D106-B8018817B7D5}"/>
              </a:ext>
            </a:extLst>
          </p:cNvPr>
          <p:cNvGraphicFramePr>
            <a:graphicFrameLocks noGrp="1"/>
          </p:cNvGraphicFramePr>
          <p:nvPr/>
        </p:nvGraphicFramePr>
        <p:xfrm>
          <a:off x="2627480" y="3758577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CCD2D8"/>
                          </a:solidFill>
                        </a:rPr>
                        <a:t>Sample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FD23DC88-77F3-B1EF-0262-669E341B4C2A}"/>
              </a:ext>
            </a:extLst>
          </p:cNvPr>
          <p:cNvGraphicFramePr>
            <a:graphicFrameLocks noGrp="1"/>
          </p:cNvGraphicFramePr>
          <p:nvPr/>
        </p:nvGraphicFramePr>
        <p:xfrm>
          <a:off x="8268508" y="3862402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CCD2D8"/>
                          </a:solidFill>
                        </a:rPr>
                        <a:t>Sample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CCD2D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9513206C-DD4D-5DBC-3747-767C7B8AEC07}"/>
              </a:ext>
            </a:extLst>
          </p:cNvPr>
          <p:cNvGraphicFramePr>
            <a:graphicFrameLocks noGrp="1"/>
          </p:cNvGraphicFramePr>
          <p:nvPr/>
        </p:nvGraphicFramePr>
        <p:xfrm>
          <a:off x="9853507" y="3817234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Sample 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sp>
        <p:nvSpPr>
          <p:cNvPr id="25" name="אליפסה 24">
            <a:extLst>
              <a:ext uri="{FF2B5EF4-FFF2-40B4-BE49-F238E27FC236}">
                <a16:creationId xmlns:a16="http://schemas.microsoft.com/office/drawing/2014/main" id="{D219E4D0-1B98-861F-F5DA-50CFA286D6B1}"/>
              </a:ext>
            </a:extLst>
          </p:cNvPr>
          <p:cNvSpPr/>
          <p:nvPr/>
        </p:nvSpPr>
        <p:spPr>
          <a:xfrm>
            <a:off x="8139822" y="4896434"/>
            <a:ext cx="1589262" cy="539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411CDEF5-10F3-E6CF-9E3B-0D91BFCED56C}"/>
                  </a:ext>
                </a:extLst>
              </p:cNvPr>
              <p:cNvSpPr txBox="1"/>
              <p:nvPr/>
            </p:nvSpPr>
            <p:spPr>
              <a:xfrm>
                <a:off x="4412102" y="2558715"/>
                <a:ext cx="3093396" cy="42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89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89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411CDEF5-10F3-E6CF-9E3B-0D91BFCE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102" y="2558715"/>
                <a:ext cx="3093396" cy="42344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85D918BC-3F9C-4ADF-22DB-1C83DD632E85}"/>
                  </a:ext>
                </a:extLst>
              </p:cNvPr>
              <p:cNvSpPr txBox="1"/>
              <p:nvPr/>
            </p:nvSpPr>
            <p:spPr>
              <a:xfrm>
                <a:off x="4412102" y="3060737"/>
                <a:ext cx="3093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85D918BC-3F9C-4ADF-22DB-1C83DD632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102" y="3060737"/>
                <a:ext cx="3093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C1BB9AA-C4F9-00E8-C47F-B4A18907A16C}"/>
              </a:ext>
            </a:extLst>
          </p:cNvPr>
          <p:cNvSpPr txBox="1"/>
          <p:nvPr/>
        </p:nvSpPr>
        <p:spPr>
          <a:xfrm>
            <a:off x="311285" y="272374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Iteration budget = 96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7EAA964-42DE-A285-FEE0-3459EBB06A0D}"/>
              </a:ext>
            </a:extLst>
          </p:cNvPr>
          <p:cNvSpPr txBox="1"/>
          <p:nvPr/>
        </p:nvSpPr>
        <p:spPr>
          <a:xfrm>
            <a:off x="4990289" y="2165019"/>
            <a:ext cx="18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Obtain label 89</a:t>
            </a:r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5689BCDC-9C95-02B8-986C-33E7389BBD1A}"/>
              </a:ext>
            </a:extLst>
          </p:cNvPr>
          <p:cNvSpPr/>
          <p:nvPr/>
        </p:nvSpPr>
        <p:spPr>
          <a:xfrm>
            <a:off x="8506320" y="2148814"/>
            <a:ext cx="898598" cy="167837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DDC7AF5-1C2F-131F-9881-95E452380C11}"/>
              </a:ext>
            </a:extLst>
          </p:cNvPr>
          <p:cNvSpPr txBox="1"/>
          <p:nvPr/>
        </p:nvSpPr>
        <p:spPr>
          <a:xfrm>
            <a:off x="311284" y="280261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Iteration budget = 97</a:t>
            </a:r>
          </a:p>
        </p:txBody>
      </p:sp>
      <p:sp>
        <p:nvSpPr>
          <p:cNvPr id="20" name="מציין מיקום של כותרת תחתונה 2">
            <a:extLst>
              <a:ext uri="{FF2B5EF4-FFF2-40B4-BE49-F238E27FC236}">
                <a16:creationId xmlns:a16="http://schemas.microsoft.com/office/drawing/2014/main" id="{6DFAF613-8F58-5345-EC6D-2F1CA070841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MULTI-ARMED BANDIT-DRIVEN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326667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3" grpId="0"/>
      <p:bldP spid="4" grpId="0"/>
      <p:bldP spid="5" grpId="0"/>
      <p:bldP spid="6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C4AB90A-E4CA-4E32-A570-BB2AA238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MAB for Active-Learning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EAD2F40D-41B4-22AE-0C26-FBAD786C9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403927"/>
            <a:ext cx="10515600" cy="47730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Approach 1 – Vanilla MAB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Single MAB for the entire process 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Rewards updated trough all iterations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Approach 2 – Long Short-Term MAB (LST-MAB)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Utilizes two MAB models:</a:t>
            </a:r>
          </a:p>
          <a:p>
            <a:pPr marL="1143000" lvl="2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Long-Term MAB: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Captures stable sampling trends over iterations.</a:t>
            </a:r>
          </a:p>
          <a:p>
            <a:pPr marL="1600200" lvl="3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Initialized at the start of the pipeline.</a:t>
            </a:r>
          </a:p>
          <a:p>
            <a:pPr marL="1143000" lvl="2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Short-Term MAB: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Adapts to changes in sampling effectiveness after re-training.</a:t>
            </a:r>
          </a:p>
          <a:p>
            <a:pPr marL="1600200" lvl="3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Re-initialized at the beginning of each iteration.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Consist of two phases:</a:t>
            </a:r>
          </a:p>
          <a:p>
            <a:pPr marL="1143000" lvl="2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 phase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train short-term MAB with 10% of iteration budget</a:t>
            </a:r>
          </a:p>
          <a:p>
            <a:pPr marL="1143000" lvl="2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Second phase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label the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reamining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90% of the budget with one of the MAB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MAB selection </a:t>
            </a:r>
          </a:p>
          <a:p>
            <a:pPr marL="1143000" lvl="2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the KL-divergence metric to evaluate difference in reward distribution </a:t>
            </a:r>
          </a:p>
          <a:p>
            <a:pPr marL="1143000" lvl="2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short-term if distribution changed from last iteration &amp; replace long-term MAB</a:t>
            </a:r>
          </a:p>
          <a:p>
            <a:pPr marL="1143000" lvl="2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long-term if not significant change was detected </a:t>
            </a:r>
          </a:p>
          <a:p>
            <a:pPr marL="1371600" lvl="3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95C91B7-D4CC-2680-DB46-29D5857163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MULTI-ARMED BANDIT-DRIVEN ACTIVE LEARNING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756D66C-5C87-7F0A-BCAE-CACE58EBF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5342A4C-1D06-4798-B51F-D5804CA03D28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6" name="גרפיקה 5" descr="הפסד במכונת מזל קו מיתאר">
            <a:extLst>
              <a:ext uri="{FF2B5EF4-FFF2-40B4-BE49-F238E27FC236}">
                <a16:creationId xmlns:a16="http://schemas.microsoft.com/office/drawing/2014/main" id="{1EBD4D7E-9109-ED49-1913-8A4EEDABA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0483" y="1690688"/>
            <a:ext cx="4083434" cy="40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גרפיקה 8" descr="מוח שמאלי קו מיתאר">
            <a:extLst>
              <a:ext uri="{FF2B5EF4-FFF2-40B4-BE49-F238E27FC236}">
                <a16:creationId xmlns:a16="http://schemas.microsoft.com/office/drawing/2014/main" id="{92618755-2A69-556F-97C7-0896D8A19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2544" y="138902"/>
            <a:ext cx="2053022" cy="2053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44EB90-61EE-CA3A-D6B4-79D7C345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Methodology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07AA3-AE16-5246-8882-5D7B881D7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0841" y="309034"/>
            <a:ext cx="413319" cy="4558530"/>
          </a:xfrm>
        </p:spPr>
        <p:txBody>
          <a:bodyPr/>
          <a:lstStyle/>
          <a:p>
            <a:r>
              <a:rPr lang="en-ID" dirty="0"/>
              <a:t>MULTI-ARMED BANDIT-DRIVEN ACTIVE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436A2-92F8-D608-B814-BAB37B03D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13</a:t>
            </a:fld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5CE840-D9AD-0F7B-FFAA-B4DDA9120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2"/>
            <a:ext cx="4250844" cy="4306968"/>
          </a:xfrm>
        </p:spPr>
        <p:txBody>
          <a:bodyPr>
            <a:normAutofit/>
          </a:bodyPr>
          <a:lstStyle/>
          <a:p>
            <a:r>
              <a:rPr lang="en-US" sz="1200" b="1"/>
              <a:t>- 8 Datasets</a:t>
            </a:r>
            <a:r>
              <a:rPr lang="en-US" sz="12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/>
              <a:t>Apple</a:t>
            </a:r>
            <a:r>
              <a:rPr lang="en-US" sz="1200"/>
              <a:t>: Predict apple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/>
              <a:t>Loan</a:t>
            </a:r>
            <a:r>
              <a:rPr lang="en-US" sz="1200"/>
              <a:t>: Predict loan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/>
              <a:t>MB</a:t>
            </a:r>
            <a:r>
              <a:rPr lang="en-US" sz="1200"/>
              <a:t>: Preference between mountains and beaches.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/>
              <a:t>Passenger</a:t>
            </a:r>
            <a:r>
              <a:rPr lang="en-US" sz="1200"/>
              <a:t>: Passenger satisfaction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/>
              <a:t>Diabetes</a:t>
            </a:r>
            <a:r>
              <a:rPr lang="en-US" sz="1200"/>
              <a:t>: Predict diabetes occurrence.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/>
              <a:t>Employee</a:t>
            </a:r>
            <a:r>
              <a:rPr lang="en-US" sz="1200"/>
              <a:t>: Employee retention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/>
              <a:t>Shipping</a:t>
            </a:r>
            <a:r>
              <a:rPr lang="en-US" sz="1200"/>
              <a:t>: Timeliness of shipments.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/>
              <a:t>Hotel</a:t>
            </a:r>
            <a:r>
              <a:rPr lang="en-US" sz="1200"/>
              <a:t>: Reservation cancellations.</a:t>
            </a:r>
          </a:p>
          <a:p>
            <a:r>
              <a:rPr lang="en-US" sz="1200" b="1"/>
              <a:t>Experimental Setup</a:t>
            </a:r>
          </a:p>
          <a:p>
            <a:r>
              <a:rPr lang="en-US" sz="1200" b="1"/>
              <a:t>- Data Splits</a:t>
            </a:r>
            <a:r>
              <a:rPr lang="en-US" sz="12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4,000 samples per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Split: 45% training, 45% unlabeled, 10%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66% labeling budget across 10 iterations.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65DB23-4B6A-604A-3790-E77FB0C63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/>
              <a:t>Data Used</a:t>
            </a:r>
          </a:p>
        </p:txBody>
      </p:sp>
      <p:graphicFrame>
        <p:nvGraphicFramePr>
          <p:cNvPr id="17" name="Picture Placeholder 4">
            <a:extLst>
              <a:ext uri="{FF2B5EF4-FFF2-40B4-BE49-F238E27FC236}">
                <a16:creationId xmlns:a16="http://schemas.microsoft.com/office/drawing/2014/main" id="{EC2BEACA-08FB-8468-AB26-2BC910B62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34210"/>
              </p:ext>
            </p:extLst>
          </p:nvPr>
        </p:nvGraphicFramePr>
        <p:xfrm>
          <a:off x="5916080" y="1638530"/>
          <a:ext cx="5361517" cy="502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223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גילה: אנכית 26">
            <a:extLst>
              <a:ext uri="{FF2B5EF4-FFF2-40B4-BE49-F238E27FC236}">
                <a16:creationId xmlns:a16="http://schemas.microsoft.com/office/drawing/2014/main" id="{00A04EE8-E025-E9D4-8888-8D0ABB5B1978}"/>
              </a:ext>
            </a:extLst>
          </p:cNvPr>
          <p:cNvSpPr/>
          <p:nvPr/>
        </p:nvSpPr>
        <p:spPr>
          <a:xfrm>
            <a:off x="5914773" y="1162957"/>
            <a:ext cx="5323691" cy="4739078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גילה: אנכית 23">
            <a:extLst>
              <a:ext uri="{FF2B5EF4-FFF2-40B4-BE49-F238E27FC236}">
                <a16:creationId xmlns:a16="http://schemas.microsoft.com/office/drawing/2014/main" id="{565BC1A8-D45D-EDC6-A7B8-9EA78F4C996C}"/>
              </a:ext>
            </a:extLst>
          </p:cNvPr>
          <p:cNvSpPr/>
          <p:nvPr/>
        </p:nvSpPr>
        <p:spPr>
          <a:xfrm>
            <a:off x="677556" y="1162957"/>
            <a:ext cx="5214335" cy="4739078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062084-0681-C177-FCFD-1E59A0A8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35305EA-50EE-8E3D-78B3-63BE1AB1D0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0841" y="309034"/>
            <a:ext cx="413319" cy="4506157"/>
          </a:xfrm>
        </p:spPr>
        <p:txBody>
          <a:bodyPr/>
          <a:lstStyle/>
          <a:p>
            <a:r>
              <a:rPr lang="en-ID" dirty="0"/>
              <a:t>MULTI-ARMED BANDIT-DRIVEN ACTIVE LEARNING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B15A2D9-0890-C468-9486-D751AA76A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52702" y="3220650"/>
            <a:ext cx="6413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14</a:t>
            </a:fld>
            <a:endParaRPr lang="en-ID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8ED1A170-FDE6-7B21-0CE9-2D7311B0AD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603" y="1867533"/>
            <a:ext cx="4694765" cy="3530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/>
                <a:ea typeface="Calibri"/>
                <a:cs typeface="Calibri"/>
              </a:rPr>
              <a:t> Classifier</a:t>
            </a:r>
            <a:r>
              <a:rPr lang="en-US" sz="1800" dirty="0">
                <a:latin typeface="Calibri"/>
                <a:ea typeface="Calibri"/>
                <a:cs typeface="Calibri"/>
              </a:rPr>
              <a:t>: </a:t>
            </a:r>
            <a:br>
              <a:rPr lang="en-US" sz="1800" dirty="0">
                <a:latin typeface="Calibri"/>
                <a:ea typeface="Calibri"/>
                <a:cs typeface="Calibri"/>
              </a:rPr>
            </a:br>
            <a:r>
              <a:rPr lang="en-US" sz="1800" dirty="0">
                <a:latin typeface="Calibri"/>
                <a:ea typeface="Calibri"/>
                <a:cs typeface="Calibri"/>
              </a:rPr>
              <a:t> Random Forest with 25 estimators, </a:t>
            </a:r>
            <a:br>
              <a:rPr lang="en-US" sz="1800" dirty="0">
                <a:latin typeface="Calibri"/>
                <a:ea typeface="Calibri"/>
                <a:cs typeface="Calibri"/>
              </a:rPr>
            </a:br>
            <a:r>
              <a:rPr lang="en-US" sz="1800" dirty="0">
                <a:latin typeface="Calibri"/>
                <a:ea typeface="Calibri"/>
                <a:cs typeface="Calibri"/>
              </a:rPr>
              <a:t> max depth is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/>
                <a:ea typeface="Calibri"/>
                <a:cs typeface="Calibri"/>
              </a:rPr>
              <a:t> Simulations</a:t>
            </a:r>
            <a:r>
              <a:rPr lang="en-US" sz="1800" dirty="0">
                <a:latin typeface="Calibri"/>
                <a:ea typeface="Calibri"/>
                <a:cs typeface="Calibri"/>
              </a:rPr>
              <a:t>: </a:t>
            </a:r>
            <a:br>
              <a:rPr lang="en-US" sz="1800" dirty="0">
                <a:latin typeface="Calibri"/>
                <a:ea typeface="Calibri"/>
                <a:cs typeface="Calibri"/>
              </a:rPr>
            </a:br>
            <a:r>
              <a:rPr lang="en-US" sz="1800" dirty="0">
                <a:latin typeface="Calibri"/>
                <a:ea typeface="Calibri"/>
                <a:cs typeface="Calibri"/>
              </a:rPr>
              <a:t> 100 runs per method for reliability.</a:t>
            </a:r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3C7A3710-D226-DE62-3422-1D11B640F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4807" y="1306433"/>
            <a:ext cx="4694765" cy="340659"/>
          </a:xfrm>
        </p:spPr>
        <p:txBody>
          <a:bodyPr/>
          <a:lstStyle/>
          <a:p>
            <a:r>
              <a:rPr lang="en-US" sz="1800"/>
              <a:t>Setup</a:t>
            </a:r>
          </a:p>
        </p:txBody>
      </p:sp>
      <p:sp>
        <p:nvSpPr>
          <p:cNvPr id="11" name="מציין מיקום טקסט 7">
            <a:extLst>
              <a:ext uri="{FF2B5EF4-FFF2-40B4-BE49-F238E27FC236}">
                <a16:creationId xmlns:a16="http://schemas.microsoft.com/office/drawing/2014/main" id="{44D6E96D-BA68-2793-D918-43E238FD2912}"/>
              </a:ext>
            </a:extLst>
          </p:cNvPr>
          <p:cNvSpPr txBox="1">
            <a:spLocks/>
          </p:cNvSpPr>
          <p:nvPr/>
        </p:nvSpPr>
        <p:spPr>
          <a:xfrm>
            <a:off x="4477864" y="1995842"/>
            <a:ext cx="3787959" cy="23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/>
          </a:p>
        </p:txBody>
      </p:sp>
      <p:sp>
        <p:nvSpPr>
          <p:cNvPr id="13" name="מציין מיקום טקסט 7">
            <a:extLst>
              <a:ext uri="{FF2B5EF4-FFF2-40B4-BE49-F238E27FC236}">
                <a16:creationId xmlns:a16="http://schemas.microsoft.com/office/drawing/2014/main" id="{3076B7E7-7859-07EE-38BD-07850A7548CC}"/>
              </a:ext>
            </a:extLst>
          </p:cNvPr>
          <p:cNvSpPr txBox="1">
            <a:spLocks/>
          </p:cNvSpPr>
          <p:nvPr/>
        </p:nvSpPr>
        <p:spPr>
          <a:xfrm>
            <a:off x="1445319" y="1995842"/>
            <a:ext cx="3787959" cy="344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Evaluate </a:t>
            </a:r>
            <a:r>
              <a:rPr lang="en-US" sz="1600" b="1" dirty="0"/>
              <a:t>Vanilla-MAB</a:t>
            </a:r>
            <a:r>
              <a:rPr lang="en-US" sz="1600" dirty="0"/>
              <a:t> and </a:t>
            </a:r>
            <a:r>
              <a:rPr lang="en-US" sz="1600" b="1" dirty="0"/>
              <a:t>LST-MAB</a:t>
            </a:r>
            <a:r>
              <a:rPr lang="en-US" sz="1600" dirty="0"/>
              <a:t> against traditional sampling methods.</a:t>
            </a:r>
          </a:p>
          <a:p>
            <a:r>
              <a:rPr lang="en-US" sz="1600" dirty="0"/>
              <a:t> Introduce a baseline algorithm -  </a:t>
            </a:r>
            <a:r>
              <a:rPr lang="en-US" sz="1600" b="1" dirty="0"/>
              <a:t>Random-MAB - </a:t>
            </a:r>
            <a:r>
              <a:rPr lang="en-US" sz="1600" dirty="0"/>
              <a:t>for further comparison.</a:t>
            </a:r>
            <a:br>
              <a:rPr lang="en-US" sz="1600" dirty="0"/>
            </a:br>
            <a:r>
              <a:rPr lang="en-US" sz="1600" b="1" dirty="0"/>
              <a:t>Random-MAB</a:t>
            </a:r>
            <a:r>
              <a:rPr lang="en-US" sz="1600" dirty="0"/>
              <a:t> Operates like Vanilla-MAB but selects sampling methods randomly.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Labels one sample at a time, using a randomized selection of methods.</a:t>
            </a:r>
          </a:p>
        </p:txBody>
      </p:sp>
      <p:sp>
        <p:nvSpPr>
          <p:cNvPr id="14" name="מציין מיקום טקסט 9">
            <a:extLst>
              <a:ext uri="{FF2B5EF4-FFF2-40B4-BE49-F238E27FC236}">
                <a16:creationId xmlns:a16="http://schemas.microsoft.com/office/drawing/2014/main" id="{207CD5E4-6EDF-627C-B560-A8954E56AAE9}"/>
              </a:ext>
            </a:extLst>
          </p:cNvPr>
          <p:cNvSpPr txBox="1">
            <a:spLocks/>
          </p:cNvSpPr>
          <p:nvPr/>
        </p:nvSpPr>
        <p:spPr>
          <a:xfrm>
            <a:off x="1970033" y="1298342"/>
            <a:ext cx="3782669" cy="3406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Objective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3877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B5AA3-CCDE-5D99-BE89-A7E31085F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78938FF-C2AB-C009-1546-FB3BEBD2288A}"/>
              </a:ext>
            </a:extLst>
          </p:cNvPr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  <a:latin typeface="Montserrat ExtraBold"/>
              </a:rPr>
              <a:t>Results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BEBA27FB-119A-C879-9E03-7F1EB9CE7E7D}"/>
              </a:ext>
            </a:extLst>
          </p:cNvPr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he-IL"/>
          </a:p>
        </p:txBody>
      </p:sp>
      <p:sp>
        <p:nvSpPr>
          <p:cNvPr id="25" name="Slide Number Placeholder 0">
            <a:extLst>
              <a:ext uri="{FF2B5EF4-FFF2-40B4-BE49-F238E27FC236}">
                <a16:creationId xmlns:a16="http://schemas.microsoft.com/office/drawing/2014/main" id="{0A97F2AD-1F32-B575-F2C1-9223A55239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15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F052CE8-8F94-8BDB-C40D-B075914150D2}"/>
              </a:ext>
            </a:extLst>
          </p:cNvPr>
          <p:cNvSpPr txBox="1">
            <a:spLocks/>
          </p:cNvSpPr>
          <p:nvPr/>
        </p:nvSpPr>
        <p:spPr>
          <a:xfrm rot="16200000">
            <a:off x="-1842447" y="2197214"/>
            <a:ext cx="4307193" cy="3006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250">
                <a:solidFill>
                  <a:schemeClr val="bg1"/>
                </a:solidFill>
                <a:latin typeface="Montserrat Bold"/>
              </a:rPr>
              <a:t>MULTI-ARMED BANDIT-DRIVEN ACTIVE LEARNING</a:t>
            </a:r>
          </a:p>
        </p:txBody>
      </p:sp>
      <p:pic>
        <p:nvPicPr>
          <p:cNvPr id="2" name="תמונה 1" descr="תמונה שמכילה טקסט, צילום מסך, קו, עלילה&#10;&#10;התיאור נוצר באופן אוטומטי">
            <a:extLst>
              <a:ext uri="{FF2B5EF4-FFF2-40B4-BE49-F238E27FC236}">
                <a16:creationId xmlns:a16="http://schemas.microsoft.com/office/drawing/2014/main" id="{6BB76E0C-B273-F914-337B-40CC058C27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6" y="1331607"/>
            <a:ext cx="10871568" cy="43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9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9FC6EF-5C5D-B8C2-D8CA-8B5F01E9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248E420-1894-A0DB-4153-750B4B07A1B4}"/>
              </a:ext>
            </a:extLst>
          </p:cNvPr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  <a:latin typeface="Montserrat ExtraBold"/>
              </a:rPr>
              <a:t>Results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346B742B-9A51-05D6-1C3A-5680CBF99F21}"/>
              </a:ext>
            </a:extLst>
          </p:cNvPr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he-IL"/>
          </a:p>
        </p:txBody>
      </p:sp>
      <p:sp>
        <p:nvSpPr>
          <p:cNvPr id="25" name="Slide Number Placeholder 0">
            <a:extLst>
              <a:ext uri="{FF2B5EF4-FFF2-40B4-BE49-F238E27FC236}">
                <a16:creationId xmlns:a16="http://schemas.microsoft.com/office/drawing/2014/main" id="{4512B63F-02FD-A0B1-A23A-9A2220B204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16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07F2CE0-C35A-B310-FFEE-FCA782F1BC37}"/>
              </a:ext>
            </a:extLst>
          </p:cNvPr>
          <p:cNvSpPr txBox="1">
            <a:spLocks/>
          </p:cNvSpPr>
          <p:nvPr/>
        </p:nvSpPr>
        <p:spPr>
          <a:xfrm rot="16200000">
            <a:off x="-1842447" y="2197214"/>
            <a:ext cx="4307193" cy="3006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250">
                <a:solidFill>
                  <a:schemeClr val="bg1"/>
                </a:solidFill>
                <a:latin typeface="Montserrat Bold"/>
              </a:rPr>
              <a:t>MULTI-ARMED BANDIT-DRIVEN ACTIVE LEARNING</a:t>
            </a:r>
          </a:p>
        </p:txBody>
      </p:sp>
      <p:pic>
        <p:nvPicPr>
          <p:cNvPr id="5" name="תמונה 4" descr="תמונה שמכילה טקסט, תרשים, עלילה, קו&#10;&#10;התיאור נוצר באופן אוטומטי">
            <a:extLst>
              <a:ext uri="{FF2B5EF4-FFF2-40B4-BE49-F238E27FC236}">
                <a16:creationId xmlns:a16="http://schemas.microsoft.com/office/drawing/2014/main" id="{D0F8E2F8-78CE-E098-6D41-5CDC8BE67F2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6" y="1333200"/>
            <a:ext cx="10872000" cy="49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269358-7549-FC4F-E13C-06299593E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C77C2179-6708-A214-77D1-C1B263C71749}"/>
              </a:ext>
            </a:extLst>
          </p:cNvPr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Montserrat ExtraBold"/>
              </a:rPr>
              <a:t>Results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559F0DE-753A-C6C3-D70A-FAAD17D51DE8}"/>
              </a:ext>
            </a:extLst>
          </p:cNvPr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he-IL"/>
          </a:p>
        </p:txBody>
      </p:sp>
      <p:sp>
        <p:nvSpPr>
          <p:cNvPr id="25" name="Slide Number Placeholder 0">
            <a:extLst>
              <a:ext uri="{FF2B5EF4-FFF2-40B4-BE49-F238E27FC236}">
                <a16:creationId xmlns:a16="http://schemas.microsoft.com/office/drawing/2014/main" id="{F6AC34DB-B4D0-3A2B-A7B8-87A47A874B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17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825BCD9-14A5-49D8-13C8-2D482D76FC30}"/>
              </a:ext>
            </a:extLst>
          </p:cNvPr>
          <p:cNvSpPr txBox="1">
            <a:spLocks/>
          </p:cNvSpPr>
          <p:nvPr/>
        </p:nvSpPr>
        <p:spPr>
          <a:xfrm rot="16200000">
            <a:off x="-1842447" y="2197214"/>
            <a:ext cx="4307193" cy="3006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250">
                <a:solidFill>
                  <a:schemeClr val="bg1"/>
                </a:solidFill>
                <a:latin typeface="Montserrat Bold"/>
              </a:rPr>
              <a:t>MULTI-ARMED BANDIT-DRIVEN ACTIVE LEARNING</a:t>
            </a:r>
          </a:p>
        </p:txBody>
      </p:sp>
      <p:pic>
        <p:nvPicPr>
          <p:cNvPr id="7" name="תמונה 6" descr="תמונה שמכילה טקסט, צילום מסך, צבעוני, תרשים&#10;&#10;התיאור נוצר באופן אוטומטי">
            <a:extLst>
              <a:ext uri="{FF2B5EF4-FFF2-40B4-BE49-F238E27FC236}">
                <a16:creationId xmlns:a16="http://schemas.microsoft.com/office/drawing/2014/main" id="{0350A750-F00A-CAFE-4D93-E142B9A9B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0" y="1369901"/>
            <a:ext cx="10829781" cy="42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9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2E0C2F-7D81-CB03-51C2-5775CFAA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F81C413-D014-F01F-F945-BCD0C5553244}"/>
              </a:ext>
            </a:extLst>
          </p:cNvPr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Montserrat ExtraBold"/>
              </a:rPr>
              <a:t>Results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29F77D81-EFC9-C6E6-00F2-CA749CDE44A8}"/>
              </a:ext>
            </a:extLst>
          </p:cNvPr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he-IL"/>
          </a:p>
        </p:txBody>
      </p:sp>
      <p:sp>
        <p:nvSpPr>
          <p:cNvPr id="25" name="Slide Number Placeholder 0">
            <a:extLst>
              <a:ext uri="{FF2B5EF4-FFF2-40B4-BE49-F238E27FC236}">
                <a16:creationId xmlns:a16="http://schemas.microsoft.com/office/drawing/2014/main" id="{F3800009-50DC-9112-6F3F-ACA1F43EE5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18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61A3DBF-BCFB-2631-4120-3FB19674D2AF}"/>
              </a:ext>
            </a:extLst>
          </p:cNvPr>
          <p:cNvSpPr txBox="1">
            <a:spLocks/>
          </p:cNvSpPr>
          <p:nvPr/>
        </p:nvSpPr>
        <p:spPr>
          <a:xfrm rot="16200000">
            <a:off x="-1842447" y="2197214"/>
            <a:ext cx="4307193" cy="3006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250">
                <a:solidFill>
                  <a:schemeClr val="bg1"/>
                </a:solidFill>
                <a:latin typeface="Montserrat Bold"/>
              </a:rPr>
              <a:t>MULTI-ARMED BANDIT-DRIVEN ACTIVE LEARNING</a:t>
            </a:r>
          </a:p>
        </p:txBody>
      </p:sp>
      <p:pic>
        <p:nvPicPr>
          <p:cNvPr id="7" name="תמונה 6" descr="תמונה שמכילה צילום מסך, תרשים, עיצוב&#10;&#10;התיאור נוצר באופן אוטומטי">
            <a:extLst>
              <a:ext uri="{FF2B5EF4-FFF2-40B4-BE49-F238E27FC236}">
                <a16:creationId xmlns:a16="http://schemas.microsoft.com/office/drawing/2014/main" id="{E82E1808-54E3-7275-F452-EEB87F8C2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99441"/>
            <a:ext cx="10446619" cy="41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5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Results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2"/>
          <p:cNvSpPr/>
          <p:nvPr/>
        </p:nvSpPr>
        <p:spPr>
          <a:xfrm>
            <a:off x="1451190" y="1976199"/>
            <a:ext cx="9864437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Vanilla MAB algorithm demonstrates the most stability among all methods.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19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5AD8EA7-86C6-82FB-E80E-B182F10320C2}"/>
              </a:ext>
            </a:extLst>
          </p:cNvPr>
          <p:cNvSpPr txBox="1">
            <a:spLocks/>
          </p:cNvSpPr>
          <p:nvPr/>
        </p:nvSpPr>
        <p:spPr>
          <a:xfrm rot="16200000">
            <a:off x="-1842447" y="2197214"/>
            <a:ext cx="4307193" cy="3006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250">
                <a:solidFill>
                  <a:schemeClr val="bg1"/>
                </a:solidFill>
                <a:latin typeface="Montserrat Bold"/>
              </a:rPr>
              <a:t>MULTI-ARMED BANDIT-DRIVEN ACTIVE LEARNING</a:t>
            </a:r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58F1F4CB-7188-3770-9913-24358F3F5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37951"/>
              </p:ext>
            </p:extLst>
          </p:nvPr>
        </p:nvGraphicFramePr>
        <p:xfrm>
          <a:off x="935038" y="3288697"/>
          <a:ext cx="10896743" cy="3018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11">
                  <a:extLst>
                    <a:ext uri="{9D8B030D-6E8A-4147-A177-3AD203B41FA5}">
                      <a16:colId xmlns:a16="http://schemas.microsoft.com/office/drawing/2014/main" val="1008690957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2085012178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3412944784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795247197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3585823666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1329785808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62069596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340873665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3234428673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3548138221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138290127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2627612143"/>
                    </a:ext>
                  </a:extLst>
                </a:gridCol>
                <a:gridCol w="838211">
                  <a:extLst>
                    <a:ext uri="{9D8B030D-6E8A-4147-A177-3AD203B41FA5}">
                      <a16:colId xmlns:a16="http://schemas.microsoft.com/office/drawing/2014/main" val="3078409700"/>
                    </a:ext>
                  </a:extLst>
                </a:gridCol>
              </a:tblGrid>
              <a:tr h="439773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  </a:t>
                      </a:r>
                      <a:r>
                        <a:rPr lang="en-US" sz="1050">
                          <a:effectLst/>
                        </a:rPr>
                        <a:t> Method</a:t>
                      </a:r>
                      <a:br>
                        <a:rPr lang="en-US" sz="1100">
                          <a:effectLst/>
                        </a:rPr>
                      </a:b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Dataset  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Uncertainty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Margin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Feature based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Random MAB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Vanilla MAB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LST MAB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08564"/>
                  </a:ext>
                </a:extLst>
              </a:tr>
              <a:tr h="270875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843878"/>
                  </a:ext>
                </a:extLst>
              </a:tr>
              <a:tr h="2780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Apple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83.86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83.88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83.62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83.64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83.46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</a:rPr>
                        <a:t>1.81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83.46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135240"/>
                  </a:ext>
                </a:extLst>
              </a:tr>
              <a:tr h="274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Loan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90.76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90.77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90.84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90.83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90.80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</a:rPr>
                        <a:t>1.52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755090"/>
                  </a:ext>
                </a:extLst>
              </a:tr>
              <a:tr h="274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95.45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95.47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94.65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95.43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</a:rPr>
                        <a:t>1.26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95.73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95.48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750932"/>
                  </a:ext>
                </a:extLst>
              </a:tr>
              <a:tr h="28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Passenger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92.03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92.07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91.94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92.03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92.02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</a:rPr>
                        <a:t>1.45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92.03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954508"/>
                  </a:ext>
                </a:extLst>
              </a:tr>
              <a:tr h="274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Diabetes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86.74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86.74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86.70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86.70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</a:rPr>
                        <a:t>1.57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86.75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86.74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314753"/>
                  </a:ext>
                </a:extLst>
              </a:tr>
              <a:tr h="274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Employee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821.3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</a:rPr>
                        <a:t>1.85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19449"/>
                  </a:ext>
                </a:extLst>
              </a:tr>
              <a:tr h="274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Shipping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67.90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</a:rPr>
                        <a:t>1.93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67.91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67.69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67.76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67.69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67.82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525703"/>
                  </a:ext>
                </a:extLst>
              </a:tr>
              <a:tr h="274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Hotel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</a:rPr>
                        <a:t>2.10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118653"/>
                  </a:ext>
                </a:extLst>
              </a:tr>
            </a:tbl>
          </a:graphicData>
        </a:graphic>
      </p:graphicFrame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3089618C-A501-9FA6-6951-2660F49ABCAB}"/>
              </a:ext>
            </a:extLst>
          </p:cNvPr>
          <p:cNvCxnSpPr/>
          <p:nvPr/>
        </p:nvCxnSpPr>
        <p:spPr>
          <a:xfrm>
            <a:off x="1838325" y="10310813"/>
            <a:ext cx="647700" cy="44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C34A4F36-93C5-99AA-6094-306B02FADFDC}"/>
              </a:ext>
            </a:extLst>
          </p:cNvPr>
          <p:cNvCxnSpPr>
            <a:cxnSpLocks/>
          </p:cNvCxnSpPr>
          <p:nvPr/>
        </p:nvCxnSpPr>
        <p:spPr>
          <a:xfrm>
            <a:off x="935038" y="3288697"/>
            <a:ext cx="829107" cy="80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E455-34F1-D42E-BEEF-6AF1C323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467" y="502563"/>
            <a:ext cx="4616483" cy="2926437"/>
          </a:xfrm>
        </p:spPr>
        <p:txBody>
          <a:bodyPr/>
          <a:lstStyle/>
          <a:p>
            <a:pPr algn="l"/>
            <a:r>
              <a:rPr lang="en-US"/>
              <a:t>Active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0BB25-3385-D048-6DA6-F3312F7ACC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0841" y="309034"/>
            <a:ext cx="413319" cy="4697075"/>
          </a:xfrm>
        </p:spPr>
        <p:txBody>
          <a:bodyPr/>
          <a:lstStyle/>
          <a:p>
            <a:r>
              <a:rPr lang="en-ID"/>
              <a:t>MULTI-ARMED BANDIT-DRIVEN ACTIVE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25EB6-C80B-B7B6-AD78-C4C9A019B2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2</a:t>
            </a:fld>
            <a:endParaRPr lang="en-ID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5EC4FA0-C29A-1760-34D3-68A86929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61" y="3553963"/>
            <a:ext cx="5096539" cy="2995004"/>
          </a:xfrm>
          <a:prstGeom prst="rect">
            <a:avLst/>
          </a:prstGeom>
        </p:spPr>
      </p:pic>
      <p:sp>
        <p:nvSpPr>
          <p:cNvPr id="11" name="בועת מחשבה: ענן 10">
            <a:extLst>
              <a:ext uri="{FF2B5EF4-FFF2-40B4-BE49-F238E27FC236}">
                <a16:creationId xmlns:a16="http://schemas.microsoft.com/office/drawing/2014/main" id="{C2BCA8FF-32FB-7C29-7791-419A98E24CAD}"/>
              </a:ext>
            </a:extLst>
          </p:cNvPr>
          <p:cNvSpPr>
            <a:spLocks/>
          </p:cNvSpPr>
          <p:nvPr/>
        </p:nvSpPr>
        <p:spPr>
          <a:xfrm>
            <a:off x="6927273" y="223907"/>
            <a:ext cx="5153886" cy="2131365"/>
          </a:xfrm>
          <a:prstGeom prst="cloudCallou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Active learning is a machine learning technique that strategically selects the most informative data points to be labeled.</a:t>
            </a:r>
          </a:p>
          <a:p>
            <a:pPr algn="ctr"/>
            <a:endParaRPr lang="he-IL" sz="1600" dirty="0"/>
          </a:p>
        </p:txBody>
      </p:sp>
      <p:sp>
        <p:nvSpPr>
          <p:cNvPr id="19" name="בועת מחשבה: ענן 18">
            <a:extLst>
              <a:ext uri="{FF2B5EF4-FFF2-40B4-BE49-F238E27FC236}">
                <a16:creationId xmlns:a16="http://schemas.microsoft.com/office/drawing/2014/main" id="{F9FDEAA9-5F6D-D4ED-1E15-592CC21DC3BA}"/>
              </a:ext>
            </a:extLst>
          </p:cNvPr>
          <p:cNvSpPr>
            <a:spLocks/>
          </p:cNvSpPr>
          <p:nvPr/>
        </p:nvSpPr>
        <p:spPr>
          <a:xfrm>
            <a:off x="5264728" y="2320637"/>
            <a:ext cx="5153886" cy="2131365"/>
          </a:xfrm>
          <a:prstGeom prst="cloudCallou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Active learning involves selecting samples, annotating them, updating the training set, and retraining the model in each iteration.</a:t>
            </a:r>
          </a:p>
          <a:p>
            <a:pPr algn="ctr"/>
            <a:endParaRPr lang="he-IL" sz="1400" dirty="0"/>
          </a:p>
        </p:txBody>
      </p:sp>
      <p:sp>
        <p:nvSpPr>
          <p:cNvPr id="20" name="בועת מחשבה: ענן 19">
            <a:extLst>
              <a:ext uri="{FF2B5EF4-FFF2-40B4-BE49-F238E27FC236}">
                <a16:creationId xmlns:a16="http://schemas.microsoft.com/office/drawing/2014/main" id="{E0973A37-170C-92E4-6F28-D8F6CDDC5981}"/>
              </a:ext>
            </a:extLst>
          </p:cNvPr>
          <p:cNvSpPr>
            <a:spLocks/>
          </p:cNvSpPr>
          <p:nvPr/>
        </p:nvSpPr>
        <p:spPr>
          <a:xfrm>
            <a:off x="7038113" y="4235039"/>
            <a:ext cx="5153886" cy="2131365"/>
          </a:xfrm>
          <a:prstGeom prst="cloudCallou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enhances model performance while reducing labeling costs. It deliberately  selects data for labeling to maximize informative gain, crucial in limited resource scenarios.</a:t>
            </a:r>
          </a:p>
          <a:p>
            <a:pPr algn="ctr"/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149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8DF88-862D-E204-86D2-E7740AAC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44C8087-137E-56DE-A006-CB695C62828B}"/>
              </a:ext>
            </a:extLst>
          </p:cNvPr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Conclusions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B1A0BE93-114C-1A12-3578-116D3CF6CBD7}"/>
              </a:ext>
            </a:extLst>
          </p:cNvPr>
          <p:cNvSpPr/>
          <p:nvPr/>
        </p:nvSpPr>
        <p:spPr>
          <a:xfrm>
            <a:off x="-701962" y="1311563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he-IL"/>
          </a:p>
        </p:txBody>
      </p:sp>
      <p:sp>
        <p:nvSpPr>
          <p:cNvPr id="25" name="Slide Number Placeholder 0">
            <a:extLst>
              <a:ext uri="{FF2B5EF4-FFF2-40B4-BE49-F238E27FC236}">
                <a16:creationId xmlns:a16="http://schemas.microsoft.com/office/drawing/2014/main" id="{D74291F5-0ADC-235E-1596-D49AA72C9F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20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8526C31-9D74-CEAD-1C39-7D03C660A37F}"/>
              </a:ext>
            </a:extLst>
          </p:cNvPr>
          <p:cNvSpPr txBox="1">
            <a:spLocks/>
          </p:cNvSpPr>
          <p:nvPr/>
        </p:nvSpPr>
        <p:spPr>
          <a:xfrm rot="16200000">
            <a:off x="-1842447" y="2197214"/>
            <a:ext cx="4307193" cy="3006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250">
                <a:solidFill>
                  <a:schemeClr val="bg1"/>
                </a:solidFill>
                <a:latin typeface="Montserrat Bold"/>
              </a:rPr>
              <a:t>MULTI-ARMED BANDIT-DRIVEN ACTIVE LEARNING</a:t>
            </a:r>
          </a:p>
        </p:txBody>
      </p:sp>
      <p:sp>
        <p:nvSpPr>
          <p:cNvPr id="7" name="חץ: מעגלי 6">
            <a:extLst>
              <a:ext uri="{FF2B5EF4-FFF2-40B4-BE49-F238E27FC236}">
                <a16:creationId xmlns:a16="http://schemas.microsoft.com/office/drawing/2014/main" id="{809114DB-A351-7A67-0432-8E6D4D070B38}"/>
              </a:ext>
            </a:extLst>
          </p:cNvPr>
          <p:cNvSpPr/>
          <p:nvPr/>
        </p:nvSpPr>
        <p:spPr>
          <a:xfrm>
            <a:off x="1838036" y="1445073"/>
            <a:ext cx="4257963" cy="3462482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חץ: מעגלי 7">
            <a:extLst>
              <a:ext uri="{FF2B5EF4-FFF2-40B4-BE49-F238E27FC236}">
                <a16:creationId xmlns:a16="http://schemas.microsoft.com/office/drawing/2014/main" id="{0CBC8BC5-BBE7-18A6-B84C-6F7CE3046C83}"/>
              </a:ext>
            </a:extLst>
          </p:cNvPr>
          <p:cNvSpPr/>
          <p:nvPr/>
        </p:nvSpPr>
        <p:spPr>
          <a:xfrm rot="10800000">
            <a:off x="1838037" y="2530763"/>
            <a:ext cx="4257963" cy="3462482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CA3D366-04C5-346F-8B95-D41B00425C67}"/>
              </a:ext>
            </a:extLst>
          </p:cNvPr>
          <p:cNvSpPr txBox="1"/>
          <p:nvPr/>
        </p:nvSpPr>
        <p:spPr>
          <a:xfrm>
            <a:off x="942111" y="3345933"/>
            <a:ext cx="69549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Dynamic decisioning is Good!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647089D-B4EB-AF3D-F96F-BD8A77D06723}"/>
              </a:ext>
            </a:extLst>
          </p:cNvPr>
          <p:cNvSpPr txBox="1"/>
          <p:nvPr/>
        </p:nvSpPr>
        <p:spPr>
          <a:xfrm>
            <a:off x="6907643" y="386583"/>
            <a:ext cx="4331857" cy="5606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indent="146050">
              <a:lnSpc>
                <a:spcPct val="105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MAB algorithms underperform in scenarios where intermediate iteration results are critical, as reflected in the mean accuracy metric.</a:t>
            </a:r>
          </a:p>
          <a:p>
            <a:pPr marL="285750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Possible Reason: The dominance of specific sampling methods in these cases may render the exploration phase of the MAB algorithms redundant and less effective.</a:t>
            </a:r>
            <a:endParaRPr lang="he-IL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146050" algn="l">
              <a:lnSpc>
                <a:spcPct val="105000"/>
              </a:lnSpc>
            </a:pPr>
            <a:endParaRPr lang="en-US" sz="1800" kern="800" spc="-1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146050" algn="l">
              <a:lnSpc>
                <a:spcPct val="105000"/>
              </a:lnSpc>
            </a:pPr>
            <a:r>
              <a:rPr lang="en-US" sz="1800" kern="800" spc="-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the performance differences between methods were not substantial, the MAB-based approaches demonstrated moderate success in achieving our initial objectives.</a:t>
            </a:r>
            <a:endParaRPr lang="en-US" kern="800" spc="-1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800" kern="800" spc="-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They consistently avoided poor performance on any dataset.</a:t>
            </a:r>
          </a:p>
          <a:p>
            <a:pPr marL="285750" indent="-285750" algn="l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800" kern="800" spc="-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many cases, they achieved the best performance among all methods.</a:t>
            </a:r>
          </a:p>
        </p:txBody>
      </p:sp>
    </p:spTree>
    <p:extLst>
      <p:ext uri="{BB962C8B-B14F-4D97-AF65-F5344CB8AC3E}">
        <p14:creationId xmlns:p14="http://schemas.microsoft.com/office/powerpoint/2010/main" val="185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04B83-50BF-36A1-A43F-C589E5F51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FCEB345-4612-53D2-9B34-2BAC0507F2E1}"/>
              </a:ext>
            </a:extLst>
          </p:cNvPr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The End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236B26F9-E6D6-29FA-1DE1-98D490DFB580}"/>
              </a:ext>
            </a:extLst>
          </p:cNvPr>
          <p:cNvSpPr/>
          <p:nvPr/>
        </p:nvSpPr>
        <p:spPr>
          <a:xfrm>
            <a:off x="-701962" y="1311563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he-IL"/>
          </a:p>
        </p:txBody>
      </p:sp>
      <p:sp>
        <p:nvSpPr>
          <p:cNvPr id="25" name="Slide Number Placeholder 0">
            <a:extLst>
              <a:ext uri="{FF2B5EF4-FFF2-40B4-BE49-F238E27FC236}">
                <a16:creationId xmlns:a16="http://schemas.microsoft.com/office/drawing/2014/main" id="{0CB7DEB4-6D25-F7CA-F22A-D407CF85ED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21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2A97C35-C317-EB9B-5855-733C93A93108}"/>
              </a:ext>
            </a:extLst>
          </p:cNvPr>
          <p:cNvSpPr txBox="1">
            <a:spLocks/>
          </p:cNvSpPr>
          <p:nvPr/>
        </p:nvSpPr>
        <p:spPr>
          <a:xfrm rot="16200000">
            <a:off x="-1842447" y="2197214"/>
            <a:ext cx="4307193" cy="3006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250">
                <a:solidFill>
                  <a:schemeClr val="bg1"/>
                </a:solidFill>
                <a:latin typeface="Montserrat Bold"/>
              </a:rPr>
              <a:t>MULTI-ARMED BANDIT-DRIVEN ACTIVE LEARNING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C9C8895-B2CC-2039-A6E4-BE9E412E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0" y="304800"/>
            <a:ext cx="6057155" cy="6100626"/>
          </a:xfrm>
          <a:prstGeom prst="rect">
            <a:avLst/>
          </a:prstGeom>
        </p:spPr>
      </p:pic>
      <p:sp>
        <p:nvSpPr>
          <p:cNvPr id="11" name="בועת מחשבה: ענן 10">
            <a:extLst>
              <a:ext uri="{FF2B5EF4-FFF2-40B4-BE49-F238E27FC236}">
                <a16:creationId xmlns:a16="http://schemas.microsoft.com/office/drawing/2014/main" id="{20120281-0C3B-3D5F-ECDC-067D7A4D7549}"/>
              </a:ext>
            </a:extLst>
          </p:cNvPr>
          <p:cNvSpPr/>
          <p:nvPr/>
        </p:nvSpPr>
        <p:spPr>
          <a:xfrm>
            <a:off x="1324262" y="1838036"/>
            <a:ext cx="4016344" cy="2992582"/>
          </a:xfrm>
          <a:prstGeom prst="cloudCallout">
            <a:avLst>
              <a:gd name="adj1" fmla="val -36931"/>
              <a:gd name="adj2" fmla="val 705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Sure, here is a MAB machine for Active Learning:</a:t>
            </a:r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F0272673-07B1-B3F9-F886-B046B723C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262" y="5560779"/>
            <a:ext cx="622300" cy="6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06D4-8DD2-D780-7B6F-90B918E0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Strategies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65631-C98C-1C24-87E5-9C5BEA1216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0841" y="309034"/>
            <a:ext cx="413319" cy="4388671"/>
          </a:xfrm>
        </p:spPr>
        <p:txBody>
          <a:bodyPr/>
          <a:lstStyle/>
          <a:p>
            <a:r>
              <a:rPr lang="en-ID"/>
              <a:t>MULTI-ARMED BANDIT-DRIVEN ACTIVE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A96CA-06D2-8D57-782D-C1C893B71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3</a:t>
            </a:fld>
            <a:endParaRPr lang="en-ID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A0445418-F704-6E8E-DC41-B48AFA38B2D4}"/>
              </a:ext>
            </a:extLst>
          </p:cNvPr>
          <p:cNvSpPr/>
          <p:nvPr/>
        </p:nvSpPr>
        <p:spPr>
          <a:xfrm>
            <a:off x="2202860" y="3087254"/>
            <a:ext cx="2475346" cy="136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Density-Weighted Uncertainty</a:t>
            </a: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F70E7614-7237-A13F-FDA0-2778F09D0D27}"/>
              </a:ext>
            </a:extLst>
          </p:cNvPr>
          <p:cNvSpPr/>
          <p:nvPr/>
        </p:nvSpPr>
        <p:spPr>
          <a:xfrm>
            <a:off x="5449455" y="3087254"/>
            <a:ext cx="2475346" cy="136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en-US"/>
              <a:t> </a:t>
            </a:r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41F0AF86-DF3F-1EF2-E6D0-C930FBC9AC5D}"/>
              </a:ext>
            </a:extLst>
          </p:cNvPr>
          <p:cNvSpPr/>
          <p:nvPr/>
        </p:nvSpPr>
        <p:spPr>
          <a:xfrm>
            <a:off x="3563251" y="4999422"/>
            <a:ext cx="2475346" cy="136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Metropolis Hastings</a:t>
            </a:r>
            <a:endParaRPr lang="he-IL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339A1D8E-0BDB-F6FA-D2EF-D822496F378E}"/>
              </a:ext>
            </a:extLst>
          </p:cNvPr>
          <p:cNvSpPr/>
          <p:nvPr/>
        </p:nvSpPr>
        <p:spPr>
          <a:xfrm>
            <a:off x="8696050" y="3087254"/>
            <a:ext cx="2475346" cy="136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Query by Committee (QBC)</a:t>
            </a:r>
            <a:endParaRPr lang="he-IL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A833C2B2-D96D-35B6-3305-B609F860AA6C}"/>
              </a:ext>
            </a:extLst>
          </p:cNvPr>
          <p:cNvSpPr/>
          <p:nvPr/>
        </p:nvSpPr>
        <p:spPr>
          <a:xfrm>
            <a:off x="8696050" y="1357649"/>
            <a:ext cx="2475346" cy="136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Diversity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38A83941-8911-0358-C440-FEC37DD0F79E}"/>
              </a:ext>
            </a:extLst>
          </p:cNvPr>
          <p:cNvSpPr txBox="1"/>
          <p:nvPr/>
        </p:nvSpPr>
        <p:spPr>
          <a:xfrm rot="20778941">
            <a:off x="8073314" y="1075950"/>
            <a:ext cx="1106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6000"/>
              <a:t>🌍</a:t>
            </a: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FA2716F3-7FD5-318F-03E1-011626252D7C}"/>
              </a:ext>
            </a:extLst>
          </p:cNvPr>
          <p:cNvSpPr txBox="1"/>
          <p:nvPr/>
        </p:nvSpPr>
        <p:spPr>
          <a:xfrm rot="20636432">
            <a:off x="1364308" y="2905729"/>
            <a:ext cx="591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6000"/>
              <a:t>📈</a:t>
            </a: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1EBA7499-051E-AF85-868E-A6BF6AAB6F72}"/>
              </a:ext>
            </a:extLst>
          </p:cNvPr>
          <p:cNvSpPr txBox="1"/>
          <p:nvPr/>
        </p:nvSpPr>
        <p:spPr>
          <a:xfrm rot="20579129">
            <a:off x="4686529" y="2913450"/>
            <a:ext cx="628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6000"/>
              <a:t>⚖️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46026C7E-A878-6FA1-EC67-140F8DB418D0}"/>
              </a:ext>
            </a:extLst>
          </p:cNvPr>
          <p:cNvSpPr txBox="1"/>
          <p:nvPr/>
        </p:nvSpPr>
        <p:spPr>
          <a:xfrm rot="20410274">
            <a:off x="7916978" y="2969784"/>
            <a:ext cx="4895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6000"/>
              <a:t>🤖</a:t>
            </a: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02729F1D-DC07-9BA5-AE12-AAA800629F09}"/>
              </a:ext>
            </a:extLst>
          </p:cNvPr>
          <p:cNvSpPr txBox="1"/>
          <p:nvPr/>
        </p:nvSpPr>
        <p:spPr>
          <a:xfrm rot="20303522">
            <a:off x="2635639" y="4752153"/>
            <a:ext cx="4895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6000"/>
              <a:t>🔄</a:t>
            </a: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C9E2EDCA-6011-04B7-70F6-D8FF4335F182}"/>
              </a:ext>
            </a:extLst>
          </p:cNvPr>
          <p:cNvSpPr/>
          <p:nvPr/>
        </p:nvSpPr>
        <p:spPr>
          <a:xfrm>
            <a:off x="7200675" y="4999422"/>
            <a:ext cx="2475346" cy="136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Feature-Based</a:t>
            </a:r>
            <a:endParaRPr lang="he-IL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2336B37F-07C2-109C-9938-C6E8B0C48783}"/>
              </a:ext>
            </a:extLst>
          </p:cNvPr>
          <p:cNvSpPr txBox="1"/>
          <p:nvPr/>
        </p:nvSpPr>
        <p:spPr>
          <a:xfrm rot="20526137">
            <a:off x="6371183" y="4605252"/>
            <a:ext cx="563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6000"/>
              <a:t>⚠️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D6990CFF-3614-6702-6C79-2E655EC0CCCB}"/>
              </a:ext>
            </a:extLst>
          </p:cNvPr>
          <p:cNvSpPr/>
          <p:nvPr/>
        </p:nvSpPr>
        <p:spPr>
          <a:xfrm>
            <a:off x="5449455" y="1355069"/>
            <a:ext cx="2475346" cy="136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Uncertainty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38B7A75B-AA54-7D55-8637-4C16A1E6E912}"/>
              </a:ext>
            </a:extLst>
          </p:cNvPr>
          <p:cNvSpPr/>
          <p:nvPr/>
        </p:nvSpPr>
        <p:spPr>
          <a:xfrm>
            <a:off x="2202860" y="1355069"/>
            <a:ext cx="2475346" cy="136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2000"/>
              <a:t> </a:t>
            </a:r>
            <a:endParaRPr lang="he-IL" sz="2000"/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9106543A-773D-7FF9-BCFF-A89A959A2ADC}"/>
              </a:ext>
            </a:extLst>
          </p:cNvPr>
          <p:cNvSpPr txBox="1"/>
          <p:nvPr/>
        </p:nvSpPr>
        <p:spPr>
          <a:xfrm rot="20847189">
            <a:off x="1426004" y="1164557"/>
            <a:ext cx="3685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6000"/>
              <a:t>🎲</a:t>
            </a: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D20A2127-5C61-994C-1B99-10D93EDA1032}"/>
              </a:ext>
            </a:extLst>
          </p:cNvPr>
          <p:cNvSpPr txBox="1"/>
          <p:nvPr/>
        </p:nvSpPr>
        <p:spPr>
          <a:xfrm rot="20689797">
            <a:off x="4924838" y="1142746"/>
            <a:ext cx="5152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6000"/>
              <a:t>❓</a:t>
            </a:r>
          </a:p>
        </p:txBody>
      </p:sp>
    </p:spTree>
    <p:extLst>
      <p:ext uri="{BB962C8B-B14F-4D97-AF65-F5344CB8AC3E}">
        <p14:creationId xmlns:p14="http://schemas.microsoft.com/office/powerpoint/2010/main" val="9139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7" grpId="0"/>
      <p:bldP spid="39" grpId="0"/>
      <p:bldP spid="41" grpId="0"/>
      <p:bldP spid="43" grpId="0"/>
      <p:bldP spid="45" grpId="0"/>
      <p:bldP spid="46" grpId="0" animBg="1"/>
      <p:bldP spid="48" grpId="0"/>
      <p:bldP spid="51" grpId="0" animBg="1"/>
      <p:bldP spid="52" grpId="0" animBg="1"/>
      <p:bldP spid="54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904A14-7AAA-C833-4109-6EC77234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problem</a:t>
            </a:r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DBEDC82-4944-1195-DF47-6498BDC55A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0841" y="309034"/>
            <a:ext cx="413319" cy="4641657"/>
          </a:xfrm>
        </p:spPr>
        <p:txBody>
          <a:bodyPr/>
          <a:lstStyle/>
          <a:p>
            <a:r>
              <a:rPr lang="en-ID" dirty="0"/>
              <a:t>MULTI-ARMED BANDIT-DRIVEN ACTIVE LEARNING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231D836-1940-5439-D113-D5253C797A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4</a:t>
            </a:fld>
            <a:endParaRPr lang="en-ID"/>
          </a:p>
        </p:txBody>
      </p:sp>
      <p:pic>
        <p:nvPicPr>
          <p:cNvPr id="12" name="מציין מיקום של תמונה 11" descr="תמונה שמכילה צילום מסך, צבעוני, תרשים, טקסט&#10;&#10;התיאור נוצר באופן אוטומטי">
            <a:extLst>
              <a:ext uri="{FF2B5EF4-FFF2-40B4-BE49-F238E27FC236}">
                <a16:creationId xmlns:a16="http://schemas.microsoft.com/office/drawing/2014/main" id="{C72A4CC6-66C9-D05C-115A-07253C167C3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r="7517"/>
          <a:stretch>
            <a:fillRect/>
          </a:stretch>
        </p:blipFill>
        <p:spPr>
          <a:xfrm>
            <a:off x="5038926" y="1555089"/>
            <a:ext cx="6110288" cy="2849562"/>
          </a:xfrm>
        </p:spPr>
      </p:pic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09C90837-0A23-1FA8-91EB-CE329AA1E0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4773665"/>
            <a:ext cx="10320864" cy="15552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selection of an appropriate sampling method often relies on trial and error or prior knowledge about the dataset. 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performance of a given sampling strategy on one dataset often fails to generalize to others, making the task of selection method time-consuming and resource intensive.</a:t>
            </a:r>
            <a:endParaRPr lang="he-IL" sz="200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DCFCABC5-1B1D-1199-8BDA-538D896E5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149" y="1544758"/>
            <a:ext cx="3787959" cy="2849562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None of these methods can be guaranteed as the best choice, or even one of the best, for every dataset and task!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1879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C4AB90A-E4CA-4E32-A570-BB2AA238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MAB for Active-Learning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EAD2F40D-41B4-22AE-0C26-FBAD786C9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Objective: 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Dynamically evaluates and adapt the best performing sampling methods for the given task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Key Concept - Use sampling methods pool as bandits: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Arm reward: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1 for wrong prediction on the chosen sample, 0.001 other wise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Arm selection: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Use the UCB formula for choosing an arm.</a:t>
            </a:r>
            <a:b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Sample Selection Mechanism:</a:t>
            </a: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Iterative Process: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Selects one sample at a time until the iteration budget is used.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Possible Overlaps: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sample might get choose more than once. Allow the MAB to learn more without extra costs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גרפיקה 5" descr="הפסד במכונת מזל קו מיתאר">
            <a:extLst>
              <a:ext uri="{FF2B5EF4-FFF2-40B4-BE49-F238E27FC236}">
                <a16:creationId xmlns:a16="http://schemas.microsoft.com/office/drawing/2014/main" id="{7FC4F52E-2E9B-0B47-F6B4-860FFE51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95C91B7-D4CC-2680-DB46-29D5857163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8610" y="6356350"/>
            <a:ext cx="33729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MULTI-ARMED BANDIT-DRIVEN ACTIVE LEARNING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756D66C-5C87-7F0A-BCAE-CACE58EBF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30244" y="6356350"/>
            <a:ext cx="13235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5342A4C-1D06-4798-B51F-D5804CA03D28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CEAF1C1-E8C9-89A7-A1D4-D314A1039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0841" y="309034"/>
            <a:ext cx="413319" cy="4292149"/>
          </a:xfrm>
        </p:spPr>
        <p:txBody>
          <a:bodyPr/>
          <a:lstStyle/>
          <a:p>
            <a:r>
              <a:rPr lang="en-ID" dirty="0"/>
              <a:t>MULTI-ARMED BANDIT-DRIVEN ACTIVE LEARNING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9623285-DB06-EC1B-8504-07740E1CC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6</a:t>
            </a:fld>
            <a:endParaRPr lang="en-ID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D1332C0-EE08-CCAF-0467-0C958E93F54D}"/>
              </a:ext>
            </a:extLst>
          </p:cNvPr>
          <p:cNvSpPr/>
          <p:nvPr/>
        </p:nvSpPr>
        <p:spPr>
          <a:xfrm>
            <a:off x="1558156" y="2828790"/>
            <a:ext cx="96298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MAB MECHANISM SIMULATION</a:t>
            </a:r>
            <a:endParaRPr lang="he-IL" sz="4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477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>
            <a:extLst>
              <a:ext uri="{FF2B5EF4-FFF2-40B4-BE49-F238E27FC236}">
                <a16:creationId xmlns:a16="http://schemas.microsoft.com/office/drawing/2014/main" id="{5A4A22D0-C793-82F7-96C8-4B84A6A6144A}"/>
              </a:ext>
            </a:extLst>
          </p:cNvPr>
          <p:cNvSpPr/>
          <p:nvPr/>
        </p:nvSpPr>
        <p:spPr>
          <a:xfrm>
            <a:off x="803340" y="4654519"/>
            <a:ext cx="10330376" cy="2217906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307837F-D588-A49D-1012-C47B9D18972C}"/>
              </a:ext>
            </a:extLst>
          </p:cNvPr>
          <p:cNvSpPr/>
          <p:nvPr/>
        </p:nvSpPr>
        <p:spPr>
          <a:xfrm>
            <a:off x="10750686" y="0"/>
            <a:ext cx="1441314" cy="7023370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1CBD2DF-B4B7-A2CB-29C2-5AF2C6734974}"/>
              </a:ext>
            </a:extLst>
          </p:cNvPr>
          <p:cNvSpPr/>
          <p:nvPr/>
        </p:nvSpPr>
        <p:spPr>
          <a:xfrm>
            <a:off x="0" y="-82685"/>
            <a:ext cx="1441314" cy="7023370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 descr="תמונה שמכילה סרט מצויר, אומנות קליפיפם, לבן&#10;&#10;התיאור נוצר באופן אוטומטי">
            <a:extLst>
              <a:ext uri="{FF2B5EF4-FFF2-40B4-BE49-F238E27FC236}">
                <a16:creationId xmlns:a16="http://schemas.microsoft.com/office/drawing/2014/main" id="{170668E6-A729-F894-4AD2-832AF1310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3" y="1"/>
            <a:ext cx="10466962" cy="4756826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E748FF85-AB8B-04C5-FF3C-219FB792C2E9}"/>
              </a:ext>
            </a:extLst>
          </p:cNvPr>
          <p:cNvSpPr>
            <a:spLocks/>
          </p:cNvSpPr>
          <p:nvPr/>
        </p:nvSpPr>
        <p:spPr>
          <a:xfrm>
            <a:off x="2632954" y="3775667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71F5A5AA-7609-D3C4-BB8F-97AA4B01F9C6}"/>
              </a:ext>
            </a:extLst>
          </p:cNvPr>
          <p:cNvSpPr>
            <a:spLocks/>
          </p:cNvSpPr>
          <p:nvPr/>
        </p:nvSpPr>
        <p:spPr>
          <a:xfrm>
            <a:off x="1087875" y="3852155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A48164B-43A2-19E1-9598-4AF8F5E53F85}"/>
              </a:ext>
            </a:extLst>
          </p:cNvPr>
          <p:cNvSpPr>
            <a:spLocks/>
          </p:cNvSpPr>
          <p:nvPr/>
        </p:nvSpPr>
        <p:spPr>
          <a:xfrm>
            <a:off x="8292428" y="3870763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EF7E80A-5CBA-3DC4-C5D2-00E8F2F6886F}"/>
              </a:ext>
            </a:extLst>
          </p:cNvPr>
          <p:cNvSpPr>
            <a:spLocks/>
          </p:cNvSpPr>
          <p:nvPr/>
        </p:nvSpPr>
        <p:spPr>
          <a:xfrm>
            <a:off x="9849665" y="3870763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A07C534-AF83-8683-8F6D-DC3A7CA4A75D}"/>
              </a:ext>
            </a:extLst>
          </p:cNvPr>
          <p:cNvSpPr txBox="1">
            <a:spLocks/>
          </p:cNvSpPr>
          <p:nvPr/>
        </p:nvSpPr>
        <p:spPr>
          <a:xfrm>
            <a:off x="2632954" y="3852155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SM2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07B846-0E74-27EB-2AD3-8F6F434FB0B3}"/>
              </a:ext>
            </a:extLst>
          </p:cNvPr>
          <p:cNvSpPr txBox="1">
            <a:spLocks/>
          </p:cNvSpPr>
          <p:nvPr/>
        </p:nvSpPr>
        <p:spPr>
          <a:xfrm>
            <a:off x="1076526" y="3914218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SM1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0EEC755-02C2-8A90-8988-EAE34501A9AA}"/>
              </a:ext>
            </a:extLst>
          </p:cNvPr>
          <p:cNvSpPr txBox="1">
            <a:spLocks/>
          </p:cNvSpPr>
          <p:nvPr/>
        </p:nvSpPr>
        <p:spPr>
          <a:xfrm>
            <a:off x="8274995" y="3959677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SM3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030F992-4E5A-B9D7-BD15-8D2B7572D1AB}"/>
              </a:ext>
            </a:extLst>
          </p:cNvPr>
          <p:cNvSpPr txBox="1">
            <a:spLocks/>
          </p:cNvSpPr>
          <p:nvPr/>
        </p:nvSpPr>
        <p:spPr>
          <a:xfrm>
            <a:off x="9849665" y="3959677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SM4</a:t>
            </a:r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C11D9BD2-9365-261E-F94C-6637D7655FD7}"/>
              </a:ext>
            </a:extLst>
          </p:cNvPr>
          <p:cNvGraphicFramePr>
            <a:graphicFrameLocks noGrp="1"/>
          </p:cNvGraphicFramePr>
          <p:nvPr/>
        </p:nvGraphicFramePr>
        <p:xfrm>
          <a:off x="1072474" y="3816714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Sample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7836B65C-4D3B-CE8D-DB80-A13119A053D1}"/>
              </a:ext>
            </a:extLst>
          </p:cNvPr>
          <p:cNvGraphicFramePr>
            <a:graphicFrameLocks noGrp="1"/>
          </p:cNvGraphicFramePr>
          <p:nvPr/>
        </p:nvGraphicFramePr>
        <p:xfrm>
          <a:off x="2627480" y="3758577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Sample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2A61DA8E-EA83-1A21-BDFD-F6D27EC3C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37963"/>
              </p:ext>
            </p:extLst>
          </p:nvPr>
        </p:nvGraphicFramePr>
        <p:xfrm>
          <a:off x="8268508" y="3862402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Sample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773E729C-9592-5110-6088-C0FD5C2CF1D0}"/>
              </a:ext>
            </a:extLst>
          </p:cNvPr>
          <p:cNvGraphicFramePr>
            <a:graphicFrameLocks noGrp="1"/>
          </p:cNvGraphicFramePr>
          <p:nvPr/>
        </p:nvGraphicFramePr>
        <p:xfrm>
          <a:off x="9853507" y="3817234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Sample 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sp>
        <p:nvSpPr>
          <p:cNvPr id="25" name="אליפסה 24">
            <a:extLst>
              <a:ext uri="{FF2B5EF4-FFF2-40B4-BE49-F238E27FC236}">
                <a16:creationId xmlns:a16="http://schemas.microsoft.com/office/drawing/2014/main" id="{BF401A86-DC0C-0F90-27BD-43E6247A782E}"/>
              </a:ext>
            </a:extLst>
          </p:cNvPr>
          <p:cNvSpPr/>
          <p:nvPr/>
        </p:nvSpPr>
        <p:spPr>
          <a:xfrm>
            <a:off x="8103140" y="4114800"/>
            <a:ext cx="1589262" cy="539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805EBD22-CBC7-3FEE-D127-0FAD5EEC7239}"/>
                  </a:ext>
                </a:extLst>
              </p:cNvPr>
              <p:cNvSpPr txBox="1"/>
              <p:nvPr/>
            </p:nvSpPr>
            <p:spPr>
              <a:xfrm>
                <a:off x="4431557" y="2558715"/>
                <a:ext cx="3093396" cy="42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42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805EBD22-CBC7-3FEE-D127-0FAD5EEC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57" y="2558715"/>
                <a:ext cx="3093396" cy="42344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תיבת טקסט 26">
                <a:extLst>
                  <a:ext uri="{FF2B5EF4-FFF2-40B4-BE49-F238E27FC236}">
                    <a16:creationId xmlns:a16="http://schemas.microsoft.com/office/drawing/2014/main" id="{FF3562FC-95F4-552F-5379-9124891CFAF3}"/>
                  </a:ext>
                </a:extLst>
              </p:cNvPr>
              <p:cNvSpPr txBox="1"/>
              <p:nvPr/>
            </p:nvSpPr>
            <p:spPr>
              <a:xfrm>
                <a:off x="4431557" y="3060737"/>
                <a:ext cx="3093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תיבת טקסט 26">
                <a:extLst>
                  <a:ext uri="{FF2B5EF4-FFF2-40B4-BE49-F238E27FC236}">
                    <a16:creationId xmlns:a16="http://schemas.microsoft.com/office/drawing/2014/main" id="{FF3562FC-95F4-552F-5379-9124891CF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57" y="3060737"/>
                <a:ext cx="3093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A04F8F69-ABFE-A0C6-293D-F24BDD47FEFC}"/>
              </a:ext>
            </a:extLst>
          </p:cNvPr>
          <p:cNvSpPr txBox="1"/>
          <p:nvPr/>
        </p:nvSpPr>
        <p:spPr>
          <a:xfrm>
            <a:off x="311285" y="272374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Iteration budget = 99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12EDD141-BD0F-FDA9-975E-18328A10921E}"/>
              </a:ext>
            </a:extLst>
          </p:cNvPr>
          <p:cNvSpPr txBox="1"/>
          <p:nvPr/>
        </p:nvSpPr>
        <p:spPr>
          <a:xfrm>
            <a:off x="4990289" y="2165019"/>
            <a:ext cx="18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Obtain label 40</a:t>
            </a:r>
          </a:p>
        </p:txBody>
      </p:sp>
      <p:sp>
        <p:nvSpPr>
          <p:cNvPr id="31" name="חץ: למטה 30">
            <a:extLst>
              <a:ext uri="{FF2B5EF4-FFF2-40B4-BE49-F238E27FC236}">
                <a16:creationId xmlns:a16="http://schemas.microsoft.com/office/drawing/2014/main" id="{1538BD8E-7E2E-8218-D167-CB8076E5EB5B}"/>
              </a:ext>
            </a:extLst>
          </p:cNvPr>
          <p:cNvSpPr/>
          <p:nvPr/>
        </p:nvSpPr>
        <p:spPr>
          <a:xfrm>
            <a:off x="8506320" y="2148814"/>
            <a:ext cx="898598" cy="167837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A87E948-EB8C-E8EC-F51A-4957E485AAAA}"/>
              </a:ext>
            </a:extLst>
          </p:cNvPr>
          <p:cNvSpPr txBox="1"/>
          <p:nvPr/>
        </p:nvSpPr>
        <p:spPr>
          <a:xfrm>
            <a:off x="311284" y="280261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Iteration budget = 100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0FF132E-DAF7-08F4-53A5-1622B8FFC0F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MULTI-ARMED BANDIT-DRIVEN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5762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9" grpId="0"/>
      <p:bldP spid="3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1D5E4-7F91-5B15-768E-DD4BAC91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>
            <a:extLst>
              <a:ext uri="{FF2B5EF4-FFF2-40B4-BE49-F238E27FC236}">
                <a16:creationId xmlns:a16="http://schemas.microsoft.com/office/drawing/2014/main" id="{9AB6FEE2-4A6C-966E-DF24-3E4A0AACADF1}"/>
              </a:ext>
            </a:extLst>
          </p:cNvPr>
          <p:cNvSpPr/>
          <p:nvPr/>
        </p:nvSpPr>
        <p:spPr>
          <a:xfrm>
            <a:off x="803340" y="4654519"/>
            <a:ext cx="10330376" cy="2217906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CB8F95F-3763-48D6-8A14-526E7A4546E4}"/>
              </a:ext>
            </a:extLst>
          </p:cNvPr>
          <p:cNvSpPr/>
          <p:nvPr/>
        </p:nvSpPr>
        <p:spPr>
          <a:xfrm>
            <a:off x="10750686" y="0"/>
            <a:ext cx="1441314" cy="7023370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0D7273F-D712-01A5-416B-A762A542E586}"/>
              </a:ext>
            </a:extLst>
          </p:cNvPr>
          <p:cNvSpPr/>
          <p:nvPr/>
        </p:nvSpPr>
        <p:spPr>
          <a:xfrm>
            <a:off x="0" y="-82685"/>
            <a:ext cx="1441314" cy="7023370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 descr="תמונה שמכילה סרט מצויר, אומנות קליפיפם, לבן&#10;&#10;התיאור נוצר באופן אוטומטי">
            <a:extLst>
              <a:ext uri="{FF2B5EF4-FFF2-40B4-BE49-F238E27FC236}">
                <a16:creationId xmlns:a16="http://schemas.microsoft.com/office/drawing/2014/main" id="{7C898D3B-2917-932D-0493-D4B2FAF49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3" y="1"/>
            <a:ext cx="10466962" cy="4756826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22DBCAB6-587E-6525-AC81-2AB6FADD2356}"/>
              </a:ext>
            </a:extLst>
          </p:cNvPr>
          <p:cNvSpPr>
            <a:spLocks/>
          </p:cNvSpPr>
          <p:nvPr/>
        </p:nvSpPr>
        <p:spPr>
          <a:xfrm>
            <a:off x="2632954" y="3775667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C505489-C29A-79E6-4E85-4A499D2F9701}"/>
              </a:ext>
            </a:extLst>
          </p:cNvPr>
          <p:cNvSpPr>
            <a:spLocks/>
          </p:cNvSpPr>
          <p:nvPr/>
        </p:nvSpPr>
        <p:spPr>
          <a:xfrm>
            <a:off x="1087875" y="3852155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EE3B3AF8-2D7A-DF7A-287B-6CDA9487CC7F}"/>
              </a:ext>
            </a:extLst>
          </p:cNvPr>
          <p:cNvSpPr>
            <a:spLocks/>
          </p:cNvSpPr>
          <p:nvPr/>
        </p:nvSpPr>
        <p:spPr>
          <a:xfrm>
            <a:off x="8292428" y="3870763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E795166-80C9-7DD2-664E-9849806B6E9E}"/>
              </a:ext>
            </a:extLst>
          </p:cNvPr>
          <p:cNvSpPr>
            <a:spLocks/>
          </p:cNvSpPr>
          <p:nvPr/>
        </p:nvSpPr>
        <p:spPr>
          <a:xfrm>
            <a:off x="9849665" y="3870763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6B546E0-545F-8015-872F-719D00A14AC5}"/>
              </a:ext>
            </a:extLst>
          </p:cNvPr>
          <p:cNvSpPr txBox="1">
            <a:spLocks/>
          </p:cNvSpPr>
          <p:nvPr/>
        </p:nvSpPr>
        <p:spPr>
          <a:xfrm>
            <a:off x="2632954" y="3852155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SM2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DED5B42-9E7A-F9EA-7276-C1191B5D11D2}"/>
              </a:ext>
            </a:extLst>
          </p:cNvPr>
          <p:cNvSpPr txBox="1">
            <a:spLocks/>
          </p:cNvSpPr>
          <p:nvPr/>
        </p:nvSpPr>
        <p:spPr>
          <a:xfrm>
            <a:off x="1076526" y="3914218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SM1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552B72C-10FD-AC10-73BA-DA840990F02D}"/>
              </a:ext>
            </a:extLst>
          </p:cNvPr>
          <p:cNvSpPr txBox="1">
            <a:spLocks/>
          </p:cNvSpPr>
          <p:nvPr/>
        </p:nvSpPr>
        <p:spPr>
          <a:xfrm>
            <a:off x="8274995" y="3959677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SM3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EE29130-3BA4-C80D-DCEC-5E8D3B63DE1C}"/>
              </a:ext>
            </a:extLst>
          </p:cNvPr>
          <p:cNvSpPr txBox="1">
            <a:spLocks/>
          </p:cNvSpPr>
          <p:nvPr/>
        </p:nvSpPr>
        <p:spPr>
          <a:xfrm>
            <a:off x="9849665" y="3959677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SM4</a:t>
            </a:r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6D5C2219-3C7A-E435-D21B-137F3732ED29}"/>
              </a:ext>
            </a:extLst>
          </p:cNvPr>
          <p:cNvGraphicFramePr>
            <a:graphicFrameLocks noGrp="1"/>
          </p:cNvGraphicFramePr>
          <p:nvPr/>
        </p:nvGraphicFramePr>
        <p:xfrm>
          <a:off x="1072474" y="3816714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Sample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87786473-AFC8-7920-657A-2FC065A1898F}"/>
              </a:ext>
            </a:extLst>
          </p:cNvPr>
          <p:cNvGraphicFramePr>
            <a:graphicFrameLocks noGrp="1"/>
          </p:cNvGraphicFramePr>
          <p:nvPr/>
        </p:nvGraphicFramePr>
        <p:xfrm>
          <a:off x="2627480" y="3758577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8491FD78-1C7B-6CCD-FFA9-4F647C03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96977"/>
              </p:ext>
            </p:extLst>
          </p:nvPr>
        </p:nvGraphicFramePr>
        <p:xfrm>
          <a:off x="8268508" y="3862402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CCD2D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Sample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C3937A73-642E-4BA7-BFC4-586F71B14305}"/>
              </a:ext>
            </a:extLst>
          </p:cNvPr>
          <p:cNvGraphicFramePr>
            <a:graphicFrameLocks noGrp="1"/>
          </p:cNvGraphicFramePr>
          <p:nvPr/>
        </p:nvGraphicFramePr>
        <p:xfrm>
          <a:off x="9853507" y="3817234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Sample 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sp>
        <p:nvSpPr>
          <p:cNvPr id="25" name="אליפסה 24">
            <a:extLst>
              <a:ext uri="{FF2B5EF4-FFF2-40B4-BE49-F238E27FC236}">
                <a16:creationId xmlns:a16="http://schemas.microsoft.com/office/drawing/2014/main" id="{0BF846BF-E38E-F0D0-40C6-57356E6426B9}"/>
              </a:ext>
            </a:extLst>
          </p:cNvPr>
          <p:cNvSpPr/>
          <p:nvPr/>
        </p:nvSpPr>
        <p:spPr>
          <a:xfrm>
            <a:off x="2500918" y="4019704"/>
            <a:ext cx="1589262" cy="539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9D4BF75-26E4-C931-E0B3-ECF089F9AB2A}"/>
                  </a:ext>
                </a:extLst>
              </p:cNvPr>
              <p:cNvSpPr txBox="1"/>
              <p:nvPr/>
            </p:nvSpPr>
            <p:spPr>
              <a:xfrm>
                <a:off x="4441286" y="2559291"/>
                <a:ext cx="3093396" cy="422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92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9D4BF75-26E4-C931-E0B3-ECF089F9A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286" y="2559291"/>
                <a:ext cx="3093396" cy="422873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7DE50C6B-7104-4DF3-D0E0-489342541E57}"/>
                  </a:ext>
                </a:extLst>
              </p:cNvPr>
              <p:cNvSpPr txBox="1"/>
              <p:nvPr/>
            </p:nvSpPr>
            <p:spPr>
              <a:xfrm>
                <a:off x="4441286" y="3061313"/>
                <a:ext cx="3093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7DE50C6B-7104-4DF3-D0E0-48934254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286" y="3061313"/>
                <a:ext cx="3093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B05ED7-D5E9-F25B-E25D-F76526CAFCA3}"/>
              </a:ext>
            </a:extLst>
          </p:cNvPr>
          <p:cNvSpPr txBox="1"/>
          <p:nvPr/>
        </p:nvSpPr>
        <p:spPr>
          <a:xfrm>
            <a:off x="311285" y="272374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Iteration budget = 98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E22F9FD-7641-F6B9-CED3-A9C310922126}"/>
              </a:ext>
            </a:extLst>
          </p:cNvPr>
          <p:cNvSpPr txBox="1"/>
          <p:nvPr/>
        </p:nvSpPr>
        <p:spPr>
          <a:xfrm>
            <a:off x="4990289" y="2165019"/>
            <a:ext cx="18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Obtain label 1</a:t>
            </a: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2C72B502-3D69-D119-7103-41524E9A1AAC}"/>
              </a:ext>
            </a:extLst>
          </p:cNvPr>
          <p:cNvSpPr/>
          <p:nvPr/>
        </p:nvSpPr>
        <p:spPr>
          <a:xfrm>
            <a:off x="2846250" y="2032563"/>
            <a:ext cx="898598" cy="167837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20D3EC-C47F-AEBA-3B98-335F1F34F631}"/>
              </a:ext>
            </a:extLst>
          </p:cNvPr>
          <p:cNvSpPr txBox="1"/>
          <p:nvPr/>
        </p:nvSpPr>
        <p:spPr>
          <a:xfrm>
            <a:off x="360733" y="280261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Iteration budget = 99</a:t>
            </a:r>
          </a:p>
        </p:txBody>
      </p:sp>
      <p:sp>
        <p:nvSpPr>
          <p:cNvPr id="20" name="מציין מיקום של כותרת תחתונה 2">
            <a:extLst>
              <a:ext uri="{FF2B5EF4-FFF2-40B4-BE49-F238E27FC236}">
                <a16:creationId xmlns:a16="http://schemas.microsoft.com/office/drawing/2014/main" id="{1197B396-5BA4-FE00-6B8D-B9EA27591A1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MULTI-ARMED BANDIT-DRIVEN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5243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3" grpId="0"/>
      <p:bldP spid="4" grpId="0"/>
      <p:bldP spid="5" grpId="0"/>
      <p:bldP spid="19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18D4C-6669-AAD2-9611-A140A5641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>
            <a:extLst>
              <a:ext uri="{FF2B5EF4-FFF2-40B4-BE49-F238E27FC236}">
                <a16:creationId xmlns:a16="http://schemas.microsoft.com/office/drawing/2014/main" id="{253CEC53-619D-CC80-734F-481A4826F7DA}"/>
              </a:ext>
            </a:extLst>
          </p:cNvPr>
          <p:cNvSpPr/>
          <p:nvPr/>
        </p:nvSpPr>
        <p:spPr>
          <a:xfrm>
            <a:off x="803340" y="4654519"/>
            <a:ext cx="10330376" cy="2217906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B789054-193A-6C74-46AC-2D6FCB82E14D}"/>
              </a:ext>
            </a:extLst>
          </p:cNvPr>
          <p:cNvSpPr/>
          <p:nvPr/>
        </p:nvSpPr>
        <p:spPr>
          <a:xfrm>
            <a:off x="10750686" y="0"/>
            <a:ext cx="1441314" cy="7023370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EAA942E-3754-F125-B988-16DAFD3DB035}"/>
              </a:ext>
            </a:extLst>
          </p:cNvPr>
          <p:cNvSpPr/>
          <p:nvPr/>
        </p:nvSpPr>
        <p:spPr>
          <a:xfrm>
            <a:off x="0" y="-82685"/>
            <a:ext cx="1441314" cy="7023370"/>
          </a:xfrm>
          <a:prstGeom prst="rect">
            <a:avLst/>
          </a:prstGeom>
          <a:solidFill>
            <a:srgbClr val="F8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 descr="תמונה שמכילה סרט מצויר, אומנות קליפיפם, לבן&#10;&#10;התיאור נוצר באופן אוטומטי">
            <a:extLst>
              <a:ext uri="{FF2B5EF4-FFF2-40B4-BE49-F238E27FC236}">
                <a16:creationId xmlns:a16="http://schemas.microsoft.com/office/drawing/2014/main" id="{2B3703F2-5C5C-B5EB-C425-9ADE3B612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3" y="1"/>
            <a:ext cx="10466962" cy="4756826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3F35CA26-AF3D-D084-F466-8153940F9686}"/>
              </a:ext>
            </a:extLst>
          </p:cNvPr>
          <p:cNvSpPr>
            <a:spLocks/>
          </p:cNvSpPr>
          <p:nvPr/>
        </p:nvSpPr>
        <p:spPr>
          <a:xfrm>
            <a:off x="2632954" y="3775667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3D96A31-C2EA-845E-5BE8-BC9054ACBD25}"/>
              </a:ext>
            </a:extLst>
          </p:cNvPr>
          <p:cNvSpPr>
            <a:spLocks/>
          </p:cNvSpPr>
          <p:nvPr/>
        </p:nvSpPr>
        <p:spPr>
          <a:xfrm>
            <a:off x="1087875" y="3852155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A1039B6-F0AA-60E3-CBD6-81C8A72334FC}"/>
              </a:ext>
            </a:extLst>
          </p:cNvPr>
          <p:cNvSpPr>
            <a:spLocks/>
          </p:cNvSpPr>
          <p:nvPr/>
        </p:nvSpPr>
        <p:spPr>
          <a:xfrm>
            <a:off x="8292428" y="3870763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1616C4C-82A8-AF8F-B9E2-5D5B65992775}"/>
              </a:ext>
            </a:extLst>
          </p:cNvPr>
          <p:cNvSpPr>
            <a:spLocks/>
          </p:cNvSpPr>
          <p:nvPr/>
        </p:nvSpPr>
        <p:spPr>
          <a:xfrm>
            <a:off x="9849665" y="3870763"/>
            <a:ext cx="1284051" cy="493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90CAC6B-4EB8-121A-126E-82396C1BEBB1}"/>
              </a:ext>
            </a:extLst>
          </p:cNvPr>
          <p:cNvSpPr txBox="1">
            <a:spLocks/>
          </p:cNvSpPr>
          <p:nvPr/>
        </p:nvSpPr>
        <p:spPr>
          <a:xfrm>
            <a:off x="2632954" y="3852155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SM2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1A0335A-D6B0-3E4C-E898-3A21FD67B248}"/>
              </a:ext>
            </a:extLst>
          </p:cNvPr>
          <p:cNvSpPr txBox="1">
            <a:spLocks/>
          </p:cNvSpPr>
          <p:nvPr/>
        </p:nvSpPr>
        <p:spPr>
          <a:xfrm>
            <a:off x="1076526" y="3914218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SM1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B23F5C7-DFD4-B710-6FD9-7B651EF7E9C5}"/>
              </a:ext>
            </a:extLst>
          </p:cNvPr>
          <p:cNvSpPr txBox="1">
            <a:spLocks/>
          </p:cNvSpPr>
          <p:nvPr/>
        </p:nvSpPr>
        <p:spPr>
          <a:xfrm>
            <a:off x="8274995" y="3959677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SM3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52C418F-CA73-D02B-0BED-2FF0FF54C0EE}"/>
              </a:ext>
            </a:extLst>
          </p:cNvPr>
          <p:cNvSpPr txBox="1">
            <a:spLocks/>
          </p:cNvSpPr>
          <p:nvPr/>
        </p:nvSpPr>
        <p:spPr>
          <a:xfrm>
            <a:off x="9849665" y="3959677"/>
            <a:ext cx="9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SM4</a:t>
            </a:r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EA44FE79-578C-A204-829B-51A6752F723C}"/>
              </a:ext>
            </a:extLst>
          </p:cNvPr>
          <p:cNvGraphicFramePr>
            <a:graphicFrameLocks noGrp="1"/>
          </p:cNvGraphicFramePr>
          <p:nvPr/>
        </p:nvGraphicFramePr>
        <p:xfrm>
          <a:off x="1072474" y="3816714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Sample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F638B242-3E4E-D979-B9C4-B3019821CFEC}"/>
              </a:ext>
            </a:extLst>
          </p:cNvPr>
          <p:cNvGraphicFramePr>
            <a:graphicFrameLocks noGrp="1"/>
          </p:cNvGraphicFramePr>
          <p:nvPr/>
        </p:nvGraphicFramePr>
        <p:xfrm>
          <a:off x="2627480" y="3758577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CCD2D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CC24E48F-4E86-F5D0-D62A-7B49B7EC2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69902"/>
              </p:ext>
            </p:extLst>
          </p:nvPr>
        </p:nvGraphicFramePr>
        <p:xfrm>
          <a:off x="8268508" y="3862402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CCD2D8"/>
                          </a:solidFill>
                        </a:rPr>
                        <a:t>Sample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Sample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D5356C34-DEB3-F6D2-DF3F-0BB7A401D2C9}"/>
              </a:ext>
            </a:extLst>
          </p:cNvPr>
          <p:cNvGraphicFramePr>
            <a:graphicFrameLocks noGrp="1"/>
          </p:cNvGraphicFramePr>
          <p:nvPr/>
        </p:nvGraphicFramePr>
        <p:xfrm>
          <a:off x="9853507" y="3817234"/>
          <a:ext cx="1307971" cy="26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71">
                  <a:extLst>
                    <a:ext uri="{9D8B030D-6E8A-4147-A177-3AD203B41FA5}">
                      <a16:colId xmlns:a16="http://schemas.microsoft.com/office/drawing/2014/main" val="3768461151"/>
                    </a:ext>
                  </a:extLst>
                </a:gridCol>
              </a:tblGrid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40683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2838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852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9360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Sample 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3264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Sample 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93046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4396"/>
                  </a:ext>
                </a:extLst>
              </a:tr>
            </a:tbl>
          </a:graphicData>
        </a:graphic>
      </p:graphicFrame>
      <p:sp>
        <p:nvSpPr>
          <p:cNvPr id="25" name="אליפסה 24">
            <a:extLst>
              <a:ext uri="{FF2B5EF4-FFF2-40B4-BE49-F238E27FC236}">
                <a16:creationId xmlns:a16="http://schemas.microsoft.com/office/drawing/2014/main" id="{30BB67B5-5999-7CF8-4C3F-53C320D2523A}"/>
              </a:ext>
            </a:extLst>
          </p:cNvPr>
          <p:cNvSpPr/>
          <p:nvPr/>
        </p:nvSpPr>
        <p:spPr>
          <a:xfrm>
            <a:off x="8132324" y="4507406"/>
            <a:ext cx="1589262" cy="539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3043374F-6F79-6776-806F-025015B7284B}"/>
                  </a:ext>
                </a:extLst>
              </p:cNvPr>
              <p:cNvSpPr txBox="1"/>
              <p:nvPr/>
            </p:nvSpPr>
            <p:spPr>
              <a:xfrm>
                <a:off x="4402375" y="2558715"/>
                <a:ext cx="3093396" cy="42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3043374F-6F79-6776-806F-025015B72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375" y="2558715"/>
                <a:ext cx="3093396" cy="42344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5443F263-FB7C-D12B-95C0-4415A5E07131}"/>
                  </a:ext>
                </a:extLst>
              </p:cNvPr>
              <p:cNvSpPr txBox="1"/>
              <p:nvPr/>
            </p:nvSpPr>
            <p:spPr>
              <a:xfrm>
                <a:off x="4402375" y="3060737"/>
                <a:ext cx="3093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5443F263-FB7C-D12B-95C0-4415A5E0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375" y="3060737"/>
                <a:ext cx="3093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84FFAD7-B430-9E96-230E-AF18F6094EAF}"/>
              </a:ext>
            </a:extLst>
          </p:cNvPr>
          <p:cNvSpPr txBox="1"/>
          <p:nvPr/>
        </p:nvSpPr>
        <p:spPr>
          <a:xfrm>
            <a:off x="311285" y="272374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Iteration budget = 97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026193E-30E7-2F3E-255F-BA23F0F5FB79}"/>
              </a:ext>
            </a:extLst>
          </p:cNvPr>
          <p:cNvSpPr txBox="1"/>
          <p:nvPr/>
        </p:nvSpPr>
        <p:spPr>
          <a:xfrm>
            <a:off x="4990289" y="2165019"/>
            <a:ext cx="18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Obtain label 42</a:t>
            </a: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67E95809-4E42-49BE-873B-A5E712628825}"/>
              </a:ext>
            </a:extLst>
          </p:cNvPr>
          <p:cNvSpPr/>
          <p:nvPr/>
        </p:nvSpPr>
        <p:spPr>
          <a:xfrm>
            <a:off x="8506320" y="2148814"/>
            <a:ext cx="898598" cy="167837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EB1B069-1BB5-20C2-6FFC-113C268439B7}"/>
              </a:ext>
            </a:extLst>
          </p:cNvPr>
          <p:cNvSpPr txBox="1"/>
          <p:nvPr/>
        </p:nvSpPr>
        <p:spPr>
          <a:xfrm>
            <a:off x="360733" y="280261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Iteration budget = 98</a:t>
            </a:r>
          </a:p>
        </p:txBody>
      </p:sp>
      <p:sp>
        <p:nvSpPr>
          <p:cNvPr id="20" name="מציין מיקום של כותרת תחתונה 2">
            <a:extLst>
              <a:ext uri="{FF2B5EF4-FFF2-40B4-BE49-F238E27FC236}">
                <a16:creationId xmlns:a16="http://schemas.microsoft.com/office/drawing/2014/main" id="{C32EE8AE-2D9F-4AF5-2253-A9280D6C3B5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MULTI-ARMED BANDIT-DRIVEN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15718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3" grpId="0"/>
      <p:bldP spid="4" grpId="0"/>
      <p:bldP spid="5" grpId="0"/>
      <p:bldP spid="19" grpId="0" animBg="1"/>
      <p:bldP spid="6" grpId="0"/>
    </p:bldLst>
  </p:timing>
</p:sld>
</file>

<file path=ppt/theme/theme1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1344</Words>
  <Application>Microsoft Office PowerPoint</Application>
  <PresentationFormat>מסך רחב</PresentationFormat>
  <Paragraphs>455</Paragraphs>
  <Slides>21</Slides>
  <Notes>8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Montserrat Bold</vt:lpstr>
      <vt:lpstr>Montserrat ExtraBold</vt:lpstr>
      <vt:lpstr>Open Sans</vt:lpstr>
      <vt:lpstr>Ash</vt:lpstr>
      <vt:lpstr>MULTI-ARMED BANDIT-DRIVEN ACTIVE LEARNING</vt:lpstr>
      <vt:lpstr>Active Learning</vt:lpstr>
      <vt:lpstr>Sampling Strategies Overview</vt:lpstr>
      <vt:lpstr>Our problem</vt:lpstr>
      <vt:lpstr>MAB for Active-Learning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MAB for Active-Learning</vt:lpstr>
      <vt:lpstr>Methodology</vt:lpstr>
      <vt:lpstr>Experiments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Ravid Dimant</cp:lastModifiedBy>
  <cp:revision>18</cp:revision>
  <dcterms:created xsi:type="dcterms:W3CDTF">2024-11-27T12:48:40Z</dcterms:created>
  <dcterms:modified xsi:type="dcterms:W3CDTF">2024-11-28T12:19:37Z</dcterms:modified>
</cp:coreProperties>
</file>