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SemiBold"/>
      <p:regular r:id="rId26"/>
      <p:bold r:id="rId27"/>
      <p:italic r:id="rId28"/>
      <p:boldItalic r:id="rId29"/>
    </p:embeddedFont>
    <p:embeddedFont>
      <p:font typeface="Montserrat"/>
      <p:regular r:id="rId30"/>
      <p:bold r:id="rId31"/>
      <p:italic r:id="rId32"/>
      <p:boldItalic r:id="rId33"/>
    </p:embeddedFont>
    <p:embeddedFont>
      <p:font typeface="Montserrat Medium"/>
      <p:regular r:id="rId34"/>
      <p:bold r:id="rId35"/>
      <p:italic r:id="rId36"/>
      <p:boldItalic r:id="rId37"/>
    </p:embeddedFont>
    <p:embeddedFont>
      <p:font typeface="Montserrat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italic.fntdata"/><Relationship Id="rId20" Type="http://schemas.openxmlformats.org/officeDocument/2006/relationships/slide" Target="slides/slide15.xml"/><Relationship Id="rId41" Type="http://schemas.openxmlformats.org/officeDocument/2006/relationships/font" Target="fonts/Montserrat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regular.fntdata"/><Relationship Id="rId25" Type="http://schemas.openxmlformats.org/officeDocument/2006/relationships/slide" Target="slides/slide20.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39" Type="http://schemas.openxmlformats.org/officeDocument/2006/relationships/font" Target="fonts/MontserratLight-bold.fntdata"/><Relationship Id="rId16" Type="http://schemas.openxmlformats.org/officeDocument/2006/relationships/slide" Target="slides/slide11.xml"/><Relationship Id="rId38" Type="http://schemas.openxmlformats.org/officeDocument/2006/relationships/font" Target="fonts/Montserrat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5ad089e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5ad089e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c6d66681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c6d6668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c67be93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c67be93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Since most tweets are short, we used techniques like TF-IDF vectorization to capture the importance of words in the context of short texts.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To handle the imbalance in the dataset where non-hate speech significantly outnumbers hate speech, we employed methods to balance the classes in the regression model. This included techniques like oversampling the minority class or using class weights to ensure the model does not bias towards the majority class.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c67be93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c67be93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Despite the dataset containing significantly more non-hate speech tweets, the most frequent words being related to curses and hate speech highlights data drift, indicating that hate speech terms are repetitive and prominent, thus crucial for model training and detection.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c67be93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c67be93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iw"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None/>
            </a:pPr>
            <a:r>
              <a:rPr lang="iw">
                <a:solidFill>
                  <a:srgbClr val="595959"/>
                </a:solidFill>
                <a:latin typeface="Montserrat SemiBold"/>
                <a:ea typeface="Montserrat SemiBold"/>
                <a:cs typeface="Montserrat SemiBold"/>
                <a:sym typeface="Montserrat SemiBold"/>
              </a:rPr>
              <a:t>We achieved an accuracy score of 0.76215 which is quite reasonable for this king of models.</a:t>
            </a:r>
            <a:endParaRPr b="1" sz="1300">
              <a:solidFill>
                <a:schemeClr val="dk1"/>
              </a:solidFill>
            </a:endParaRPr>
          </a:p>
          <a:p>
            <a:pPr indent="0" lvl="0" marL="0" rtl="0" algn="l">
              <a:lnSpc>
                <a:spcPct val="115000"/>
              </a:lnSpc>
              <a:spcBef>
                <a:spcPts val="1200"/>
              </a:spcBef>
              <a:spcAft>
                <a:spcPts val="0"/>
              </a:spcAft>
              <a:buNone/>
            </a:pPr>
            <a:r>
              <a:rPr lang="iw">
                <a:solidFill>
                  <a:schemeClr val="dk1"/>
                </a:solidFill>
              </a:rPr>
              <a:t>The model shows strong performance in identifying non-hate speech, with an accuracy of 91.12%. However, it struggles with detecting hate speech, correctly identifying only 61.31% of hate speech instances and misclassifying 38.69%.</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Precision</a:t>
            </a:r>
            <a:r>
              <a:rPr lang="iw">
                <a:solidFill>
                  <a:schemeClr val="dk1"/>
                </a:solidFill>
              </a:rPr>
              <a:t>: At 0.8738 , When the model predicts a tweet as hate speech, it is correct 87.37% of the time, indicating relatively few false positives.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iw">
                <a:solidFill>
                  <a:schemeClr val="dk1"/>
                </a:solidFill>
              </a:rPr>
              <a:t>Recall</a:t>
            </a:r>
            <a:r>
              <a:rPr lang="iw">
                <a:solidFill>
                  <a:schemeClr val="dk1"/>
                </a:solidFill>
              </a:rPr>
              <a:t>: At 0.6131, The model correctly identifies 61.31% of actual hate speech instances, missing about 38.69% of hate speech tweets. - The model misses a significant portion of actual hate speech tweets.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iw">
                <a:solidFill>
                  <a:schemeClr val="dk1"/>
                </a:solidFill>
              </a:rPr>
              <a:t>F1 Score</a:t>
            </a:r>
            <a:r>
              <a:rPr lang="iw">
                <a:solidFill>
                  <a:schemeClr val="dk1"/>
                </a:solidFill>
              </a:rPr>
              <a:t>: Indicates a balance between precision and recall, with potential for improvement in recall to better capture hate speech tweets.</a:t>
            </a:r>
            <a:endParaRPr>
              <a:solidFill>
                <a:schemeClr val="dk1"/>
              </a:solidFill>
            </a:endParaRPr>
          </a:p>
          <a:p>
            <a:pPr indent="0" lvl="0" marL="0" rtl="1" algn="r">
              <a:lnSpc>
                <a:spcPct val="115000"/>
              </a:lnSpc>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95959"/>
              </a:solidFill>
              <a:latin typeface="Montserrat SemiBold"/>
              <a:ea typeface="Montserrat SemiBold"/>
              <a:cs typeface="Montserrat SemiBold"/>
              <a:sym typeface="Montserrat SemiBo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c67be934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c67be934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אלו בדיקות בהם המודל נפל - יכולים לנסות בעצמכם להפיל - ניתן לשים לב כמה למילה הבודדת יש משמעות ומשנה את ההחלטה על כל המשפט</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c67be934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c67be934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c67be93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c67be93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The graph shows significant overlap in normalized word frequency distributions between hate speech and non-hate speech tweets, indicating many shared common words, which makes it hard for the model to accurately detect hate speech based solely on word frequency. However, the slight broader distribution for hate speech suggests specific words are used more frequently, emphasizing the need for additional features to improve model accuracy.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c67be93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c67be93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iw"/>
              <a:t>Polarity score measures the sentiment orientation of text, ranging from -1 (negative) to +1 (positive).</a:t>
            </a:r>
            <a:endParaRPr/>
          </a:p>
          <a:p>
            <a:pPr indent="0" lvl="0" marL="0" rtl="0" algn="l">
              <a:spcBef>
                <a:spcPts val="1200"/>
              </a:spcBef>
              <a:spcAft>
                <a:spcPts val="0"/>
              </a:spcAft>
              <a:buNone/>
            </a:pPr>
            <a:r>
              <a:rPr lang="iw"/>
              <a:t>The polarity visualizations reveal that when non-hate speech tweets start to display negative sentiment similar to hate speech, it signifies data drift. This drift blurs the distinctions between the two categories, making it difficult for the model to accurately define and detect hate speech, thereby necessitating continuous monitoring and model updates.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c6d66681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c6d66681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c6d66681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c6d66681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bb52dac1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bb52dac1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c6d66681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c6d66681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c6d66681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c6d66681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c6d66681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c6d66681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b="1" lang="iw" sz="1400">
                <a:solidFill>
                  <a:srgbClr val="595959"/>
                </a:solidFill>
                <a:latin typeface="Montserrat"/>
                <a:ea typeface="Montserrat"/>
                <a:cs typeface="Montserrat"/>
                <a:sym typeface="Montserrat"/>
              </a:rPr>
              <a:t>Data drift refers to changes in the statistical properties of the input data over time, which can impact the performance of a machine learning model. </a:t>
            </a:r>
            <a:endParaRPr b="1" sz="1400">
              <a:solidFill>
                <a:srgbClr val="595959"/>
              </a:solidFill>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Font typeface="Arial"/>
              <a:buNone/>
            </a:pPr>
            <a:r>
              <a:t/>
            </a:r>
            <a:endParaRPr b="1" sz="1400">
              <a:solidFill>
                <a:srgbClr val="595959"/>
              </a:solidFill>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Font typeface="Arial"/>
              <a:buNone/>
            </a:pPr>
            <a:r>
              <a:rPr b="1" lang="iw" sz="1400">
                <a:solidFill>
                  <a:srgbClr val="595959"/>
                </a:solidFill>
                <a:latin typeface="Montserrat"/>
                <a:ea typeface="Montserrat"/>
                <a:cs typeface="Montserrat"/>
                <a:sym typeface="Montserrat"/>
              </a:rPr>
              <a:t>Types of data drift:</a:t>
            </a:r>
            <a:endParaRPr b="1" sz="1400">
              <a:solidFill>
                <a:srgbClr val="595959"/>
              </a:solidFill>
              <a:latin typeface="Montserrat"/>
              <a:ea typeface="Montserrat"/>
              <a:cs typeface="Montserrat"/>
              <a:sym typeface="Montserrat"/>
            </a:endParaRPr>
          </a:p>
          <a:p>
            <a:pPr indent="-317500" lvl="0" marL="457200" rtl="0" algn="l">
              <a:lnSpc>
                <a:spcPct val="115000"/>
              </a:lnSpc>
              <a:spcBef>
                <a:spcPts val="500"/>
              </a:spcBef>
              <a:spcAft>
                <a:spcPts val="0"/>
              </a:spcAft>
              <a:buClr>
                <a:srgbClr val="595959"/>
              </a:buClr>
              <a:buSzPts val="1400"/>
              <a:buFont typeface="Montserrat SemiBold"/>
              <a:buChar char="●"/>
            </a:pPr>
            <a:r>
              <a:rPr lang="iw" sz="1400">
                <a:solidFill>
                  <a:srgbClr val="595959"/>
                </a:solidFill>
                <a:latin typeface="Montserrat SemiBold"/>
                <a:ea typeface="Montserrat SemiBold"/>
                <a:cs typeface="Montserrat SemiBold"/>
                <a:sym typeface="Montserrat SemiBold"/>
              </a:rPr>
              <a:t>Covariate Drift: Changes in the distribution of input features.</a:t>
            </a:r>
            <a:endParaRPr sz="1400">
              <a:solidFill>
                <a:srgbClr val="595959"/>
              </a:solidFill>
              <a:latin typeface="Montserrat SemiBold"/>
              <a:ea typeface="Montserrat SemiBold"/>
              <a:cs typeface="Montserrat SemiBold"/>
              <a:sym typeface="Montserrat SemiBold"/>
            </a:endParaRPr>
          </a:p>
          <a:p>
            <a:pPr indent="-317500" lvl="0" marL="457200" rtl="0" algn="l">
              <a:lnSpc>
                <a:spcPct val="115000"/>
              </a:lnSpc>
              <a:spcBef>
                <a:spcPts val="0"/>
              </a:spcBef>
              <a:spcAft>
                <a:spcPts val="0"/>
              </a:spcAft>
              <a:buClr>
                <a:srgbClr val="595959"/>
              </a:buClr>
              <a:buSzPts val="1400"/>
              <a:buFont typeface="Montserrat SemiBold"/>
              <a:buChar char="●"/>
            </a:pPr>
            <a:r>
              <a:rPr lang="iw" sz="1400">
                <a:solidFill>
                  <a:srgbClr val="595959"/>
                </a:solidFill>
                <a:latin typeface="Montserrat SemiBold"/>
                <a:ea typeface="Montserrat SemiBold"/>
                <a:cs typeface="Montserrat SemiBold"/>
                <a:sym typeface="Montserrat SemiBold"/>
              </a:rPr>
              <a:t>Prior Probability Shift: Changes in the distribution of target labels.</a:t>
            </a:r>
            <a:endParaRPr>
              <a:solidFill>
                <a:schemeClr val="dk1"/>
              </a:solidFill>
            </a:endParaRPr>
          </a:p>
          <a:p>
            <a:pPr indent="-317500" lvl="0" marL="457200" rtl="0" algn="l">
              <a:lnSpc>
                <a:spcPct val="115000"/>
              </a:lnSpc>
              <a:spcBef>
                <a:spcPts val="0"/>
              </a:spcBef>
              <a:spcAft>
                <a:spcPts val="0"/>
              </a:spcAft>
              <a:buClr>
                <a:srgbClr val="595959"/>
              </a:buClr>
              <a:buSzPts val="1400"/>
              <a:buFont typeface="Montserrat SemiBold"/>
              <a:buChar char="●"/>
            </a:pPr>
            <a:r>
              <a:rPr lang="iw" sz="1400">
                <a:solidFill>
                  <a:srgbClr val="595959"/>
                </a:solidFill>
                <a:latin typeface="Montserrat SemiBold"/>
                <a:ea typeface="Montserrat SemiBold"/>
                <a:cs typeface="Montserrat SemiBold"/>
                <a:sym typeface="Montserrat SemiBold"/>
              </a:rPr>
              <a:t>Concept Drift: Changes in the relationship between input features and the target variable.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c6d66681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c6d66681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1" lang="iw">
                <a:solidFill>
                  <a:srgbClr val="595959"/>
                </a:solidFill>
                <a:latin typeface="Montserrat"/>
                <a:ea typeface="Montserrat"/>
                <a:cs typeface="Montserrat"/>
                <a:sym typeface="Montserrat"/>
              </a:rPr>
              <a:t>Data drift refers to changes in the statistical properties of the input data over time, which can impact the performance of a machine learning model. </a:t>
            </a:r>
            <a:endParaRPr b="1">
              <a:solidFill>
                <a:srgbClr val="595959"/>
              </a:solidFill>
              <a:latin typeface="Montserrat"/>
              <a:ea typeface="Montserrat"/>
              <a:cs typeface="Montserrat"/>
              <a:sym typeface="Montserrat"/>
            </a:endParaRPr>
          </a:p>
          <a:p>
            <a:pPr indent="0" lvl="0" marL="0" rtl="0" algn="l">
              <a:lnSpc>
                <a:spcPct val="115000"/>
              </a:lnSpc>
              <a:spcBef>
                <a:spcPts val="500"/>
              </a:spcBef>
              <a:spcAft>
                <a:spcPts val="0"/>
              </a:spcAft>
              <a:buNone/>
            </a:pPr>
            <a:r>
              <a:t/>
            </a:r>
            <a:endParaRPr b="1">
              <a:solidFill>
                <a:srgbClr val="595959"/>
              </a:solidFill>
              <a:latin typeface="Montserrat"/>
              <a:ea typeface="Montserrat"/>
              <a:cs typeface="Montserrat"/>
              <a:sym typeface="Montserrat"/>
            </a:endParaRPr>
          </a:p>
          <a:p>
            <a:pPr indent="0" lvl="0" marL="0" rtl="0" algn="l">
              <a:lnSpc>
                <a:spcPct val="115000"/>
              </a:lnSpc>
              <a:spcBef>
                <a:spcPts val="500"/>
              </a:spcBef>
              <a:spcAft>
                <a:spcPts val="0"/>
              </a:spcAft>
              <a:buNone/>
            </a:pPr>
            <a:r>
              <a:rPr b="1" lang="iw">
                <a:solidFill>
                  <a:srgbClr val="595959"/>
                </a:solidFill>
                <a:latin typeface="Montserrat"/>
                <a:ea typeface="Montserrat"/>
                <a:cs typeface="Montserrat"/>
                <a:sym typeface="Montserrat"/>
              </a:rPr>
              <a:t>Types of data drift:</a:t>
            </a:r>
            <a:endParaRPr b="1">
              <a:solidFill>
                <a:srgbClr val="595959"/>
              </a:solidFill>
              <a:latin typeface="Montserrat"/>
              <a:ea typeface="Montserrat"/>
              <a:cs typeface="Montserrat"/>
              <a:sym typeface="Montserrat"/>
            </a:endParaRPr>
          </a:p>
          <a:p>
            <a:pPr indent="-298450" lvl="0" marL="457200" rtl="0" algn="l">
              <a:lnSpc>
                <a:spcPct val="115000"/>
              </a:lnSpc>
              <a:spcBef>
                <a:spcPts val="500"/>
              </a:spcBef>
              <a:spcAft>
                <a:spcPts val="0"/>
              </a:spcAft>
              <a:buClr>
                <a:srgbClr val="595959"/>
              </a:buClr>
              <a:buSzPts val="1100"/>
              <a:buFont typeface="Montserrat SemiBold"/>
              <a:buChar char="●"/>
            </a:pPr>
            <a:r>
              <a:rPr lang="iw">
                <a:solidFill>
                  <a:srgbClr val="595959"/>
                </a:solidFill>
                <a:latin typeface="Montserrat SemiBold"/>
                <a:ea typeface="Montserrat SemiBold"/>
                <a:cs typeface="Montserrat SemiBold"/>
                <a:sym typeface="Montserrat SemiBold"/>
              </a:rPr>
              <a:t>Covariate Drift: Changes in the distribution of input features.</a:t>
            </a:r>
            <a:endParaRPr>
              <a:solidFill>
                <a:srgbClr val="595959"/>
              </a:solidFill>
              <a:latin typeface="Montserrat SemiBold"/>
              <a:ea typeface="Montserrat SemiBold"/>
              <a:cs typeface="Montserrat SemiBold"/>
              <a:sym typeface="Montserrat SemiBold"/>
            </a:endParaRPr>
          </a:p>
          <a:p>
            <a:pPr indent="-298450" lvl="0" marL="457200" rtl="0" algn="l">
              <a:lnSpc>
                <a:spcPct val="115000"/>
              </a:lnSpc>
              <a:spcBef>
                <a:spcPts val="0"/>
              </a:spcBef>
              <a:spcAft>
                <a:spcPts val="0"/>
              </a:spcAft>
              <a:buClr>
                <a:srgbClr val="595959"/>
              </a:buClr>
              <a:buSzPts val="1100"/>
              <a:buFont typeface="Montserrat SemiBold"/>
              <a:buChar char="●"/>
            </a:pPr>
            <a:r>
              <a:rPr lang="iw">
                <a:solidFill>
                  <a:srgbClr val="595959"/>
                </a:solidFill>
                <a:latin typeface="Montserrat SemiBold"/>
                <a:ea typeface="Montserrat SemiBold"/>
                <a:cs typeface="Montserrat SemiBold"/>
                <a:sym typeface="Montserrat SemiBold"/>
              </a:rPr>
              <a:t>Prior Probability Shift: Changes in the distribution of target labels.</a:t>
            </a:r>
            <a:endParaRPr sz="800">
              <a:solidFill>
                <a:schemeClr val="dk1"/>
              </a:solidFill>
            </a:endParaRPr>
          </a:p>
          <a:p>
            <a:pPr indent="-298450" lvl="0" marL="457200" rtl="0" algn="l">
              <a:lnSpc>
                <a:spcPct val="115000"/>
              </a:lnSpc>
              <a:spcBef>
                <a:spcPts val="0"/>
              </a:spcBef>
              <a:spcAft>
                <a:spcPts val="0"/>
              </a:spcAft>
              <a:buClr>
                <a:srgbClr val="595959"/>
              </a:buClr>
              <a:buSzPts val="1100"/>
              <a:buFont typeface="Montserrat SemiBold"/>
              <a:buChar char="●"/>
            </a:pPr>
            <a:r>
              <a:rPr lang="iw">
                <a:solidFill>
                  <a:srgbClr val="595959"/>
                </a:solidFill>
                <a:latin typeface="Montserrat SemiBold"/>
                <a:ea typeface="Montserrat SemiBold"/>
                <a:cs typeface="Montserrat SemiBold"/>
                <a:sym typeface="Montserrat SemiBold"/>
              </a:rPr>
              <a:t>Concept Drift: Changes in the relationship between input features and the target variable.</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c6d666811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c6d666811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אופציה 2  - פירוט בעל פה - </a:t>
            </a:r>
            <a:endParaRPr/>
          </a:p>
          <a:p>
            <a:pPr indent="0" lvl="0" marL="0" rtl="1" algn="r">
              <a:spcBef>
                <a:spcPts val="0"/>
              </a:spcBef>
              <a:spcAft>
                <a:spcPts val="0"/>
              </a:spcAft>
              <a:buNone/>
            </a:pPr>
            <a:r>
              <a:rPr lang="iw"/>
              <a:t> </a:t>
            </a:r>
            <a:r>
              <a:rPr b="1" lang="iw">
                <a:solidFill>
                  <a:schemeClr val="dk1"/>
                </a:solidFill>
              </a:rPr>
              <a:t>Data Cleaning</a:t>
            </a:r>
            <a:r>
              <a:rPr lang="iw">
                <a:solidFill>
                  <a:schemeClr val="dk1"/>
                </a:solidFill>
              </a:rPr>
              <a:t>: Removal of special characters, URLs, and unnecessary whitespace to ensure clean text data.</a:t>
            </a:r>
            <a:endParaRPr>
              <a:solidFill>
                <a:schemeClr val="dk1"/>
              </a:solidFill>
            </a:endParaRPr>
          </a:p>
          <a:p>
            <a:pPr indent="0" lvl="0" marL="0" rtl="1" algn="r">
              <a:spcBef>
                <a:spcPts val="0"/>
              </a:spcBef>
              <a:spcAft>
                <a:spcPts val="0"/>
              </a:spcAft>
              <a:buClr>
                <a:schemeClr val="dk1"/>
              </a:buClr>
              <a:buSzPts val="1100"/>
              <a:buFont typeface="Arial"/>
              <a:buNone/>
            </a:pPr>
            <a:r>
              <a:rPr b="1" lang="iw">
                <a:solidFill>
                  <a:schemeClr val="dk1"/>
                </a:solidFill>
              </a:rPr>
              <a:t>Tokenization</a:t>
            </a:r>
            <a:r>
              <a:rPr lang="iw">
                <a:solidFill>
                  <a:schemeClr val="dk1"/>
                </a:solidFill>
              </a:rPr>
              <a:t>: Splitting tweets into individual words or tokens to facilitate analysis.</a:t>
            </a:r>
            <a:endParaRPr>
              <a:solidFill>
                <a:schemeClr val="dk1"/>
              </a:solidFill>
            </a:endParaRPr>
          </a:p>
          <a:p>
            <a:pPr indent="0" lvl="0" marL="0" rtl="1" algn="r">
              <a:spcBef>
                <a:spcPts val="0"/>
              </a:spcBef>
              <a:spcAft>
                <a:spcPts val="0"/>
              </a:spcAft>
              <a:buClr>
                <a:schemeClr val="dk1"/>
              </a:buClr>
              <a:buSzPts val="1100"/>
              <a:buFont typeface="Arial"/>
              <a:buNone/>
            </a:pPr>
            <a:r>
              <a:rPr b="1" lang="iw">
                <a:solidFill>
                  <a:schemeClr val="dk1"/>
                </a:solidFill>
              </a:rPr>
              <a:t>Normalization</a:t>
            </a:r>
            <a:r>
              <a:rPr lang="iw">
                <a:solidFill>
                  <a:schemeClr val="dk1"/>
                </a:solidFill>
              </a:rPr>
              <a:t>: Converting text to lowercase to maintain uniformity and removing stop words to focus on meaningful words.</a:t>
            </a:r>
            <a:endParaRPr>
              <a:solidFill>
                <a:schemeClr val="dk1"/>
              </a:solidFill>
            </a:endParaRPr>
          </a:p>
          <a:p>
            <a:pPr indent="0" lvl="0" marL="0" rtl="1"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c6d666811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c6d666811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אופציה 2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e5f4d75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e5f4d75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bb52dac1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bb52dac1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learn.responsibly.a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learn.responsibly.ai/"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1C4587"/>
              </a:buClr>
              <a:buSzPts val="5200"/>
              <a:buNone/>
              <a:defRPr sz="5200">
                <a:solidFill>
                  <a:srgbClr val="1C4587"/>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0526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600"/>
              <a:buFont typeface="Montserrat Light"/>
              <a:buNone/>
              <a:defRPr sz="2600">
                <a:latin typeface="Montserrat Light"/>
                <a:ea typeface="Montserrat Light"/>
                <a:cs typeface="Montserrat Light"/>
                <a:sym typeface="Montserrat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
        <p:nvSpPr>
          <p:cNvPr id="13" name="Google Shape;13;p2"/>
          <p:cNvSpPr txBox="1"/>
          <p:nvPr/>
        </p:nvSpPr>
        <p:spPr>
          <a:xfrm>
            <a:off x="4954350" y="4274875"/>
            <a:ext cx="1833000" cy="6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w" sz="1600">
                <a:solidFill>
                  <a:srgbClr val="1C4587"/>
                </a:solidFill>
                <a:latin typeface="Montserrat Medium"/>
                <a:ea typeface="Montserrat Medium"/>
                <a:cs typeface="Montserrat Medium"/>
                <a:sym typeface="Montserrat Medium"/>
              </a:rPr>
              <a:t>Responsible AI</a:t>
            </a:r>
            <a:endParaRPr sz="1600">
              <a:solidFill>
                <a:srgbClr val="1C4587"/>
              </a:solidFill>
              <a:latin typeface="Montserrat Medium"/>
              <a:ea typeface="Montserrat Medium"/>
              <a:cs typeface="Montserrat Medium"/>
              <a:sym typeface="Montserrat Medium"/>
            </a:endParaRPr>
          </a:p>
          <a:p>
            <a:pPr indent="0" lvl="0" marL="0" rtl="0" algn="l">
              <a:lnSpc>
                <a:spcPct val="115000"/>
              </a:lnSpc>
              <a:spcBef>
                <a:spcPts val="300"/>
              </a:spcBef>
              <a:spcAft>
                <a:spcPts val="300"/>
              </a:spcAft>
              <a:buNone/>
            </a:pPr>
            <a:r>
              <a:rPr lang="iw" sz="1200">
                <a:solidFill>
                  <a:srgbClr val="1C4587"/>
                </a:solidFill>
                <a:latin typeface="Montserrat Medium"/>
                <a:ea typeface="Montserrat Medium"/>
                <a:cs typeface="Montserrat Medium"/>
                <a:sym typeface="Montserrat Medium"/>
              </a:rPr>
              <a:t>Law, Ethics &amp; Society</a:t>
            </a:r>
            <a:endParaRPr sz="200">
              <a:solidFill>
                <a:srgbClr val="1C4587"/>
              </a:solidFill>
              <a:latin typeface="Montserrat Medium"/>
              <a:ea typeface="Montserrat Medium"/>
              <a:cs typeface="Montserrat Medium"/>
              <a:sym typeface="Montserrat Medium"/>
            </a:endParaRPr>
          </a:p>
        </p:txBody>
      </p:sp>
      <p:pic>
        <p:nvPicPr>
          <p:cNvPr id="14" name="Google Shape;14;p2"/>
          <p:cNvPicPr preferRelativeResize="0"/>
          <p:nvPr/>
        </p:nvPicPr>
        <p:blipFill>
          <a:blip r:embed="rId2">
            <a:alphaModFix/>
          </a:blip>
          <a:stretch>
            <a:fillRect/>
          </a:stretch>
        </p:blipFill>
        <p:spPr>
          <a:xfrm>
            <a:off x="3053420" y="2754450"/>
            <a:ext cx="2764531" cy="22116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nvSpPr>
        <p:spPr>
          <a:xfrm>
            <a:off x="1927800" y="4438225"/>
            <a:ext cx="2148000" cy="6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w" sz="1600">
                <a:solidFill>
                  <a:srgbClr val="1C4587"/>
                </a:solidFill>
                <a:latin typeface="Montserrat Medium"/>
                <a:ea typeface="Montserrat Medium"/>
                <a:cs typeface="Montserrat Medium"/>
                <a:sym typeface="Montserrat Medium"/>
              </a:rPr>
              <a:t>Responsible AI</a:t>
            </a:r>
            <a:endParaRPr sz="1600">
              <a:solidFill>
                <a:srgbClr val="1C4587"/>
              </a:solidFill>
              <a:latin typeface="Montserrat Medium"/>
              <a:ea typeface="Montserrat Medium"/>
              <a:cs typeface="Montserrat Medium"/>
              <a:sym typeface="Montserrat Medium"/>
            </a:endParaRPr>
          </a:p>
          <a:p>
            <a:pPr indent="0" lvl="0" marL="0" rtl="0" algn="l">
              <a:lnSpc>
                <a:spcPct val="115000"/>
              </a:lnSpc>
              <a:spcBef>
                <a:spcPts val="300"/>
              </a:spcBef>
              <a:spcAft>
                <a:spcPts val="300"/>
              </a:spcAft>
              <a:buNone/>
            </a:pPr>
            <a:r>
              <a:rPr lang="iw" sz="1200">
                <a:solidFill>
                  <a:srgbClr val="1C4587"/>
                </a:solidFill>
                <a:latin typeface="Montserrat Medium"/>
                <a:ea typeface="Montserrat Medium"/>
                <a:cs typeface="Montserrat Medium"/>
                <a:sym typeface="Montserrat Medium"/>
              </a:rPr>
              <a:t>Law, Ethics &amp; Society</a:t>
            </a:r>
            <a:endParaRPr sz="200">
              <a:solidFill>
                <a:srgbClr val="1C4587"/>
              </a:solidFill>
              <a:latin typeface="Montserrat Medium"/>
              <a:ea typeface="Montserrat Medium"/>
              <a:cs typeface="Montserrat Medium"/>
              <a:sym typeface="Montserrat Medium"/>
            </a:endParaRPr>
          </a:p>
        </p:txBody>
      </p:sp>
      <p:cxnSp>
        <p:nvCxnSpPr>
          <p:cNvPr id="18" name="Google Shape;18;p3"/>
          <p:cNvCxnSpPr/>
          <p:nvPr/>
        </p:nvCxnSpPr>
        <p:spPr>
          <a:xfrm>
            <a:off x="3840000" y="4980000"/>
            <a:ext cx="5085300" cy="0"/>
          </a:xfrm>
          <a:prstGeom prst="straightConnector1">
            <a:avLst/>
          </a:prstGeom>
          <a:noFill/>
          <a:ln cap="flat" cmpd="sng" w="9525">
            <a:solidFill>
              <a:srgbClr val="1155CC"/>
            </a:solidFill>
            <a:prstDash val="solid"/>
            <a:round/>
            <a:headEnd len="med" w="med" type="none"/>
            <a:tailEnd len="med" w="med" type="none"/>
          </a:ln>
        </p:spPr>
      </p:cxnSp>
      <p:pic>
        <p:nvPicPr>
          <p:cNvPr id="19" name="Google Shape;19;p3"/>
          <p:cNvPicPr preferRelativeResize="0"/>
          <p:nvPr/>
        </p:nvPicPr>
        <p:blipFill>
          <a:blip r:embed="rId2">
            <a:alphaModFix/>
          </a:blip>
          <a:stretch>
            <a:fillRect/>
          </a:stretch>
        </p:blipFill>
        <p:spPr>
          <a:xfrm>
            <a:off x="498724" y="3993774"/>
            <a:ext cx="1303850" cy="1063050"/>
          </a:xfrm>
          <a:prstGeom prst="rect">
            <a:avLst/>
          </a:prstGeom>
          <a:noFill/>
          <a:ln>
            <a:noFill/>
          </a:ln>
        </p:spPr>
      </p:pic>
      <p:sp>
        <p:nvSpPr>
          <p:cNvPr id="20" name="Google Shape;20;p3"/>
          <p:cNvSpPr txBox="1"/>
          <p:nvPr/>
        </p:nvSpPr>
        <p:spPr>
          <a:xfrm>
            <a:off x="5925300" y="4599175"/>
            <a:ext cx="3000000" cy="369300"/>
          </a:xfrm>
          <a:prstGeom prst="rect">
            <a:avLst/>
          </a:prstGeom>
          <a:noFill/>
          <a:ln>
            <a:noFill/>
          </a:ln>
        </p:spPr>
        <p:txBody>
          <a:bodyPr anchorCtr="0" anchor="t" bIns="91425" lIns="91425" spcFirstLastPara="1" rIns="91425" wrap="square" tIns="91425">
            <a:spAutoFit/>
          </a:bodyPr>
          <a:lstStyle/>
          <a:p>
            <a:pPr indent="-228600" lvl="0" marL="457200" rtl="0" algn="r">
              <a:lnSpc>
                <a:spcPct val="130000"/>
              </a:lnSpc>
              <a:spcBef>
                <a:spcPts val="0"/>
              </a:spcBef>
              <a:spcAft>
                <a:spcPts val="0"/>
              </a:spcAft>
              <a:buNone/>
            </a:pPr>
            <a:r>
              <a:rPr lang="iw" sz="1100">
                <a:solidFill>
                  <a:schemeClr val="dk1"/>
                </a:solidFill>
                <a:latin typeface="Montserrat"/>
                <a:ea typeface="Montserrat"/>
                <a:cs typeface="Montserrat"/>
                <a:sym typeface="Montserrat"/>
              </a:rPr>
              <a:t>//   </a:t>
            </a:r>
            <a:r>
              <a:rPr lang="iw" sz="1100" u="sng">
                <a:solidFill>
                  <a:srgbClr val="1155CC"/>
                </a:solidFill>
                <a:latin typeface="Montserrat"/>
                <a:ea typeface="Montserrat"/>
                <a:cs typeface="Montserrat"/>
                <a:sym typeface="Montserrat"/>
                <a:hlinkClick r:id="rId3">
                  <a:extLst>
                    <a:ext uri="{A12FA001-AC4F-418D-AE19-62706E023703}">
                      <ahyp:hlinkClr val="tx"/>
                    </a:ext>
                  </a:extLst>
                </a:hlinkClick>
              </a:rPr>
              <a:t>https://learn.responsibly.ai</a:t>
            </a:r>
            <a:r>
              <a:rPr lang="iw"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
        <p:nvSpPr>
          <p:cNvPr id="25" name="Google Shape;25;p4"/>
          <p:cNvSpPr txBox="1"/>
          <p:nvPr/>
        </p:nvSpPr>
        <p:spPr>
          <a:xfrm>
            <a:off x="1927800" y="4438225"/>
            <a:ext cx="2148000" cy="6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w" sz="1600">
                <a:solidFill>
                  <a:srgbClr val="1C4587"/>
                </a:solidFill>
                <a:latin typeface="Montserrat Medium"/>
                <a:ea typeface="Montserrat Medium"/>
                <a:cs typeface="Montserrat Medium"/>
                <a:sym typeface="Montserrat Medium"/>
              </a:rPr>
              <a:t>Responsible AI</a:t>
            </a:r>
            <a:endParaRPr sz="1600">
              <a:solidFill>
                <a:srgbClr val="1C4587"/>
              </a:solidFill>
              <a:latin typeface="Montserrat Medium"/>
              <a:ea typeface="Montserrat Medium"/>
              <a:cs typeface="Montserrat Medium"/>
              <a:sym typeface="Montserrat Medium"/>
            </a:endParaRPr>
          </a:p>
          <a:p>
            <a:pPr indent="0" lvl="0" marL="0" rtl="0" algn="l">
              <a:lnSpc>
                <a:spcPct val="115000"/>
              </a:lnSpc>
              <a:spcBef>
                <a:spcPts val="300"/>
              </a:spcBef>
              <a:spcAft>
                <a:spcPts val="300"/>
              </a:spcAft>
              <a:buNone/>
            </a:pPr>
            <a:r>
              <a:rPr lang="iw" sz="1200">
                <a:solidFill>
                  <a:srgbClr val="1C4587"/>
                </a:solidFill>
                <a:latin typeface="Montserrat Medium"/>
                <a:ea typeface="Montserrat Medium"/>
                <a:cs typeface="Montserrat Medium"/>
                <a:sym typeface="Montserrat Medium"/>
              </a:rPr>
              <a:t>Law, Ethics &amp; Society</a:t>
            </a:r>
            <a:endParaRPr sz="200">
              <a:solidFill>
                <a:srgbClr val="1C4587"/>
              </a:solidFill>
              <a:latin typeface="Montserrat Medium"/>
              <a:ea typeface="Montserrat Medium"/>
              <a:cs typeface="Montserrat Medium"/>
              <a:sym typeface="Montserrat Medium"/>
            </a:endParaRPr>
          </a:p>
        </p:txBody>
      </p:sp>
      <p:cxnSp>
        <p:nvCxnSpPr>
          <p:cNvPr id="26" name="Google Shape;26;p4"/>
          <p:cNvCxnSpPr/>
          <p:nvPr/>
        </p:nvCxnSpPr>
        <p:spPr>
          <a:xfrm flipH="1" rot="10800000">
            <a:off x="3840000" y="4956000"/>
            <a:ext cx="5040000" cy="24000"/>
          </a:xfrm>
          <a:prstGeom prst="straightConnector1">
            <a:avLst/>
          </a:prstGeom>
          <a:noFill/>
          <a:ln cap="flat" cmpd="sng" w="9525">
            <a:solidFill>
              <a:srgbClr val="1155CC"/>
            </a:solidFill>
            <a:prstDash val="solid"/>
            <a:round/>
            <a:headEnd len="med" w="med" type="none"/>
            <a:tailEnd len="med" w="med" type="none"/>
          </a:ln>
        </p:spPr>
      </p:cxnSp>
      <p:pic>
        <p:nvPicPr>
          <p:cNvPr id="27" name="Google Shape;27;p4"/>
          <p:cNvPicPr preferRelativeResize="0"/>
          <p:nvPr/>
        </p:nvPicPr>
        <p:blipFill>
          <a:blip r:embed="rId2">
            <a:alphaModFix/>
          </a:blip>
          <a:stretch>
            <a:fillRect/>
          </a:stretch>
        </p:blipFill>
        <p:spPr>
          <a:xfrm>
            <a:off x="498724" y="3993774"/>
            <a:ext cx="1303850" cy="1063050"/>
          </a:xfrm>
          <a:prstGeom prst="rect">
            <a:avLst/>
          </a:prstGeom>
          <a:noFill/>
          <a:ln>
            <a:noFill/>
          </a:ln>
        </p:spPr>
      </p:pic>
      <p:sp>
        <p:nvSpPr>
          <p:cNvPr id="28" name="Google Shape;28;p4"/>
          <p:cNvSpPr txBox="1"/>
          <p:nvPr/>
        </p:nvSpPr>
        <p:spPr>
          <a:xfrm>
            <a:off x="5925300" y="4599175"/>
            <a:ext cx="3000000" cy="369300"/>
          </a:xfrm>
          <a:prstGeom prst="rect">
            <a:avLst/>
          </a:prstGeom>
          <a:noFill/>
          <a:ln>
            <a:noFill/>
          </a:ln>
        </p:spPr>
        <p:txBody>
          <a:bodyPr anchorCtr="0" anchor="t" bIns="91425" lIns="91425" spcFirstLastPara="1" rIns="91425" wrap="square" tIns="91425">
            <a:spAutoFit/>
          </a:bodyPr>
          <a:lstStyle/>
          <a:p>
            <a:pPr indent="-228600" lvl="0" marL="457200" rtl="0" algn="r">
              <a:lnSpc>
                <a:spcPct val="130000"/>
              </a:lnSpc>
              <a:spcBef>
                <a:spcPts val="0"/>
              </a:spcBef>
              <a:spcAft>
                <a:spcPts val="0"/>
              </a:spcAft>
              <a:buNone/>
            </a:pPr>
            <a:r>
              <a:rPr lang="iw" sz="1100">
                <a:solidFill>
                  <a:schemeClr val="dk1"/>
                </a:solidFill>
                <a:latin typeface="Montserrat"/>
                <a:ea typeface="Montserrat"/>
                <a:cs typeface="Montserrat"/>
                <a:sym typeface="Montserrat"/>
              </a:rPr>
              <a:t>//   </a:t>
            </a:r>
            <a:r>
              <a:rPr lang="iw" sz="1100" u="sng">
                <a:solidFill>
                  <a:srgbClr val="1155CC"/>
                </a:solidFill>
                <a:latin typeface="Montserrat"/>
                <a:ea typeface="Montserrat"/>
                <a:cs typeface="Montserrat"/>
                <a:sym typeface="Montserrat"/>
                <a:hlinkClick r:id="rId3">
                  <a:extLst>
                    <a:ext uri="{A12FA001-AC4F-418D-AE19-62706E023703}">
                      <ahyp:hlinkClr val="tx"/>
                    </a:ext>
                  </a:extLst>
                </a:hlinkClick>
              </a:rPr>
              <a:t>https://learn.responsibly.ai</a:t>
            </a:r>
            <a:r>
              <a:rPr lang="iw"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
        <p:nvSpPr>
          <p:cNvPr id="34" name="Google Shape;34;p5"/>
          <p:cNvSpPr txBox="1"/>
          <p:nvPr/>
        </p:nvSpPr>
        <p:spPr>
          <a:xfrm>
            <a:off x="1927800" y="4438225"/>
            <a:ext cx="2148000" cy="6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w" sz="1600">
                <a:solidFill>
                  <a:srgbClr val="1C4587"/>
                </a:solidFill>
                <a:latin typeface="Montserrat Medium"/>
                <a:ea typeface="Montserrat Medium"/>
                <a:cs typeface="Montserrat Medium"/>
                <a:sym typeface="Montserrat Medium"/>
              </a:rPr>
              <a:t>Responsible AI</a:t>
            </a:r>
            <a:endParaRPr sz="1600">
              <a:solidFill>
                <a:srgbClr val="1C4587"/>
              </a:solidFill>
              <a:latin typeface="Montserrat Medium"/>
              <a:ea typeface="Montserrat Medium"/>
              <a:cs typeface="Montserrat Medium"/>
              <a:sym typeface="Montserrat Medium"/>
            </a:endParaRPr>
          </a:p>
          <a:p>
            <a:pPr indent="0" lvl="0" marL="0" rtl="0" algn="l">
              <a:lnSpc>
                <a:spcPct val="115000"/>
              </a:lnSpc>
              <a:spcBef>
                <a:spcPts val="300"/>
              </a:spcBef>
              <a:spcAft>
                <a:spcPts val="300"/>
              </a:spcAft>
              <a:buNone/>
            </a:pPr>
            <a:r>
              <a:rPr lang="iw" sz="1200">
                <a:solidFill>
                  <a:srgbClr val="1C4587"/>
                </a:solidFill>
                <a:latin typeface="Montserrat Medium"/>
                <a:ea typeface="Montserrat Medium"/>
                <a:cs typeface="Montserrat Medium"/>
                <a:sym typeface="Montserrat Medium"/>
              </a:rPr>
              <a:t>Law, Ethics &amp; Society</a:t>
            </a:r>
            <a:endParaRPr sz="200">
              <a:solidFill>
                <a:srgbClr val="1C4587"/>
              </a:solidFill>
              <a:latin typeface="Montserrat Medium"/>
              <a:ea typeface="Montserrat Medium"/>
              <a:cs typeface="Montserrat Medium"/>
              <a:sym typeface="Montserrat Medium"/>
            </a:endParaRPr>
          </a:p>
        </p:txBody>
      </p:sp>
      <p:cxnSp>
        <p:nvCxnSpPr>
          <p:cNvPr id="35" name="Google Shape;35;p5"/>
          <p:cNvCxnSpPr/>
          <p:nvPr/>
        </p:nvCxnSpPr>
        <p:spPr>
          <a:xfrm flipH="1" rot="10800000">
            <a:off x="3840000" y="4956000"/>
            <a:ext cx="5040000" cy="24000"/>
          </a:xfrm>
          <a:prstGeom prst="straightConnector1">
            <a:avLst/>
          </a:prstGeom>
          <a:noFill/>
          <a:ln cap="flat" cmpd="sng" w="9525">
            <a:solidFill>
              <a:srgbClr val="1155CC"/>
            </a:solidFill>
            <a:prstDash val="solid"/>
            <a:round/>
            <a:headEnd len="med" w="med" type="none"/>
            <a:tailEnd len="med" w="med" type="none"/>
          </a:ln>
        </p:spPr>
      </p:cxnSp>
      <p:pic>
        <p:nvPicPr>
          <p:cNvPr id="36" name="Google Shape;36;p5"/>
          <p:cNvPicPr preferRelativeResize="0"/>
          <p:nvPr/>
        </p:nvPicPr>
        <p:blipFill>
          <a:blip r:embed="rId2">
            <a:alphaModFix/>
          </a:blip>
          <a:stretch>
            <a:fillRect/>
          </a:stretch>
        </p:blipFill>
        <p:spPr>
          <a:xfrm>
            <a:off x="498724" y="3993774"/>
            <a:ext cx="1303850" cy="10630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Montserrat SemiBold"/>
              <a:buNone/>
              <a:defRPr sz="2800">
                <a:solidFill>
                  <a:srgbClr val="0B5394"/>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Montserrat SemiBold"/>
              <a:buChar char="●"/>
              <a:defRPr sz="1800">
                <a:solidFill>
                  <a:schemeClr val="dk2"/>
                </a:solidFill>
                <a:latin typeface="Montserrat SemiBold"/>
                <a:ea typeface="Montserrat SemiBold"/>
                <a:cs typeface="Montserrat SemiBold"/>
                <a:sym typeface="Montserrat SemiBold"/>
              </a:defRPr>
            </a:lvl1pPr>
            <a:lvl2pPr indent="-317500" lvl="1" marL="914400">
              <a:lnSpc>
                <a:spcPct val="115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indent="-317500" lvl="2" marL="1371600">
              <a:lnSpc>
                <a:spcPct val="115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7.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hyperlink" Target="https://hatespeechdetection-fkbzq5w4mmyk9m3bgjdc6l-ravid.streamlit.ap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311700" y="1203625"/>
            <a:ext cx="8723400" cy="314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u="sng"/>
              <a:t>Team</a:t>
            </a:r>
            <a:r>
              <a:rPr lang="iw"/>
              <a:t>: 4 - Legalytics Squad</a:t>
            </a:r>
            <a:endParaRPr/>
          </a:p>
          <a:p>
            <a:pPr indent="0" lvl="0" marL="0" rtl="0" algn="l">
              <a:spcBef>
                <a:spcPts val="0"/>
              </a:spcBef>
              <a:spcAft>
                <a:spcPts val="0"/>
              </a:spcAft>
              <a:buNone/>
            </a:pPr>
            <a:r>
              <a:t/>
            </a:r>
            <a:endParaRPr/>
          </a:p>
          <a:p>
            <a:pPr indent="0" lvl="0" marL="0" rtl="0" algn="l">
              <a:spcBef>
                <a:spcPts val="0"/>
              </a:spcBef>
              <a:spcAft>
                <a:spcPts val="0"/>
              </a:spcAft>
              <a:buNone/>
            </a:pPr>
            <a:r>
              <a:rPr lang="iw" u="sng"/>
              <a:t>Topic</a:t>
            </a:r>
            <a:r>
              <a:rPr lang="iw"/>
              <a:t>: Content Moderation Based On ML</a:t>
            </a:r>
            <a:endParaRPr/>
          </a:p>
          <a:p>
            <a:pPr indent="0" lvl="0" marL="0" rtl="0" algn="l">
              <a:spcBef>
                <a:spcPts val="0"/>
              </a:spcBef>
              <a:spcAft>
                <a:spcPts val="0"/>
              </a:spcAft>
              <a:buNone/>
            </a:pPr>
            <a:r>
              <a:t/>
            </a:r>
            <a:endParaRPr/>
          </a:p>
          <a:p>
            <a:pPr indent="0" lvl="0" marL="0" rtl="0" algn="l">
              <a:spcBef>
                <a:spcPts val="0"/>
              </a:spcBef>
              <a:spcAft>
                <a:spcPts val="0"/>
              </a:spcAft>
              <a:buNone/>
            </a:pPr>
            <a:r>
              <a:rPr lang="iw" u="sng"/>
              <a:t>Teammates</a:t>
            </a:r>
            <a:r>
              <a:rPr lang="iw"/>
              <a:t>: </a:t>
            </a:r>
            <a:r>
              <a:rPr lang="iw"/>
              <a:t>Ravid Dimant, Veronika Sorochenkova, </a:t>
            </a:r>
            <a:r>
              <a:rPr lang="iw"/>
              <a:t>Tal Shalom, </a:t>
            </a:r>
            <a:r>
              <a:rPr lang="iw"/>
              <a:t>Alona Zafrir, </a:t>
            </a:r>
            <a:r>
              <a:rPr lang="iw"/>
              <a:t>Daniel Niazov</a:t>
            </a:r>
            <a:endParaRPr/>
          </a:p>
          <a:p>
            <a:pPr indent="0" lvl="0" marL="0" rtl="0" algn="l">
              <a:spcBef>
                <a:spcPts val="0"/>
              </a:spcBef>
              <a:spcAft>
                <a:spcPts val="0"/>
              </a:spcAft>
              <a:buNone/>
            </a:pPr>
            <a:r>
              <a:t/>
            </a:r>
            <a:endParaRPr/>
          </a:p>
        </p:txBody>
      </p:sp>
      <p:sp>
        <p:nvSpPr>
          <p:cNvPr id="67" name="Google Shape;67;p13"/>
          <p:cNvSpPr txBox="1"/>
          <p:nvPr>
            <p:ph idx="4294967295" type="subTitle"/>
          </p:nvPr>
        </p:nvSpPr>
        <p:spPr>
          <a:xfrm>
            <a:off x="311700" y="300000"/>
            <a:ext cx="41838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a:t>Final Project Presentation</a:t>
            </a:r>
            <a:endParaRPr/>
          </a:p>
        </p:txBody>
      </p:sp>
      <p:pic>
        <p:nvPicPr>
          <p:cNvPr id="68" name="Google Shape;68;p13"/>
          <p:cNvPicPr preferRelativeResize="0"/>
          <p:nvPr/>
        </p:nvPicPr>
        <p:blipFill>
          <a:blip r:embed="rId3">
            <a:alphaModFix/>
          </a:blip>
          <a:stretch>
            <a:fillRect/>
          </a:stretch>
        </p:blipFill>
        <p:spPr>
          <a:xfrm>
            <a:off x="6800375" y="149375"/>
            <a:ext cx="1727000" cy="17443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Methods - Analysis </a:t>
            </a:r>
            <a:r>
              <a:rPr lang="iw"/>
              <a:t>Process</a:t>
            </a:r>
            <a:endParaRPr/>
          </a:p>
        </p:txBody>
      </p:sp>
      <p:pic>
        <p:nvPicPr>
          <p:cNvPr id="149" name="Google Shape;149;p22"/>
          <p:cNvPicPr preferRelativeResize="0"/>
          <p:nvPr/>
        </p:nvPicPr>
        <p:blipFill>
          <a:blip r:embed="rId3">
            <a:alphaModFix/>
          </a:blip>
          <a:stretch>
            <a:fillRect/>
          </a:stretch>
        </p:blipFill>
        <p:spPr>
          <a:xfrm>
            <a:off x="1608231" y="2253475"/>
            <a:ext cx="840968" cy="840975"/>
          </a:xfrm>
          <a:prstGeom prst="rect">
            <a:avLst/>
          </a:prstGeom>
          <a:noFill/>
          <a:ln>
            <a:noFill/>
          </a:ln>
        </p:spPr>
      </p:pic>
      <p:pic>
        <p:nvPicPr>
          <p:cNvPr id="150" name="Google Shape;150;p22"/>
          <p:cNvPicPr preferRelativeResize="0"/>
          <p:nvPr/>
        </p:nvPicPr>
        <p:blipFill>
          <a:blip r:embed="rId4">
            <a:alphaModFix/>
          </a:blip>
          <a:stretch>
            <a:fillRect/>
          </a:stretch>
        </p:blipFill>
        <p:spPr>
          <a:xfrm>
            <a:off x="1608225" y="3262594"/>
            <a:ext cx="840968" cy="840975"/>
          </a:xfrm>
          <a:prstGeom prst="rect">
            <a:avLst/>
          </a:prstGeom>
          <a:noFill/>
          <a:ln>
            <a:noFill/>
          </a:ln>
        </p:spPr>
      </p:pic>
      <p:pic>
        <p:nvPicPr>
          <p:cNvPr id="151" name="Google Shape;151;p22"/>
          <p:cNvPicPr preferRelativeResize="0"/>
          <p:nvPr/>
        </p:nvPicPr>
        <p:blipFill>
          <a:blip r:embed="rId5">
            <a:alphaModFix/>
          </a:blip>
          <a:stretch>
            <a:fillRect/>
          </a:stretch>
        </p:blipFill>
        <p:spPr>
          <a:xfrm>
            <a:off x="1608225" y="1168125"/>
            <a:ext cx="840975" cy="841000"/>
          </a:xfrm>
          <a:prstGeom prst="rect">
            <a:avLst/>
          </a:prstGeom>
          <a:noFill/>
          <a:ln>
            <a:noFill/>
          </a:ln>
        </p:spPr>
      </p:pic>
      <p:sp>
        <p:nvSpPr>
          <p:cNvPr id="152" name="Google Shape;152;p22"/>
          <p:cNvSpPr txBox="1"/>
          <p:nvPr>
            <p:ph idx="1" type="body"/>
          </p:nvPr>
        </p:nvSpPr>
        <p:spPr>
          <a:xfrm>
            <a:off x="2616200" y="1329725"/>
            <a:ext cx="3619200" cy="5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sz="1900">
                <a:solidFill>
                  <a:schemeClr val="dk1"/>
                </a:solidFill>
              </a:rPr>
              <a:t>Dataset Analysis</a:t>
            </a:r>
            <a:endParaRPr sz="1900">
              <a:solidFill>
                <a:schemeClr val="dk1"/>
              </a:solidFill>
            </a:endParaRPr>
          </a:p>
        </p:txBody>
      </p:sp>
      <p:sp>
        <p:nvSpPr>
          <p:cNvPr id="153" name="Google Shape;153;p22"/>
          <p:cNvSpPr txBox="1"/>
          <p:nvPr>
            <p:ph idx="1" type="body"/>
          </p:nvPr>
        </p:nvSpPr>
        <p:spPr>
          <a:xfrm>
            <a:off x="2616200" y="2159525"/>
            <a:ext cx="5512500" cy="1071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iw" sz="7600">
                <a:solidFill>
                  <a:schemeClr val="dk1"/>
                </a:solidFill>
              </a:rPr>
              <a:t>Model Performance &amp; Compliance with Legal Frameworks</a:t>
            </a:r>
            <a:endParaRPr sz="7600">
              <a:solidFill>
                <a:schemeClr val="dk1"/>
              </a:solidFill>
            </a:endParaRPr>
          </a:p>
          <a:p>
            <a:pPr indent="0" lvl="0" marL="0" rtl="0" algn="l">
              <a:spcBef>
                <a:spcPts val="1200"/>
              </a:spcBef>
              <a:spcAft>
                <a:spcPts val="1200"/>
              </a:spcAft>
              <a:buNone/>
            </a:pPr>
            <a:r>
              <a:rPr lang="iw" sz="4800">
                <a:solidFill>
                  <a:schemeClr val="dk1"/>
                </a:solidFill>
              </a:rPr>
              <a:t>Hate-Buster’s Terms of Service, contract law, </a:t>
            </a:r>
            <a:r>
              <a:rPr lang="iw" sz="4800">
                <a:solidFill>
                  <a:schemeClr val="dk1"/>
                </a:solidFill>
              </a:rPr>
              <a:t>constitutional</a:t>
            </a:r>
            <a:r>
              <a:rPr lang="iw" sz="4800">
                <a:solidFill>
                  <a:schemeClr val="dk1"/>
                </a:solidFill>
              </a:rPr>
              <a:t> rights</a:t>
            </a:r>
            <a:endParaRPr sz="4800">
              <a:solidFill>
                <a:schemeClr val="dk1"/>
              </a:solidFill>
            </a:endParaRPr>
          </a:p>
        </p:txBody>
      </p:sp>
      <p:sp>
        <p:nvSpPr>
          <p:cNvPr id="154" name="Google Shape;154;p22"/>
          <p:cNvSpPr txBox="1"/>
          <p:nvPr>
            <p:ph idx="1" type="body"/>
          </p:nvPr>
        </p:nvSpPr>
        <p:spPr>
          <a:xfrm>
            <a:off x="2645425" y="3424188"/>
            <a:ext cx="3619200" cy="5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sz="1900">
                <a:solidFill>
                  <a:schemeClr val="dk1"/>
                </a:solidFill>
              </a:rPr>
              <a:t>Data Drift Analysis</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w"/>
              <a:t>1 - Twitter Dataset Analysis </a:t>
            </a:r>
            <a:endParaRPr/>
          </a:p>
        </p:txBody>
      </p:sp>
      <p:sp>
        <p:nvSpPr>
          <p:cNvPr id="160" name="Google Shape;160;p23"/>
          <p:cNvSpPr txBox="1"/>
          <p:nvPr/>
        </p:nvSpPr>
        <p:spPr>
          <a:xfrm>
            <a:off x="690125" y="1458425"/>
            <a:ext cx="6550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t/>
            </a:r>
            <a:endParaRPr sz="2000">
              <a:solidFill>
                <a:schemeClr val="dk1"/>
              </a:solidFill>
            </a:endParaRPr>
          </a:p>
        </p:txBody>
      </p:sp>
      <p:pic>
        <p:nvPicPr>
          <p:cNvPr id="161" name="Google Shape;161;p23"/>
          <p:cNvPicPr preferRelativeResize="0"/>
          <p:nvPr/>
        </p:nvPicPr>
        <p:blipFill>
          <a:blip r:embed="rId3">
            <a:alphaModFix/>
          </a:blip>
          <a:stretch>
            <a:fillRect/>
          </a:stretch>
        </p:blipFill>
        <p:spPr>
          <a:xfrm>
            <a:off x="4572000" y="1951013"/>
            <a:ext cx="4439734" cy="2887675"/>
          </a:xfrm>
          <a:prstGeom prst="rect">
            <a:avLst/>
          </a:prstGeom>
          <a:noFill/>
          <a:ln>
            <a:noFill/>
          </a:ln>
        </p:spPr>
      </p:pic>
      <p:pic>
        <p:nvPicPr>
          <p:cNvPr id="162" name="Google Shape;162;p23"/>
          <p:cNvPicPr preferRelativeResize="0"/>
          <p:nvPr/>
        </p:nvPicPr>
        <p:blipFill>
          <a:blip r:embed="rId4">
            <a:alphaModFix/>
          </a:blip>
          <a:stretch>
            <a:fillRect/>
          </a:stretch>
        </p:blipFill>
        <p:spPr>
          <a:xfrm>
            <a:off x="443425" y="1218550"/>
            <a:ext cx="3910975" cy="2706400"/>
          </a:xfrm>
          <a:prstGeom prst="rect">
            <a:avLst/>
          </a:prstGeom>
          <a:noFill/>
          <a:ln>
            <a:noFill/>
          </a:ln>
        </p:spPr>
      </p:pic>
      <p:sp>
        <p:nvSpPr>
          <p:cNvPr id="163" name="Google Shape;163;p23"/>
          <p:cNvSpPr txBox="1"/>
          <p:nvPr/>
        </p:nvSpPr>
        <p:spPr>
          <a:xfrm>
            <a:off x="4804050" y="4348400"/>
            <a:ext cx="3633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Montserrat SemiBold"/>
              <a:ea typeface="Montserrat SemiBold"/>
              <a:cs typeface="Montserrat SemiBold"/>
              <a:sym typeface="Montserrat SemiBold"/>
            </a:endParaRPr>
          </a:p>
        </p:txBody>
      </p:sp>
      <p:sp>
        <p:nvSpPr>
          <p:cNvPr id="164" name="Google Shape;164;p23"/>
          <p:cNvSpPr txBox="1"/>
          <p:nvPr/>
        </p:nvSpPr>
        <p:spPr>
          <a:xfrm>
            <a:off x="4572000" y="952475"/>
            <a:ext cx="4439700" cy="8682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300"/>
              </a:spcAft>
              <a:buNone/>
            </a:pPr>
            <a:r>
              <a:rPr lang="iw" sz="1200">
                <a:solidFill>
                  <a:schemeClr val="dk1"/>
                </a:solidFill>
                <a:latin typeface="Montserrat"/>
                <a:ea typeface="Montserrat"/>
                <a:cs typeface="Montserrat"/>
                <a:sym typeface="Montserrat"/>
              </a:rPr>
              <a:t>The data originates from a 2017 study by Thomas Davidson and his team at Cornell University - contains 24,802 Twitter posts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70" name="Google Shape;170;p24"/>
          <p:cNvPicPr preferRelativeResize="0"/>
          <p:nvPr/>
        </p:nvPicPr>
        <p:blipFill>
          <a:blip r:embed="rId3">
            <a:alphaModFix/>
          </a:blip>
          <a:stretch>
            <a:fillRect/>
          </a:stretch>
        </p:blipFill>
        <p:spPr>
          <a:xfrm>
            <a:off x="235625" y="255950"/>
            <a:ext cx="4664424" cy="3180700"/>
          </a:xfrm>
          <a:prstGeom prst="rect">
            <a:avLst/>
          </a:prstGeom>
          <a:noFill/>
          <a:ln>
            <a:noFill/>
          </a:ln>
        </p:spPr>
      </p:pic>
      <p:pic>
        <p:nvPicPr>
          <p:cNvPr id="171" name="Google Shape;171;p24"/>
          <p:cNvPicPr preferRelativeResize="0"/>
          <p:nvPr/>
        </p:nvPicPr>
        <p:blipFill>
          <a:blip r:embed="rId4">
            <a:alphaModFix/>
          </a:blip>
          <a:stretch>
            <a:fillRect/>
          </a:stretch>
        </p:blipFill>
        <p:spPr>
          <a:xfrm>
            <a:off x="5001050" y="167825"/>
            <a:ext cx="3790549" cy="2547650"/>
          </a:xfrm>
          <a:prstGeom prst="rect">
            <a:avLst/>
          </a:prstGeom>
          <a:noFill/>
          <a:ln>
            <a:noFill/>
          </a:ln>
        </p:spPr>
      </p:pic>
      <p:pic>
        <p:nvPicPr>
          <p:cNvPr id="172" name="Google Shape;172;p24"/>
          <p:cNvPicPr preferRelativeResize="0"/>
          <p:nvPr/>
        </p:nvPicPr>
        <p:blipFill>
          <a:blip r:embed="rId5">
            <a:alphaModFix/>
          </a:blip>
          <a:stretch>
            <a:fillRect/>
          </a:stretch>
        </p:blipFill>
        <p:spPr>
          <a:xfrm>
            <a:off x="5001051" y="2942456"/>
            <a:ext cx="3790550" cy="2413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idx="1" type="body"/>
          </p:nvPr>
        </p:nvSpPr>
        <p:spPr>
          <a:xfrm>
            <a:off x="311700" y="1000075"/>
            <a:ext cx="3652200" cy="3416400"/>
          </a:xfrm>
          <a:prstGeom prst="rect">
            <a:avLst/>
          </a:prstGeom>
          <a:solidFill>
            <a:schemeClr val="lt1"/>
          </a:solidFill>
        </p:spPr>
        <p:txBody>
          <a:bodyPr anchorCtr="0" anchor="t" bIns="91425" lIns="91425" spcFirstLastPara="1" rIns="91425" wrap="square" tIns="91425">
            <a:normAutofit/>
          </a:bodyPr>
          <a:lstStyle/>
          <a:p>
            <a:pPr indent="0" lvl="0" marL="0" marR="0" rtl="0" algn="l">
              <a:lnSpc>
                <a:spcPct val="115000"/>
              </a:lnSpc>
              <a:spcBef>
                <a:spcPts val="500"/>
              </a:spcBef>
              <a:spcAft>
                <a:spcPts val="0"/>
              </a:spcAft>
              <a:buNone/>
            </a:pPr>
            <a:r>
              <a:rPr b="1" lang="iw">
                <a:solidFill>
                  <a:schemeClr val="dk1"/>
                </a:solidFill>
                <a:latin typeface="Montserrat"/>
                <a:ea typeface="Montserrat"/>
                <a:cs typeface="Montserrat"/>
                <a:sym typeface="Montserrat"/>
              </a:rPr>
              <a:t>Accuracy: </a:t>
            </a:r>
            <a:r>
              <a:rPr lang="iw">
                <a:solidFill>
                  <a:schemeClr val="dk1"/>
                </a:solidFill>
              </a:rPr>
              <a:t>0.76215</a:t>
            </a:r>
            <a:endParaRPr>
              <a:solidFill>
                <a:schemeClr val="dk1"/>
              </a:solidFill>
            </a:endParaRPr>
          </a:p>
          <a:p>
            <a:pPr indent="0" lvl="0" marL="0" marR="0" rtl="0" algn="l">
              <a:lnSpc>
                <a:spcPct val="115000"/>
              </a:lnSpc>
              <a:spcBef>
                <a:spcPts val="500"/>
              </a:spcBef>
              <a:spcAft>
                <a:spcPts val="0"/>
              </a:spcAft>
              <a:buNone/>
            </a:pPr>
            <a:r>
              <a:rPr b="1" lang="iw">
                <a:solidFill>
                  <a:schemeClr val="dk1"/>
                </a:solidFill>
                <a:latin typeface="Montserrat"/>
                <a:ea typeface="Montserrat"/>
                <a:cs typeface="Montserrat"/>
                <a:sym typeface="Montserrat"/>
              </a:rPr>
              <a:t>Precision: </a:t>
            </a:r>
            <a:r>
              <a:rPr lang="iw">
                <a:solidFill>
                  <a:schemeClr val="dk1"/>
                </a:solidFill>
              </a:rPr>
              <a:t>0.8738</a:t>
            </a:r>
            <a:endParaRPr>
              <a:solidFill>
                <a:schemeClr val="dk1"/>
              </a:solidFill>
            </a:endParaRPr>
          </a:p>
          <a:p>
            <a:pPr indent="0" lvl="0" marL="0" marR="0" rtl="0" algn="l">
              <a:lnSpc>
                <a:spcPct val="115000"/>
              </a:lnSpc>
              <a:spcBef>
                <a:spcPts val="500"/>
              </a:spcBef>
              <a:spcAft>
                <a:spcPts val="0"/>
              </a:spcAft>
              <a:buNone/>
            </a:pPr>
            <a:r>
              <a:rPr b="1" lang="iw">
                <a:solidFill>
                  <a:schemeClr val="dk1"/>
                </a:solidFill>
                <a:latin typeface="Montserrat"/>
                <a:ea typeface="Montserrat"/>
                <a:cs typeface="Montserrat"/>
                <a:sym typeface="Montserrat"/>
              </a:rPr>
              <a:t>Recall: </a:t>
            </a:r>
            <a:r>
              <a:rPr lang="iw">
                <a:solidFill>
                  <a:schemeClr val="dk1"/>
                </a:solidFill>
              </a:rPr>
              <a:t>0.6131</a:t>
            </a:r>
            <a:endParaRPr>
              <a:solidFill>
                <a:schemeClr val="dk1"/>
              </a:solidFill>
            </a:endParaRPr>
          </a:p>
          <a:p>
            <a:pPr indent="0" lvl="0" marL="0" marR="0" rtl="0" algn="l">
              <a:lnSpc>
                <a:spcPct val="115000"/>
              </a:lnSpc>
              <a:spcBef>
                <a:spcPts val="500"/>
              </a:spcBef>
              <a:spcAft>
                <a:spcPts val="0"/>
              </a:spcAft>
              <a:buNone/>
            </a:pPr>
            <a:r>
              <a:rPr b="1" lang="iw">
                <a:solidFill>
                  <a:schemeClr val="dk1"/>
                </a:solidFill>
                <a:latin typeface="Montserrat"/>
                <a:ea typeface="Montserrat"/>
                <a:cs typeface="Montserrat"/>
                <a:sym typeface="Montserrat"/>
              </a:rPr>
              <a:t>F1 Score: </a:t>
            </a:r>
            <a:r>
              <a:rPr lang="iw">
                <a:solidFill>
                  <a:schemeClr val="dk1"/>
                </a:solidFill>
              </a:rPr>
              <a:t>0.7204</a:t>
            </a:r>
            <a:endParaRPr>
              <a:solidFill>
                <a:schemeClr val="dk1"/>
              </a:solidFill>
            </a:endParaRPr>
          </a:p>
          <a:p>
            <a:pPr indent="0" lvl="0" marL="0" marR="0" rtl="0" algn="l">
              <a:lnSpc>
                <a:spcPct val="115000"/>
              </a:lnSpc>
              <a:spcBef>
                <a:spcPts val="500"/>
              </a:spcBef>
              <a:spcAft>
                <a:spcPts val="0"/>
              </a:spcAft>
              <a:buNone/>
            </a:pPr>
            <a:r>
              <a:t/>
            </a:r>
            <a:endParaRPr b="1" sz="1300">
              <a:solidFill>
                <a:schemeClr val="dk1"/>
              </a:solidFill>
              <a:latin typeface="Montserrat"/>
              <a:ea typeface="Montserrat"/>
              <a:cs typeface="Montserrat"/>
              <a:sym typeface="Montserrat"/>
            </a:endParaRPr>
          </a:p>
          <a:p>
            <a:pPr indent="0" lvl="0" marL="0" marR="0" rtl="0" algn="l">
              <a:lnSpc>
                <a:spcPct val="115000"/>
              </a:lnSpc>
              <a:spcBef>
                <a:spcPts val="500"/>
              </a:spcBef>
              <a:spcAft>
                <a:spcPts val="0"/>
              </a:spcAft>
              <a:buNone/>
            </a:pPr>
            <a:r>
              <a:rPr lang="iw" sz="1300">
                <a:solidFill>
                  <a:schemeClr val="dk1"/>
                </a:solidFill>
              </a:rPr>
              <a:t>Hate-Buster’s </a:t>
            </a:r>
            <a:r>
              <a:rPr lang="iw" sz="1300">
                <a:solidFill>
                  <a:schemeClr val="dk1"/>
                </a:solidFill>
              </a:rPr>
              <a:t>system </a:t>
            </a:r>
            <a:r>
              <a:rPr b="1" lang="iw" sz="1300">
                <a:solidFill>
                  <a:schemeClr val="dk1"/>
                </a:solidFill>
                <a:latin typeface="Montserrat"/>
                <a:ea typeface="Montserrat"/>
                <a:cs typeface="Montserrat"/>
                <a:sym typeface="Montserrat"/>
              </a:rPr>
              <a:t>holds up </a:t>
            </a:r>
            <a:r>
              <a:rPr lang="iw" sz="1300">
                <a:solidFill>
                  <a:schemeClr val="dk1"/>
                </a:solidFill>
              </a:rPr>
              <a:t>to the standard named in the contract with Twibber’s of 75% accuracy.</a:t>
            </a:r>
            <a:endParaRPr sz="1300">
              <a:solidFill>
                <a:schemeClr val="dk1"/>
              </a:solidFill>
            </a:endParaRPr>
          </a:p>
          <a:p>
            <a:pPr indent="0" lvl="0" marL="0" marR="0" rtl="0" algn="l">
              <a:lnSpc>
                <a:spcPct val="115000"/>
              </a:lnSpc>
              <a:spcBef>
                <a:spcPts val="500"/>
              </a:spcBef>
              <a:spcAft>
                <a:spcPts val="0"/>
              </a:spcAft>
              <a:buNone/>
            </a:pPr>
            <a:r>
              <a:rPr lang="iw" sz="1300">
                <a:solidFill>
                  <a:schemeClr val="dk1"/>
                </a:solidFill>
              </a:rPr>
              <a:t>But 39% of hate speech does not get blocked - contradicts the system’s declared purpose. </a:t>
            </a:r>
            <a:endParaRPr sz="1300">
              <a:solidFill>
                <a:schemeClr val="dk1"/>
              </a:solidFill>
            </a:endParaRPr>
          </a:p>
        </p:txBody>
      </p:sp>
      <p:sp>
        <p:nvSpPr>
          <p:cNvPr id="178" name="Google Shape;1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2 - </a:t>
            </a:r>
            <a:r>
              <a:rPr lang="iw"/>
              <a:t>Model Performance </a:t>
            </a:r>
            <a:endParaRPr/>
          </a:p>
          <a:p>
            <a:pPr indent="0" lvl="0" marL="0" rtl="0" algn="l">
              <a:spcBef>
                <a:spcPts val="0"/>
              </a:spcBef>
              <a:spcAft>
                <a:spcPts val="0"/>
              </a:spcAft>
              <a:buNone/>
            </a:pPr>
            <a:r>
              <a:t/>
            </a:r>
            <a:endParaRPr/>
          </a:p>
        </p:txBody>
      </p:sp>
      <p:sp>
        <p:nvSpPr>
          <p:cNvPr id="179" name="Google Shape;179;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5"/>
          <p:cNvPicPr preferRelativeResize="0"/>
          <p:nvPr/>
        </p:nvPicPr>
        <p:blipFill>
          <a:blip r:embed="rId3">
            <a:alphaModFix/>
          </a:blip>
          <a:stretch>
            <a:fillRect/>
          </a:stretch>
        </p:blipFill>
        <p:spPr>
          <a:xfrm>
            <a:off x="4008025" y="830250"/>
            <a:ext cx="5063074" cy="406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21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w"/>
              <a:t>2 - </a:t>
            </a:r>
            <a:r>
              <a:rPr lang="iw"/>
              <a:t>Model Performance - Examples!</a:t>
            </a:r>
            <a:endParaRPr/>
          </a:p>
        </p:txBody>
      </p:sp>
      <p:pic>
        <p:nvPicPr>
          <p:cNvPr id="186" name="Google Shape;186;p26"/>
          <p:cNvPicPr preferRelativeResize="0"/>
          <p:nvPr/>
        </p:nvPicPr>
        <p:blipFill rotWithShape="1">
          <a:blip r:embed="rId3">
            <a:alphaModFix/>
          </a:blip>
          <a:srcRect b="27098" l="23522" r="43887" t="28724"/>
          <a:stretch/>
        </p:blipFill>
        <p:spPr>
          <a:xfrm>
            <a:off x="2115990" y="894725"/>
            <a:ext cx="4912008" cy="3745651"/>
          </a:xfrm>
          <a:prstGeom prst="rect">
            <a:avLst/>
          </a:prstGeom>
          <a:noFill/>
          <a:ln>
            <a:noFill/>
          </a:ln>
        </p:spPr>
      </p:pic>
      <p:sp>
        <p:nvSpPr>
          <p:cNvPr id="187" name="Google Shape;187;p26"/>
          <p:cNvSpPr/>
          <p:nvPr/>
        </p:nvSpPr>
        <p:spPr>
          <a:xfrm>
            <a:off x="3389775" y="1145950"/>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88" name="Google Shape;188;p26"/>
          <p:cNvSpPr/>
          <p:nvPr/>
        </p:nvSpPr>
        <p:spPr>
          <a:xfrm>
            <a:off x="3389775" y="3901850"/>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89" name="Google Shape;189;p26"/>
          <p:cNvSpPr/>
          <p:nvPr/>
        </p:nvSpPr>
        <p:spPr>
          <a:xfrm>
            <a:off x="3389775" y="1605275"/>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90" name="Google Shape;190;p26"/>
          <p:cNvSpPr/>
          <p:nvPr/>
        </p:nvSpPr>
        <p:spPr>
          <a:xfrm>
            <a:off x="3389775" y="2527088"/>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91" name="Google Shape;191;p26"/>
          <p:cNvSpPr/>
          <p:nvPr/>
        </p:nvSpPr>
        <p:spPr>
          <a:xfrm>
            <a:off x="3389775" y="2995950"/>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92" name="Google Shape;192;p26"/>
          <p:cNvSpPr/>
          <p:nvPr/>
        </p:nvSpPr>
        <p:spPr>
          <a:xfrm>
            <a:off x="3389775" y="3448900"/>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93" name="Google Shape;193;p26"/>
          <p:cNvSpPr/>
          <p:nvPr/>
        </p:nvSpPr>
        <p:spPr>
          <a:xfrm>
            <a:off x="3389775" y="2066188"/>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94" name="Google Shape;194;p26"/>
          <p:cNvSpPr/>
          <p:nvPr/>
        </p:nvSpPr>
        <p:spPr>
          <a:xfrm>
            <a:off x="3389775" y="4354800"/>
            <a:ext cx="1121700" cy="1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p:txBody>
      </p:sp>
      <p:sp>
        <p:nvSpPr>
          <p:cNvPr id="195" name="Google Shape;195;p26"/>
          <p:cNvSpPr txBox="1"/>
          <p:nvPr/>
        </p:nvSpPr>
        <p:spPr>
          <a:xfrm>
            <a:off x="7146700" y="4106100"/>
            <a:ext cx="18342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850" u="sng">
                <a:solidFill>
                  <a:schemeClr val="hlink"/>
                </a:solidFill>
                <a:latin typeface="Montserrat SemiBold"/>
                <a:ea typeface="Montserrat SemiBold"/>
                <a:cs typeface="Montserrat SemiBold"/>
                <a:sym typeface="Montserrat SemiBold"/>
                <a:hlinkClick r:id="rId4"/>
              </a:rPr>
              <a:t>https://hatespeechdetection-fkbzq5w4mmyk9m3bgjdc6l-ravid.streamlit.app/</a:t>
            </a:r>
            <a:endParaRPr sz="850">
              <a:solidFill>
                <a:schemeClr val="dk2"/>
              </a:solidFill>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189250" y="26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Data Drift Analysis</a:t>
            </a:r>
            <a:endParaRPr/>
          </a:p>
        </p:txBody>
      </p:sp>
      <p:pic>
        <p:nvPicPr>
          <p:cNvPr id="201" name="Google Shape;201;p27"/>
          <p:cNvPicPr preferRelativeResize="0"/>
          <p:nvPr/>
        </p:nvPicPr>
        <p:blipFill>
          <a:blip r:embed="rId3">
            <a:alphaModFix/>
          </a:blip>
          <a:stretch>
            <a:fillRect/>
          </a:stretch>
        </p:blipFill>
        <p:spPr>
          <a:xfrm>
            <a:off x="0" y="1391528"/>
            <a:ext cx="9144001" cy="23604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89250" y="26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3 - </a:t>
            </a:r>
            <a:r>
              <a:rPr lang="iw"/>
              <a:t>Data Drift Analysis</a:t>
            </a:r>
            <a:endParaRPr/>
          </a:p>
        </p:txBody>
      </p:sp>
      <p:pic>
        <p:nvPicPr>
          <p:cNvPr id="207" name="Google Shape;207;p28"/>
          <p:cNvPicPr preferRelativeResize="0"/>
          <p:nvPr/>
        </p:nvPicPr>
        <p:blipFill>
          <a:blip r:embed="rId3">
            <a:alphaModFix/>
          </a:blip>
          <a:stretch>
            <a:fillRect/>
          </a:stretch>
        </p:blipFill>
        <p:spPr>
          <a:xfrm>
            <a:off x="1416026" y="899537"/>
            <a:ext cx="6311950" cy="334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189250" y="26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3 - </a:t>
            </a:r>
            <a:r>
              <a:rPr lang="iw"/>
              <a:t>Data Drift Analysis</a:t>
            </a:r>
            <a:endParaRPr/>
          </a:p>
        </p:txBody>
      </p:sp>
      <p:pic>
        <p:nvPicPr>
          <p:cNvPr id="213" name="Google Shape;213;p29"/>
          <p:cNvPicPr preferRelativeResize="0"/>
          <p:nvPr/>
        </p:nvPicPr>
        <p:blipFill>
          <a:blip r:embed="rId3">
            <a:alphaModFix/>
          </a:blip>
          <a:stretch>
            <a:fillRect/>
          </a:stretch>
        </p:blipFill>
        <p:spPr>
          <a:xfrm>
            <a:off x="4750676" y="1005525"/>
            <a:ext cx="4057951" cy="3419026"/>
          </a:xfrm>
          <a:prstGeom prst="rect">
            <a:avLst/>
          </a:prstGeom>
          <a:noFill/>
          <a:ln>
            <a:noFill/>
          </a:ln>
        </p:spPr>
      </p:pic>
      <p:pic>
        <p:nvPicPr>
          <p:cNvPr id="214" name="Google Shape;214;p29"/>
          <p:cNvPicPr preferRelativeResize="0"/>
          <p:nvPr/>
        </p:nvPicPr>
        <p:blipFill>
          <a:blip r:embed="rId4">
            <a:alphaModFix/>
          </a:blip>
          <a:stretch>
            <a:fillRect/>
          </a:stretch>
        </p:blipFill>
        <p:spPr>
          <a:xfrm>
            <a:off x="189250" y="941000"/>
            <a:ext cx="4426277" cy="35480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13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Conclusions</a:t>
            </a:r>
            <a:endParaRPr/>
          </a:p>
        </p:txBody>
      </p:sp>
      <p:sp>
        <p:nvSpPr>
          <p:cNvPr id="220" name="Google Shape;220;p30"/>
          <p:cNvSpPr txBox="1"/>
          <p:nvPr>
            <p:ph idx="1" type="body"/>
          </p:nvPr>
        </p:nvSpPr>
        <p:spPr>
          <a:xfrm>
            <a:off x="135750" y="771925"/>
            <a:ext cx="3692100" cy="3669600"/>
          </a:xfrm>
          <a:prstGeom prst="rect">
            <a:avLst/>
          </a:prstGeom>
          <a:solidFill>
            <a:schemeClr val="lt1"/>
          </a:solidFill>
        </p:spPr>
        <p:txBody>
          <a:bodyPr anchorCtr="0" anchor="t" bIns="91425" lIns="91425" spcFirstLastPara="1" rIns="91425" wrap="square" tIns="91425">
            <a:normAutofit fontScale="92500"/>
          </a:bodyPr>
          <a:lstStyle/>
          <a:p>
            <a:pPr indent="0" lvl="0" marL="0" rtl="0" algn="l">
              <a:spcBef>
                <a:spcPts val="500"/>
              </a:spcBef>
              <a:spcAft>
                <a:spcPts val="0"/>
              </a:spcAft>
              <a:buNone/>
            </a:pPr>
            <a:r>
              <a:rPr lang="iw" u="sng">
                <a:solidFill>
                  <a:schemeClr val="dk1"/>
                </a:solidFill>
              </a:rPr>
              <a:t>Model Performance</a:t>
            </a:r>
            <a:r>
              <a:rPr lang="iw">
                <a:solidFill>
                  <a:schemeClr val="dk1"/>
                </a:solidFill>
              </a:rPr>
              <a:t> -</a:t>
            </a:r>
            <a:r>
              <a:rPr b="1" lang="iw">
                <a:solidFill>
                  <a:schemeClr val="dk1"/>
                </a:solidFill>
                <a:latin typeface="Montserrat"/>
                <a:ea typeface="Montserrat"/>
                <a:cs typeface="Montserrat"/>
                <a:sym typeface="Montserrat"/>
              </a:rPr>
              <a:t> </a:t>
            </a:r>
            <a:r>
              <a:rPr lang="iw">
                <a:solidFill>
                  <a:schemeClr val="dk1"/>
                </a:solidFill>
              </a:rPr>
              <a:t>We observed that our model has </a:t>
            </a:r>
            <a:r>
              <a:rPr b="1" lang="iw">
                <a:solidFill>
                  <a:schemeClr val="dk1"/>
                </a:solidFill>
                <a:latin typeface="Montserrat"/>
                <a:ea typeface="Montserrat"/>
                <a:cs typeface="Montserrat"/>
                <a:sym typeface="Montserrat"/>
              </a:rPr>
              <a:t>difficulty accurately identifying</a:t>
            </a:r>
            <a:r>
              <a:rPr lang="iw">
                <a:solidFill>
                  <a:schemeClr val="dk1"/>
                </a:solidFill>
              </a:rPr>
              <a:t> hate speech, often misclassifying it as non-hate speech.</a:t>
            </a:r>
            <a:endParaRPr>
              <a:solidFill>
                <a:schemeClr val="dk1"/>
              </a:solidFill>
            </a:endParaRPr>
          </a:p>
          <a:p>
            <a:pPr indent="0" lvl="0" marL="457200" rtl="0" algn="l">
              <a:spcBef>
                <a:spcPts val="500"/>
              </a:spcBef>
              <a:spcAft>
                <a:spcPts val="0"/>
              </a:spcAft>
              <a:buNone/>
            </a:pPr>
            <a:r>
              <a:t/>
            </a:r>
            <a:endParaRPr>
              <a:solidFill>
                <a:schemeClr val="dk1"/>
              </a:solidFill>
            </a:endParaRPr>
          </a:p>
          <a:p>
            <a:pPr indent="0" lvl="0" marL="0" rtl="0" algn="l">
              <a:spcBef>
                <a:spcPts val="500"/>
              </a:spcBef>
              <a:spcAft>
                <a:spcPts val="0"/>
              </a:spcAft>
              <a:buNone/>
            </a:pPr>
            <a:r>
              <a:rPr lang="iw" u="sng">
                <a:solidFill>
                  <a:schemeClr val="dk1"/>
                </a:solidFill>
              </a:rPr>
              <a:t>Data Drift </a:t>
            </a:r>
            <a:r>
              <a:rPr lang="iw">
                <a:solidFill>
                  <a:schemeClr val="dk1"/>
                </a:solidFill>
              </a:rPr>
              <a:t>- There is </a:t>
            </a:r>
            <a:r>
              <a:rPr b="1" lang="iw">
                <a:solidFill>
                  <a:schemeClr val="dk1"/>
                </a:solidFill>
                <a:latin typeface="Montserrat"/>
                <a:ea typeface="Montserrat"/>
                <a:cs typeface="Montserrat"/>
                <a:sym typeface="Montserrat"/>
              </a:rPr>
              <a:t>clear evidence</a:t>
            </a:r>
            <a:r>
              <a:rPr lang="iw">
                <a:solidFill>
                  <a:schemeClr val="dk1"/>
                </a:solidFill>
              </a:rPr>
              <a:t> of data drift, where non-hate speech tweets are beginning to resemble hate speech in terms of sentiment and word usage.</a:t>
            </a:r>
            <a:endParaRPr>
              <a:solidFill>
                <a:schemeClr val="dk1"/>
              </a:solidFill>
            </a:endParaRPr>
          </a:p>
          <a:p>
            <a:pPr indent="0" lvl="0" marL="457200" rtl="0" algn="l">
              <a:spcBef>
                <a:spcPts val="500"/>
              </a:spcBef>
              <a:spcAft>
                <a:spcPts val="0"/>
              </a:spcAft>
              <a:buNone/>
            </a:pPr>
            <a:r>
              <a:t/>
            </a:r>
            <a:endParaRPr>
              <a:solidFill>
                <a:schemeClr val="dk1"/>
              </a:solidFill>
            </a:endParaRPr>
          </a:p>
          <a:p>
            <a:pPr indent="0" lvl="0" marL="0" rtl="0" algn="l">
              <a:spcBef>
                <a:spcPts val="500"/>
              </a:spcBef>
              <a:spcAft>
                <a:spcPts val="0"/>
              </a:spcAft>
              <a:buNone/>
            </a:pPr>
            <a:r>
              <a:rPr lang="iw" u="sng">
                <a:solidFill>
                  <a:schemeClr val="dk1"/>
                </a:solidFill>
              </a:rPr>
              <a:t>Impact on Classification </a:t>
            </a:r>
            <a:r>
              <a:rPr lang="iw">
                <a:solidFill>
                  <a:schemeClr val="dk1"/>
                </a:solidFill>
              </a:rPr>
              <a:t>- As a result of these factors, our model </a:t>
            </a:r>
            <a:r>
              <a:rPr b="1" lang="iw">
                <a:solidFill>
                  <a:schemeClr val="dk1"/>
                </a:solidFill>
                <a:latin typeface="Montserrat"/>
                <a:ea typeface="Montserrat"/>
                <a:cs typeface="Montserrat"/>
                <a:sym typeface="Montserrat"/>
              </a:rPr>
              <a:t>struggles </a:t>
            </a:r>
            <a:r>
              <a:rPr lang="iw">
                <a:solidFill>
                  <a:schemeClr val="dk1"/>
                </a:solidFill>
              </a:rPr>
              <a:t>to make correct classifications, highlighting the need for improvement.</a:t>
            </a:r>
            <a:endParaRPr>
              <a:solidFill>
                <a:schemeClr val="dk1"/>
              </a:solidFill>
            </a:endParaRPr>
          </a:p>
        </p:txBody>
      </p:sp>
      <p:sp>
        <p:nvSpPr>
          <p:cNvPr id="221" name="Google Shape;221;p30"/>
          <p:cNvSpPr txBox="1"/>
          <p:nvPr>
            <p:ph idx="2" type="body"/>
          </p:nvPr>
        </p:nvSpPr>
        <p:spPr>
          <a:xfrm>
            <a:off x="4918800" y="454300"/>
            <a:ext cx="4225200" cy="4319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iw" sz="1250" u="sng">
                <a:solidFill>
                  <a:schemeClr val="dk1"/>
                </a:solidFill>
              </a:rPr>
              <a:t>Liability</a:t>
            </a:r>
            <a:r>
              <a:rPr lang="iw" sz="1250">
                <a:solidFill>
                  <a:schemeClr val="dk1"/>
                </a:solidFill>
              </a:rPr>
              <a:t> - We are at risk of not being </a:t>
            </a:r>
            <a:r>
              <a:rPr b="1" lang="iw" sz="1250">
                <a:solidFill>
                  <a:schemeClr val="dk1"/>
                </a:solidFill>
                <a:latin typeface="Montserrat"/>
                <a:ea typeface="Montserrat"/>
                <a:cs typeface="Montserrat"/>
                <a:sym typeface="Montserrat"/>
              </a:rPr>
              <a:t>compliant </a:t>
            </a:r>
            <a:r>
              <a:rPr lang="iw" sz="1250">
                <a:solidFill>
                  <a:schemeClr val="dk1"/>
                </a:solidFill>
              </a:rPr>
              <a:t>with statements concerning product performance made to the client. Said misclassification can result in </a:t>
            </a:r>
            <a:r>
              <a:rPr b="1" lang="iw" sz="1250">
                <a:solidFill>
                  <a:schemeClr val="dk1"/>
                </a:solidFill>
                <a:latin typeface="Montserrat"/>
                <a:ea typeface="Montserrat"/>
                <a:cs typeface="Montserrat"/>
                <a:sym typeface="Montserrat"/>
              </a:rPr>
              <a:t>liability</a:t>
            </a:r>
            <a:r>
              <a:rPr b="1" lang="iw" sz="1250">
                <a:solidFill>
                  <a:schemeClr val="dk1"/>
                </a:solidFill>
                <a:latin typeface="Montserrat"/>
                <a:ea typeface="Montserrat"/>
                <a:cs typeface="Montserrat"/>
                <a:sym typeface="Montserrat"/>
              </a:rPr>
              <a:t> </a:t>
            </a:r>
            <a:r>
              <a:rPr lang="iw" sz="1250">
                <a:solidFill>
                  <a:schemeClr val="dk1"/>
                </a:solidFill>
              </a:rPr>
              <a:t>issues:</a:t>
            </a:r>
            <a:endParaRPr sz="1250">
              <a:solidFill>
                <a:schemeClr val="dk1"/>
              </a:solidFill>
            </a:endParaRPr>
          </a:p>
          <a:p>
            <a:pPr indent="-307975" lvl="0" marL="457200" rtl="0" algn="l">
              <a:lnSpc>
                <a:spcPct val="105000"/>
              </a:lnSpc>
              <a:spcBef>
                <a:spcPts val="1200"/>
              </a:spcBef>
              <a:spcAft>
                <a:spcPts val="0"/>
              </a:spcAft>
              <a:buClr>
                <a:schemeClr val="dk1"/>
              </a:buClr>
              <a:buSzPts val="1250"/>
              <a:buChar char="●"/>
            </a:pPr>
            <a:r>
              <a:rPr lang="iw" sz="1250">
                <a:solidFill>
                  <a:schemeClr val="dk1"/>
                </a:solidFill>
              </a:rPr>
              <a:t>Client company vs. Hate-Buster - contract</a:t>
            </a:r>
            <a:endParaRPr sz="1250">
              <a:solidFill>
                <a:schemeClr val="dk1"/>
              </a:solidFill>
            </a:endParaRPr>
          </a:p>
          <a:p>
            <a:pPr indent="-307975" lvl="0" marL="457200" rtl="0" algn="l">
              <a:lnSpc>
                <a:spcPct val="105000"/>
              </a:lnSpc>
              <a:spcBef>
                <a:spcPts val="0"/>
              </a:spcBef>
              <a:spcAft>
                <a:spcPts val="0"/>
              </a:spcAft>
              <a:buClr>
                <a:schemeClr val="dk1"/>
              </a:buClr>
              <a:buSzPts val="1250"/>
              <a:buChar char="●"/>
            </a:pPr>
            <a:r>
              <a:rPr lang="iw" sz="1250">
                <a:solidFill>
                  <a:schemeClr val="dk1"/>
                </a:solidFill>
              </a:rPr>
              <a:t>Client company’s users vs. </a:t>
            </a:r>
            <a:r>
              <a:rPr lang="iw" sz="1250">
                <a:solidFill>
                  <a:schemeClr val="dk1"/>
                </a:solidFill>
              </a:rPr>
              <a:t>Hate-Buster</a:t>
            </a:r>
            <a:br>
              <a:rPr lang="iw" sz="1250">
                <a:solidFill>
                  <a:schemeClr val="dk1"/>
                </a:solidFill>
              </a:rPr>
            </a:br>
            <a:endParaRPr sz="1250">
              <a:solidFill>
                <a:schemeClr val="dk1"/>
              </a:solidFill>
            </a:endParaRPr>
          </a:p>
          <a:p>
            <a:pPr indent="0" lvl="0" marL="0" rtl="0" algn="l">
              <a:lnSpc>
                <a:spcPct val="105000"/>
              </a:lnSpc>
              <a:spcBef>
                <a:spcPts val="1200"/>
              </a:spcBef>
              <a:spcAft>
                <a:spcPts val="0"/>
              </a:spcAft>
              <a:buNone/>
            </a:pPr>
            <a:r>
              <a:rPr lang="iw" sz="1250" u="sng">
                <a:solidFill>
                  <a:schemeClr val="dk1"/>
                </a:solidFill>
              </a:rPr>
              <a:t>Possible legal claims against us</a:t>
            </a:r>
            <a:r>
              <a:rPr lang="iw" sz="1250">
                <a:solidFill>
                  <a:schemeClr val="dk1"/>
                </a:solidFill>
              </a:rPr>
              <a:t> - </a:t>
            </a:r>
            <a:endParaRPr sz="1250">
              <a:solidFill>
                <a:schemeClr val="dk1"/>
              </a:solidFill>
            </a:endParaRPr>
          </a:p>
          <a:p>
            <a:pPr indent="-307975" lvl="0" marL="457200" rtl="0" algn="l">
              <a:lnSpc>
                <a:spcPct val="105000"/>
              </a:lnSpc>
              <a:spcBef>
                <a:spcPts val="1200"/>
              </a:spcBef>
              <a:spcAft>
                <a:spcPts val="0"/>
              </a:spcAft>
              <a:buClr>
                <a:schemeClr val="dk1"/>
              </a:buClr>
              <a:buSzPts val="1250"/>
              <a:buChar char="●"/>
            </a:pPr>
            <a:r>
              <a:rPr lang="iw" sz="1250">
                <a:solidFill>
                  <a:schemeClr val="dk1"/>
                </a:solidFill>
              </a:rPr>
              <a:t>False-Negative: Defamation, </a:t>
            </a:r>
            <a:r>
              <a:rPr lang="iw" sz="1250">
                <a:solidFill>
                  <a:schemeClr val="dk1"/>
                </a:solidFill>
                <a:latin typeface="Calibri"/>
                <a:ea typeface="Calibri"/>
                <a:cs typeface="Calibri"/>
                <a:sym typeface="Calibri"/>
              </a:rPr>
              <a:t>פגיעה בשם הטוב</a:t>
            </a:r>
            <a:endParaRPr sz="1250">
              <a:solidFill>
                <a:schemeClr val="dk1"/>
              </a:solidFill>
              <a:latin typeface="Calibri"/>
              <a:ea typeface="Calibri"/>
              <a:cs typeface="Calibri"/>
              <a:sym typeface="Calibri"/>
            </a:endParaRPr>
          </a:p>
          <a:p>
            <a:pPr indent="-307975" lvl="0" marL="457200" rtl="0" algn="l">
              <a:lnSpc>
                <a:spcPct val="105000"/>
              </a:lnSpc>
              <a:spcBef>
                <a:spcPts val="0"/>
              </a:spcBef>
              <a:spcAft>
                <a:spcPts val="0"/>
              </a:spcAft>
              <a:buClr>
                <a:schemeClr val="dk1"/>
              </a:buClr>
              <a:buSzPts val="1250"/>
              <a:buChar char="●"/>
            </a:pPr>
            <a:r>
              <a:rPr lang="iw" sz="1250">
                <a:solidFill>
                  <a:schemeClr val="dk1"/>
                </a:solidFill>
              </a:rPr>
              <a:t>Contract Law</a:t>
            </a:r>
            <a:endParaRPr sz="1250">
              <a:solidFill>
                <a:schemeClr val="dk1"/>
              </a:solidFill>
            </a:endParaRPr>
          </a:p>
          <a:p>
            <a:pPr indent="-307975" lvl="0" marL="457200" rtl="0" algn="l">
              <a:lnSpc>
                <a:spcPct val="105000"/>
              </a:lnSpc>
              <a:spcBef>
                <a:spcPts val="0"/>
              </a:spcBef>
              <a:spcAft>
                <a:spcPts val="0"/>
              </a:spcAft>
              <a:buClr>
                <a:schemeClr val="dk1"/>
              </a:buClr>
              <a:buSzPts val="1250"/>
              <a:buChar char="●"/>
            </a:pPr>
            <a:r>
              <a:rPr lang="iw" sz="1250">
                <a:solidFill>
                  <a:schemeClr val="dk1"/>
                </a:solidFill>
              </a:rPr>
              <a:t>Consumer Protections laws</a:t>
            </a:r>
            <a:endParaRPr sz="1250">
              <a:solidFill>
                <a:schemeClr val="dk1"/>
              </a:solidFill>
            </a:endParaRPr>
          </a:p>
          <a:p>
            <a:pPr indent="0" lvl="0" marL="0" rtl="0" algn="l">
              <a:lnSpc>
                <a:spcPct val="105000"/>
              </a:lnSpc>
              <a:spcBef>
                <a:spcPts val="1200"/>
              </a:spcBef>
              <a:spcAft>
                <a:spcPts val="0"/>
              </a:spcAft>
              <a:buNone/>
            </a:pPr>
            <a:r>
              <a:rPr lang="iw" sz="1250" u="sng">
                <a:solidFill>
                  <a:schemeClr val="dk1"/>
                </a:solidFill>
              </a:rPr>
              <a:t>Negative business impact</a:t>
            </a:r>
            <a:r>
              <a:rPr lang="iw" sz="1250">
                <a:solidFill>
                  <a:schemeClr val="dk1"/>
                </a:solidFill>
              </a:rPr>
              <a:t> - fails to supply a successful and reliable system</a:t>
            </a:r>
            <a:endParaRPr sz="1250">
              <a:solidFill>
                <a:schemeClr val="dk1"/>
              </a:solidFill>
            </a:endParaRPr>
          </a:p>
          <a:p>
            <a:pPr indent="0" lvl="0" marL="0" rtl="0" algn="l">
              <a:lnSpc>
                <a:spcPct val="105000"/>
              </a:lnSpc>
              <a:spcBef>
                <a:spcPts val="1200"/>
              </a:spcBef>
              <a:spcAft>
                <a:spcPts val="0"/>
              </a:spcAft>
              <a:buNone/>
            </a:pPr>
            <a:r>
              <a:rPr lang="iw" sz="1250" u="sng">
                <a:solidFill>
                  <a:schemeClr val="dk1"/>
                </a:solidFill>
              </a:rPr>
              <a:t>Positive performance</a:t>
            </a:r>
            <a:r>
              <a:rPr lang="iw" sz="1250">
                <a:solidFill>
                  <a:schemeClr val="dk1"/>
                </a:solidFill>
              </a:rPr>
              <a:t> - regarding False-Positive classification, upholds with Freedom of Speech and constitutional framework</a:t>
            </a:r>
            <a:endParaRPr sz="1250">
              <a:solidFill>
                <a:schemeClr val="dk1"/>
              </a:solidFill>
              <a:latin typeface="Calibri"/>
              <a:ea typeface="Calibri"/>
              <a:cs typeface="Calibri"/>
              <a:sym typeface="Calibri"/>
            </a:endParaRPr>
          </a:p>
          <a:p>
            <a:pPr indent="0" lvl="0" marL="0" rtl="0" algn="l">
              <a:lnSpc>
                <a:spcPct val="105000"/>
              </a:lnSpc>
              <a:spcBef>
                <a:spcPts val="1200"/>
              </a:spcBef>
              <a:spcAft>
                <a:spcPts val="1200"/>
              </a:spcAft>
              <a:buNone/>
            </a:pPr>
            <a:r>
              <a:t/>
            </a:r>
            <a:endParaRPr sz="1250" u="sng">
              <a:solidFill>
                <a:schemeClr val="dk1"/>
              </a:solidFill>
            </a:endParaRPr>
          </a:p>
        </p:txBody>
      </p:sp>
      <p:pic>
        <p:nvPicPr>
          <p:cNvPr id="222" name="Google Shape;222;p30"/>
          <p:cNvPicPr preferRelativeResize="0"/>
          <p:nvPr/>
        </p:nvPicPr>
        <p:blipFill>
          <a:blip r:embed="rId3">
            <a:alphaModFix/>
          </a:blip>
          <a:stretch>
            <a:fillRect/>
          </a:stretch>
        </p:blipFill>
        <p:spPr>
          <a:xfrm>
            <a:off x="3827850" y="2070322"/>
            <a:ext cx="1002875" cy="10028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idx="4294967295" type="ctrTitle"/>
          </p:nvPr>
        </p:nvSpPr>
        <p:spPr>
          <a:xfrm>
            <a:off x="272525" y="197600"/>
            <a:ext cx="8520600" cy="8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w" sz="5000"/>
              <a:t>Any Questions?</a:t>
            </a:r>
            <a:endParaRPr sz="5000"/>
          </a:p>
        </p:txBody>
      </p:sp>
      <p:sp>
        <p:nvSpPr>
          <p:cNvPr id="228" name="Google Shape;228;p31"/>
          <p:cNvSpPr txBox="1"/>
          <p:nvPr>
            <p:ph type="title"/>
          </p:nvPr>
        </p:nvSpPr>
        <p:spPr>
          <a:xfrm>
            <a:off x="1049875" y="2361600"/>
            <a:ext cx="3441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t>
            </a:r>
            <a:r>
              <a:rPr lang="iw"/>
              <a:t>T</a:t>
            </a:r>
            <a:r>
              <a:rPr lang="iw"/>
              <a:t>ry Our System!) - </a:t>
            </a:r>
            <a:endParaRPr/>
          </a:p>
        </p:txBody>
      </p:sp>
      <p:pic>
        <p:nvPicPr>
          <p:cNvPr id="229" name="Google Shape;229;p31"/>
          <p:cNvPicPr preferRelativeResize="0"/>
          <p:nvPr/>
        </p:nvPicPr>
        <p:blipFill>
          <a:blip r:embed="rId3">
            <a:alphaModFix/>
          </a:blip>
          <a:stretch>
            <a:fillRect/>
          </a:stretch>
        </p:blipFill>
        <p:spPr>
          <a:xfrm>
            <a:off x="4457250" y="1113550"/>
            <a:ext cx="3687324" cy="36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216375" y="1167700"/>
            <a:ext cx="3114600" cy="77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w" u="sng"/>
              <a:t>Warning</a:t>
            </a:r>
            <a:endParaRPr u="sng"/>
          </a:p>
        </p:txBody>
      </p:sp>
      <p:sp>
        <p:nvSpPr>
          <p:cNvPr id="74" name="Google Shape;74;p14"/>
          <p:cNvSpPr txBox="1"/>
          <p:nvPr>
            <p:ph type="title"/>
          </p:nvPr>
        </p:nvSpPr>
        <p:spPr>
          <a:xfrm>
            <a:off x="311700" y="2194875"/>
            <a:ext cx="8520600" cy="16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w"/>
              <a:t>This </a:t>
            </a:r>
            <a:r>
              <a:rPr lang="iw"/>
              <a:t>presentation</a:t>
            </a:r>
            <a:r>
              <a:rPr lang="iw"/>
              <a:t> </a:t>
            </a:r>
            <a:r>
              <a:rPr b="1" lang="iw">
                <a:latin typeface="Montserrat"/>
                <a:ea typeface="Montserrat"/>
                <a:cs typeface="Montserrat"/>
                <a:sym typeface="Montserrat"/>
              </a:rPr>
              <a:t>will </a:t>
            </a:r>
            <a:r>
              <a:rPr lang="iw"/>
              <a:t>contain</a:t>
            </a:r>
            <a:r>
              <a:rPr lang="iw"/>
              <a:t> harmful speech</a:t>
            </a:r>
            <a:endParaRPr/>
          </a:p>
        </p:txBody>
      </p:sp>
      <p:pic>
        <p:nvPicPr>
          <p:cNvPr id="75" name="Google Shape;75;p14"/>
          <p:cNvPicPr preferRelativeResize="0"/>
          <p:nvPr/>
        </p:nvPicPr>
        <p:blipFill>
          <a:blip r:embed="rId3">
            <a:alphaModFix/>
          </a:blip>
          <a:stretch>
            <a:fillRect/>
          </a:stretch>
        </p:blipFill>
        <p:spPr>
          <a:xfrm>
            <a:off x="2427250" y="943038"/>
            <a:ext cx="1219725" cy="121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Recommendations</a:t>
            </a:r>
            <a:endParaRPr/>
          </a:p>
        </p:txBody>
      </p:sp>
      <p:sp>
        <p:nvSpPr>
          <p:cNvPr id="235" name="Google Shape;235;p32"/>
          <p:cNvSpPr txBox="1"/>
          <p:nvPr>
            <p:ph idx="1" type="body"/>
          </p:nvPr>
        </p:nvSpPr>
        <p:spPr>
          <a:xfrm>
            <a:off x="311700" y="1152475"/>
            <a:ext cx="3999900" cy="34164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iw" sz="1200" u="sng">
                <a:solidFill>
                  <a:schemeClr val="dk1"/>
                </a:solidFill>
              </a:rPr>
              <a:t>Continues Retraining</a:t>
            </a:r>
            <a:r>
              <a:rPr lang="iw" sz="1200">
                <a:solidFill>
                  <a:schemeClr val="dk1"/>
                </a:solidFill>
              </a:rPr>
              <a:t> - having the system incorporate user feedback for continuous updates. This could involve collecting user reports on false positives and negatives, which would then be used to retrain and refine the model regularly. </a:t>
            </a:r>
            <a:endParaRPr sz="1200">
              <a:solidFill>
                <a:schemeClr val="dk1"/>
              </a:solidFill>
            </a:endParaRPr>
          </a:p>
          <a:p>
            <a:pPr indent="0" lvl="0" marL="0" rtl="0" algn="l">
              <a:spcBef>
                <a:spcPts val="1200"/>
              </a:spcBef>
              <a:spcAft>
                <a:spcPts val="0"/>
              </a:spcAft>
              <a:buClr>
                <a:schemeClr val="dk1"/>
              </a:buClr>
              <a:buSzPts val="1100"/>
              <a:buFont typeface="Arial"/>
              <a:buNone/>
            </a:pPr>
            <a:r>
              <a:rPr lang="iw" sz="1200">
                <a:solidFill>
                  <a:schemeClr val="dk1"/>
                </a:solidFill>
              </a:rPr>
              <a:t>By leveraging user feedback, the model can stay current with evolving language patterns and improve its </a:t>
            </a:r>
            <a:r>
              <a:rPr b="1" lang="iw" sz="1200">
                <a:solidFill>
                  <a:schemeClr val="dk1"/>
                </a:solidFill>
                <a:latin typeface="Montserrat"/>
                <a:ea typeface="Montserrat"/>
                <a:cs typeface="Montserrat"/>
                <a:sym typeface="Montserrat"/>
              </a:rPr>
              <a:t>accuracy </a:t>
            </a:r>
            <a:r>
              <a:rPr lang="iw" sz="1200">
                <a:solidFill>
                  <a:schemeClr val="dk1"/>
                </a:solidFill>
              </a:rPr>
              <a:t>over time - also helps with </a:t>
            </a:r>
            <a:r>
              <a:rPr b="1" lang="iw" sz="1200">
                <a:solidFill>
                  <a:schemeClr val="dk1"/>
                </a:solidFill>
                <a:latin typeface="Montserrat"/>
                <a:ea typeface="Montserrat"/>
                <a:cs typeface="Montserrat"/>
                <a:sym typeface="Montserrat"/>
              </a:rPr>
              <a:t>reducing both risk and liability</a:t>
            </a:r>
            <a:r>
              <a:rPr lang="iw" sz="1200">
                <a:solidFill>
                  <a:schemeClr val="dk1"/>
                </a:solidFill>
              </a:rPr>
              <a:t>.</a:t>
            </a:r>
            <a:endParaRPr sz="1200">
              <a:solidFill>
                <a:schemeClr val="dk1"/>
              </a:solidFill>
            </a:endParaRPr>
          </a:p>
          <a:p>
            <a:pPr indent="0" lvl="0" marL="0" rtl="0" algn="l">
              <a:spcBef>
                <a:spcPts val="1200"/>
              </a:spcBef>
              <a:spcAft>
                <a:spcPts val="1200"/>
              </a:spcAft>
              <a:buClr>
                <a:schemeClr val="dk1"/>
              </a:buClr>
              <a:buSzPts val="1100"/>
              <a:buFont typeface="Arial"/>
              <a:buNone/>
            </a:pPr>
            <a:r>
              <a:rPr lang="iw" sz="1200">
                <a:solidFill>
                  <a:schemeClr val="dk1"/>
                </a:solidFill>
              </a:rPr>
              <a:t>However, the challenge lies in the fact that the current model architecture does not support dynamic updates. This limitation could result in significant delays and complexities in integrating user feedback.</a:t>
            </a:r>
            <a:endParaRPr sz="1200">
              <a:solidFill>
                <a:srgbClr val="FF0000"/>
              </a:solidFill>
            </a:endParaRPr>
          </a:p>
        </p:txBody>
      </p:sp>
      <p:sp>
        <p:nvSpPr>
          <p:cNvPr id="236" name="Google Shape;236;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w" sz="1200">
                <a:solidFill>
                  <a:schemeClr val="dk1"/>
                </a:solidFill>
                <a:latin typeface="Montserrat"/>
                <a:ea typeface="Montserrat"/>
                <a:cs typeface="Montserrat"/>
                <a:sym typeface="Montserrat"/>
              </a:rPr>
              <a:t>More advanced solutions</a:t>
            </a:r>
            <a:r>
              <a:rPr lang="iw" sz="1200">
                <a:solidFill>
                  <a:schemeClr val="dk1"/>
                </a:solidFill>
              </a:rPr>
              <a:t>: </a:t>
            </a:r>
            <a:endParaRPr sz="1200">
              <a:solidFill>
                <a:schemeClr val="dk1"/>
              </a:solidFill>
            </a:endParaRPr>
          </a:p>
          <a:p>
            <a:pPr indent="0" lvl="0" marL="0" rtl="0" algn="l">
              <a:spcBef>
                <a:spcPts val="1200"/>
              </a:spcBef>
              <a:spcAft>
                <a:spcPts val="0"/>
              </a:spcAft>
              <a:buClr>
                <a:schemeClr val="dk1"/>
              </a:buClr>
              <a:buSzPts val="1100"/>
              <a:buFont typeface="Arial"/>
              <a:buNone/>
            </a:pPr>
            <a:r>
              <a:rPr lang="iw" sz="1200" u="sng">
                <a:solidFill>
                  <a:schemeClr val="dk1"/>
                </a:solidFill>
              </a:rPr>
              <a:t>Enhanced Feature Engineerin</a:t>
            </a:r>
            <a:r>
              <a:rPr lang="iw" sz="1200" u="sng">
                <a:solidFill>
                  <a:schemeClr val="dk1"/>
                </a:solidFill>
              </a:rPr>
              <a:t>g</a:t>
            </a:r>
            <a:r>
              <a:rPr lang="iw" sz="1200">
                <a:solidFill>
                  <a:schemeClr val="dk1"/>
                </a:solidFill>
              </a:rPr>
              <a:t> -</a:t>
            </a:r>
            <a:r>
              <a:rPr lang="iw" sz="1200">
                <a:solidFill>
                  <a:schemeClr val="dk1"/>
                </a:solidFill>
              </a:rPr>
              <a:t> Incorporate advanced features like contextual embeddings (e.g., BERT, Word2Vec) to better capture the nuances of short texts and distinguish between hate speech and non-hate speech.</a:t>
            </a:r>
            <a:endParaRPr sz="1200">
              <a:solidFill>
                <a:schemeClr val="dk1"/>
              </a:solidFill>
            </a:endParaRPr>
          </a:p>
          <a:p>
            <a:pPr indent="0" lvl="0" marL="0" rtl="0" algn="l">
              <a:spcBef>
                <a:spcPts val="1200"/>
              </a:spcBef>
              <a:spcAft>
                <a:spcPts val="1200"/>
              </a:spcAft>
              <a:buNone/>
            </a:pPr>
            <a:r>
              <a:rPr lang="iw" sz="1200" u="sng">
                <a:solidFill>
                  <a:schemeClr val="dk1"/>
                </a:solidFill>
              </a:rPr>
              <a:t>Considering Alternative Models</a:t>
            </a:r>
            <a:r>
              <a:rPr lang="iw" sz="1200">
                <a:solidFill>
                  <a:schemeClr val="dk1"/>
                </a:solidFill>
              </a:rPr>
              <a:t> - Explore more sophisticated models, such as neural networks or ensemble methods, which may handle feature overlap and data drift more effectively than logistic regression</a:t>
            </a:r>
            <a:r>
              <a:rPr lang="iw" sz="1200">
                <a:solidFill>
                  <a:schemeClr val="dk1"/>
                </a:solidFill>
              </a:rPr>
              <a:t>. </a:t>
            </a:r>
            <a:r>
              <a:rPr b="1" lang="iw" sz="1200">
                <a:solidFill>
                  <a:schemeClr val="dk1"/>
                </a:solidFill>
                <a:latin typeface="Montserrat"/>
                <a:ea typeface="Montserrat"/>
                <a:cs typeface="Montserrat"/>
                <a:sym typeface="Montserrat"/>
              </a:rPr>
              <a:t>This requires mass amount of data.</a:t>
            </a:r>
            <a:endParaRPr b="1" sz="12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13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Case-Study</a:t>
            </a:r>
            <a:endParaRPr/>
          </a:p>
        </p:txBody>
      </p:sp>
      <p:pic>
        <p:nvPicPr>
          <p:cNvPr id="81" name="Google Shape;81;p15"/>
          <p:cNvPicPr preferRelativeResize="0"/>
          <p:nvPr/>
        </p:nvPicPr>
        <p:blipFill>
          <a:blip r:embed="rId3">
            <a:alphaModFix/>
          </a:blip>
          <a:stretch>
            <a:fillRect/>
          </a:stretch>
        </p:blipFill>
        <p:spPr>
          <a:xfrm>
            <a:off x="3708648" y="1221350"/>
            <a:ext cx="1198450" cy="1198476"/>
          </a:xfrm>
          <a:prstGeom prst="rect">
            <a:avLst/>
          </a:prstGeom>
          <a:noFill/>
          <a:ln>
            <a:noFill/>
          </a:ln>
        </p:spPr>
      </p:pic>
      <p:sp>
        <p:nvSpPr>
          <p:cNvPr id="82" name="Google Shape;82;p15"/>
          <p:cNvSpPr txBox="1"/>
          <p:nvPr>
            <p:ph idx="1" type="body"/>
          </p:nvPr>
        </p:nvSpPr>
        <p:spPr>
          <a:xfrm>
            <a:off x="3355075" y="703550"/>
            <a:ext cx="1905600" cy="517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w" sz="1900">
                <a:solidFill>
                  <a:schemeClr val="dk1"/>
                </a:solidFill>
              </a:rPr>
              <a:t>Hate-Buster</a:t>
            </a:r>
            <a:endParaRPr sz="1900">
              <a:solidFill>
                <a:schemeClr val="dk1"/>
              </a:solidFill>
            </a:endParaRPr>
          </a:p>
        </p:txBody>
      </p:sp>
      <p:sp>
        <p:nvSpPr>
          <p:cNvPr id="83" name="Google Shape;83;p15"/>
          <p:cNvSpPr txBox="1"/>
          <p:nvPr>
            <p:ph idx="1" type="body"/>
          </p:nvPr>
        </p:nvSpPr>
        <p:spPr>
          <a:xfrm>
            <a:off x="1644176" y="2548625"/>
            <a:ext cx="5327400" cy="865500"/>
          </a:xfrm>
          <a:prstGeom prst="rect">
            <a:avLst/>
          </a:prstGeom>
        </p:spPr>
        <p:txBody>
          <a:bodyPr anchorCtr="0" anchor="t" bIns="91425" lIns="91425" spcFirstLastPara="1" rIns="91425" wrap="square" tIns="91425">
            <a:noAutofit/>
          </a:bodyPr>
          <a:lstStyle/>
          <a:p>
            <a:pPr indent="0" lvl="0" marL="0" rtl="0" algn="ctr">
              <a:lnSpc>
                <a:spcPct val="135000"/>
              </a:lnSpc>
              <a:spcBef>
                <a:spcPts val="0"/>
              </a:spcBef>
              <a:spcAft>
                <a:spcPts val="300"/>
              </a:spcAft>
              <a:buNone/>
            </a:pPr>
            <a:r>
              <a:rPr lang="iw" sz="1300">
                <a:solidFill>
                  <a:schemeClr val="dk1"/>
                </a:solidFill>
                <a:latin typeface="Montserrat"/>
                <a:ea typeface="Montserrat"/>
                <a:cs typeface="Montserrat"/>
                <a:sym typeface="Montserrat"/>
              </a:rPr>
              <a:t>AI system which designed to </a:t>
            </a:r>
            <a:r>
              <a:rPr b="1" lang="iw" sz="1300">
                <a:solidFill>
                  <a:schemeClr val="dk1"/>
                </a:solidFill>
                <a:latin typeface="Montserrat"/>
                <a:ea typeface="Montserrat"/>
                <a:cs typeface="Montserrat"/>
                <a:sym typeface="Montserrat"/>
              </a:rPr>
              <a:t>monitor and eliminate hate speech</a:t>
            </a:r>
            <a:r>
              <a:rPr lang="iw" sz="1300">
                <a:solidFill>
                  <a:schemeClr val="dk1"/>
                </a:solidFill>
                <a:latin typeface="Montserrat"/>
                <a:ea typeface="Montserrat"/>
                <a:cs typeface="Montserrat"/>
                <a:sym typeface="Montserrat"/>
              </a:rPr>
              <a:t> that could be published in social media platforms. Classifies each post as either hateful or not hateful.</a:t>
            </a:r>
            <a:endParaRPr sz="1300">
              <a:solidFill>
                <a:schemeClr val="dk1"/>
              </a:solidFill>
            </a:endParaRPr>
          </a:p>
        </p:txBody>
      </p:sp>
      <p:sp>
        <p:nvSpPr>
          <p:cNvPr id="84" name="Google Shape;84;p15"/>
          <p:cNvSpPr txBox="1"/>
          <p:nvPr/>
        </p:nvSpPr>
        <p:spPr>
          <a:xfrm>
            <a:off x="677275" y="3542925"/>
            <a:ext cx="7261200" cy="925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35000"/>
              </a:lnSpc>
              <a:spcBef>
                <a:spcPts val="0"/>
              </a:spcBef>
              <a:spcAft>
                <a:spcPts val="300"/>
              </a:spcAft>
              <a:buNone/>
            </a:pPr>
            <a:r>
              <a:rPr i="1" lang="iw" sz="1300">
                <a:solidFill>
                  <a:schemeClr val="dk1"/>
                </a:solidFill>
                <a:latin typeface="Montserrat"/>
                <a:ea typeface="Montserrat"/>
                <a:cs typeface="Montserrat"/>
                <a:sym typeface="Montserrat"/>
              </a:rPr>
              <a:t>“</a:t>
            </a:r>
            <a:r>
              <a:rPr b="1" i="1" lang="iw" sz="1300">
                <a:solidFill>
                  <a:schemeClr val="dk1"/>
                </a:solidFill>
                <a:latin typeface="Montserrat"/>
                <a:ea typeface="Montserrat"/>
                <a:cs typeface="Montserrat"/>
                <a:sym typeface="Montserrat"/>
              </a:rPr>
              <a:t>Hate-Buster</a:t>
            </a:r>
            <a:r>
              <a:rPr i="1" lang="iw" sz="1300">
                <a:solidFill>
                  <a:schemeClr val="dk1"/>
                </a:solidFill>
                <a:latin typeface="Montserrat"/>
                <a:ea typeface="Montserrat"/>
                <a:cs typeface="Montserrat"/>
                <a:sym typeface="Montserrat"/>
              </a:rPr>
              <a:t> aims to make conversations on social networks safer. Therefore, it is its goal to ensure that the discourse on said networks is free from hate speech.”</a:t>
            </a:r>
            <a:r>
              <a:rPr lang="iw" sz="1300">
                <a:solidFill>
                  <a:schemeClr val="dk1"/>
                </a:solidFill>
                <a:latin typeface="Montserrat"/>
                <a:ea typeface="Montserrat"/>
                <a:cs typeface="Montserrat"/>
                <a:sym typeface="Montserrat"/>
              </a:rPr>
              <a:t> (Hate-Buster’s ToS)</a:t>
            </a:r>
            <a:endParaRPr sz="13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1056523" y="992750"/>
            <a:ext cx="1198450" cy="1198476"/>
          </a:xfrm>
          <a:prstGeom prst="rect">
            <a:avLst/>
          </a:prstGeom>
          <a:noFill/>
          <a:ln>
            <a:noFill/>
          </a:ln>
        </p:spPr>
      </p:pic>
      <p:sp>
        <p:nvSpPr>
          <p:cNvPr id="90" name="Google Shape;90;p16"/>
          <p:cNvSpPr txBox="1"/>
          <p:nvPr>
            <p:ph idx="1" type="body"/>
          </p:nvPr>
        </p:nvSpPr>
        <p:spPr>
          <a:xfrm>
            <a:off x="702950" y="474950"/>
            <a:ext cx="1905600" cy="517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w" sz="1900">
                <a:solidFill>
                  <a:schemeClr val="dk1"/>
                </a:solidFill>
              </a:rPr>
              <a:t>Hate-Buster</a:t>
            </a:r>
            <a:endParaRPr sz="1900">
              <a:solidFill>
                <a:schemeClr val="dk1"/>
              </a:solidFill>
            </a:endParaRPr>
          </a:p>
        </p:txBody>
      </p:sp>
      <p:sp>
        <p:nvSpPr>
          <p:cNvPr id="91" name="Google Shape;91;p16"/>
          <p:cNvSpPr txBox="1"/>
          <p:nvPr>
            <p:ph idx="1" type="body"/>
          </p:nvPr>
        </p:nvSpPr>
        <p:spPr>
          <a:xfrm>
            <a:off x="610175" y="2148813"/>
            <a:ext cx="7824900" cy="1069800"/>
          </a:xfrm>
          <a:prstGeom prst="rect">
            <a:avLst/>
          </a:prstGeom>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lang="iw" sz="1300" u="sng">
                <a:solidFill>
                  <a:schemeClr val="dk1"/>
                </a:solidFill>
                <a:latin typeface="Montserrat"/>
                <a:ea typeface="Montserrat"/>
                <a:cs typeface="Montserrat"/>
                <a:sym typeface="Montserrat"/>
              </a:rPr>
              <a:t>Contract to use Hate-Buster’s system:</a:t>
            </a:r>
            <a:endParaRPr sz="1300" u="sng">
              <a:solidFill>
                <a:schemeClr val="dk1"/>
              </a:solidFill>
              <a:latin typeface="Montserrat"/>
              <a:ea typeface="Montserrat"/>
              <a:cs typeface="Montserrat"/>
              <a:sym typeface="Montserrat"/>
            </a:endParaRPr>
          </a:p>
          <a:p>
            <a:pPr indent="0" lvl="0" marL="0" rtl="0" algn="ctr">
              <a:lnSpc>
                <a:spcPct val="135000"/>
              </a:lnSpc>
              <a:spcBef>
                <a:spcPts val="300"/>
              </a:spcBef>
              <a:spcAft>
                <a:spcPts val="300"/>
              </a:spcAft>
              <a:buNone/>
            </a:pPr>
            <a:r>
              <a:rPr i="1" lang="iw" sz="1300">
                <a:solidFill>
                  <a:schemeClr val="dk1"/>
                </a:solidFill>
                <a:latin typeface="Montserrat"/>
                <a:ea typeface="Montserrat"/>
                <a:cs typeface="Montserrat"/>
                <a:sym typeface="Montserrat"/>
              </a:rPr>
              <a:t>“</a:t>
            </a:r>
            <a:r>
              <a:rPr b="1" i="1" lang="iw" sz="1300">
                <a:solidFill>
                  <a:schemeClr val="dk1"/>
                </a:solidFill>
                <a:latin typeface="Montserrat"/>
                <a:ea typeface="Montserrat"/>
                <a:cs typeface="Montserrat"/>
                <a:sym typeface="Montserrat"/>
              </a:rPr>
              <a:t>Hate-Buster</a:t>
            </a:r>
            <a:r>
              <a:rPr i="1" lang="iw" sz="1300">
                <a:solidFill>
                  <a:schemeClr val="dk1"/>
                </a:solidFill>
                <a:latin typeface="Montserrat"/>
                <a:ea typeface="Montserrat"/>
                <a:cs typeface="Montserrat"/>
                <a:sym typeface="Montserrat"/>
              </a:rPr>
              <a:t> commits to an accuracy level of 75% for hate-speech detection on </a:t>
            </a:r>
            <a:r>
              <a:rPr b="1" i="1" lang="iw" sz="1300">
                <a:solidFill>
                  <a:schemeClr val="dk1"/>
                </a:solidFill>
                <a:latin typeface="Montserrat"/>
                <a:ea typeface="Montserrat"/>
                <a:cs typeface="Montserrat"/>
                <a:sym typeface="Montserrat"/>
              </a:rPr>
              <a:t>Twibber’s</a:t>
            </a:r>
            <a:r>
              <a:rPr i="1" lang="iw" sz="1300">
                <a:solidFill>
                  <a:schemeClr val="dk1"/>
                </a:solidFill>
                <a:latin typeface="Montserrat"/>
                <a:ea typeface="Montserrat"/>
                <a:cs typeface="Montserrat"/>
                <a:sym typeface="Montserrat"/>
              </a:rPr>
              <a:t> platform as part of its mission to eradicate hate speech across online platforms”</a:t>
            </a:r>
            <a:endParaRPr sz="1300">
              <a:solidFill>
                <a:schemeClr val="dk1"/>
              </a:solidFill>
            </a:endParaRPr>
          </a:p>
        </p:txBody>
      </p:sp>
      <p:sp>
        <p:nvSpPr>
          <p:cNvPr id="92" name="Google Shape;92;p16"/>
          <p:cNvSpPr txBox="1"/>
          <p:nvPr/>
        </p:nvSpPr>
        <p:spPr>
          <a:xfrm>
            <a:off x="702950" y="3294825"/>
            <a:ext cx="7732200" cy="1233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35000"/>
              </a:lnSpc>
              <a:spcBef>
                <a:spcPts val="0"/>
              </a:spcBef>
              <a:spcAft>
                <a:spcPts val="0"/>
              </a:spcAft>
              <a:buNone/>
            </a:pPr>
            <a:r>
              <a:rPr lang="iw" sz="1300" u="sng">
                <a:solidFill>
                  <a:schemeClr val="dk1"/>
                </a:solidFill>
                <a:latin typeface="Montserrat"/>
                <a:ea typeface="Montserrat"/>
                <a:cs typeface="Montserrat"/>
                <a:sym typeface="Montserrat"/>
              </a:rPr>
              <a:t>Based on the contract:</a:t>
            </a:r>
            <a:endParaRPr sz="1300" u="sng">
              <a:solidFill>
                <a:schemeClr val="dk1"/>
              </a:solidFill>
              <a:latin typeface="Montserrat"/>
              <a:ea typeface="Montserrat"/>
              <a:cs typeface="Montserrat"/>
              <a:sym typeface="Montserrat"/>
            </a:endParaRPr>
          </a:p>
          <a:p>
            <a:pPr indent="0" lvl="0" marL="0" rtl="0" algn="ctr">
              <a:lnSpc>
                <a:spcPct val="135000"/>
              </a:lnSpc>
              <a:spcBef>
                <a:spcPts val="300"/>
              </a:spcBef>
              <a:spcAft>
                <a:spcPts val="300"/>
              </a:spcAft>
              <a:buNone/>
            </a:pPr>
            <a:r>
              <a:rPr i="1" lang="iw" sz="1300">
                <a:solidFill>
                  <a:schemeClr val="dk1"/>
                </a:solidFill>
                <a:latin typeface="Montserrat"/>
                <a:ea typeface="Montserrat"/>
                <a:cs typeface="Montserrat"/>
                <a:sym typeface="Montserrat"/>
              </a:rPr>
              <a:t>“</a:t>
            </a:r>
            <a:r>
              <a:rPr b="1" i="1" lang="iw" sz="1300">
                <a:solidFill>
                  <a:schemeClr val="dk1"/>
                </a:solidFill>
                <a:latin typeface="Montserrat"/>
                <a:ea typeface="Montserrat"/>
                <a:cs typeface="Montserrat"/>
                <a:sym typeface="Montserrat"/>
              </a:rPr>
              <a:t>Twibber</a:t>
            </a:r>
            <a:r>
              <a:rPr i="1" lang="iw" sz="1300">
                <a:solidFill>
                  <a:schemeClr val="dk1"/>
                </a:solidFill>
                <a:latin typeface="Montserrat"/>
                <a:ea typeface="Montserrat"/>
                <a:cs typeface="Montserrat"/>
                <a:sym typeface="Montserrat"/>
              </a:rPr>
              <a:t> is committed to maintain no more than a 15% rate of unjustified removals of user content, due to its steadfast commitment to maintaining freedom of speech while maintaining a safe atmosphere for all users”</a:t>
            </a:r>
            <a:r>
              <a:rPr b="1" lang="iw" sz="1300">
                <a:solidFill>
                  <a:schemeClr val="dk1"/>
                </a:solidFill>
                <a:latin typeface="Montserrat"/>
                <a:ea typeface="Montserrat"/>
                <a:cs typeface="Montserrat"/>
                <a:sym typeface="Montserrat"/>
              </a:rPr>
              <a:t> </a:t>
            </a:r>
            <a:r>
              <a:rPr lang="iw" sz="1300">
                <a:solidFill>
                  <a:schemeClr val="dk1"/>
                </a:solidFill>
                <a:latin typeface="Montserrat"/>
                <a:ea typeface="Montserrat"/>
                <a:cs typeface="Montserrat"/>
                <a:sym typeface="Montserrat"/>
              </a:rPr>
              <a:t>(Twibber’s User Agreement)</a:t>
            </a:r>
            <a:endParaRPr sz="1300">
              <a:solidFill>
                <a:schemeClr val="dk1"/>
              </a:solidFill>
              <a:latin typeface="Montserrat"/>
              <a:ea typeface="Montserrat"/>
              <a:cs typeface="Montserrat"/>
              <a:sym typeface="Montserrat"/>
            </a:endParaRPr>
          </a:p>
        </p:txBody>
      </p:sp>
      <p:pic>
        <p:nvPicPr>
          <p:cNvPr id="93" name="Google Shape;93;p16"/>
          <p:cNvPicPr preferRelativeResize="0"/>
          <p:nvPr/>
        </p:nvPicPr>
        <p:blipFill>
          <a:blip r:embed="rId4">
            <a:alphaModFix/>
          </a:blip>
          <a:stretch>
            <a:fillRect/>
          </a:stretch>
        </p:blipFill>
        <p:spPr>
          <a:xfrm>
            <a:off x="6625875" y="1004550"/>
            <a:ext cx="1174875" cy="1174875"/>
          </a:xfrm>
          <a:prstGeom prst="rect">
            <a:avLst/>
          </a:prstGeom>
          <a:noFill/>
          <a:ln>
            <a:noFill/>
          </a:ln>
        </p:spPr>
      </p:pic>
      <p:sp>
        <p:nvSpPr>
          <p:cNvPr id="94" name="Google Shape;94;p16"/>
          <p:cNvSpPr txBox="1"/>
          <p:nvPr>
            <p:ph idx="1" type="body"/>
          </p:nvPr>
        </p:nvSpPr>
        <p:spPr>
          <a:xfrm>
            <a:off x="6260500" y="474950"/>
            <a:ext cx="1905600" cy="517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w" sz="1900">
                <a:solidFill>
                  <a:schemeClr val="dk1"/>
                </a:solidFill>
              </a:rPr>
              <a:t>Twibber</a:t>
            </a:r>
            <a:endParaRPr sz="1900">
              <a:solidFill>
                <a:schemeClr val="dk1"/>
              </a:solidFill>
            </a:endParaRPr>
          </a:p>
        </p:txBody>
      </p:sp>
      <p:pic>
        <p:nvPicPr>
          <p:cNvPr id="95" name="Google Shape;95;p16"/>
          <p:cNvPicPr preferRelativeResize="0"/>
          <p:nvPr/>
        </p:nvPicPr>
        <p:blipFill>
          <a:blip r:embed="rId5">
            <a:alphaModFix/>
          </a:blip>
          <a:stretch>
            <a:fillRect/>
          </a:stretch>
        </p:blipFill>
        <p:spPr>
          <a:xfrm flipH="1" rot="-8657210">
            <a:off x="3250498" y="-236869"/>
            <a:ext cx="2544255" cy="20190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1056523" y="992750"/>
            <a:ext cx="1198450" cy="1198476"/>
          </a:xfrm>
          <a:prstGeom prst="rect">
            <a:avLst/>
          </a:prstGeom>
          <a:noFill/>
          <a:ln>
            <a:noFill/>
          </a:ln>
        </p:spPr>
      </p:pic>
      <p:sp>
        <p:nvSpPr>
          <p:cNvPr id="101" name="Google Shape;101;p17"/>
          <p:cNvSpPr txBox="1"/>
          <p:nvPr>
            <p:ph idx="1" type="body"/>
          </p:nvPr>
        </p:nvSpPr>
        <p:spPr>
          <a:xfrm>
            <a:off x="702950" y="474950"/>
            <a:ext cx="1905600" cy="517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w" sz="1900">
                <a:solidFill>
                  <a:schemeClr val="dk1"/>
                </a:solidFill>
              </a:rPr>
              <a:t>Hate-Buster</a:t>
            </a:r>
            <a:endParaRPr sz="1900">
              <a:solidFill>
                <a:schemeClr val="dk1"/>
              </a:solidFill>
            </a:endParaRPr>
          </a:p>
        </p:txBody>
      </p:sp>
      <p:sp>
        <p:nvSpPr>
          <p:cNvPr id="102" name="Google Shape;102;p17"/>
          <p:cNvSpPr txBox="1"/>
          <p:nvPr>
            <p:ph idx="1" type="body"/>
          </p:nvPr>
        </p:nvSpPr>
        <p:spPr>
          <a:xfrm>
            <a:off x="610175" y="2377413"/>
            <a:ext cx="7824900" cy="1069800"/>
          </a:xfrm>
          <a:prstGeom prst="rect">
            <a:avLst/>
          </a:prstGeom>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lang="iw" sz="1300" u="sng">
                <a:solidFill>
                  <a:schemeClr val="dk1"/>
                </a:solidFill>
                <a:latin typeface="Montserrat"/>
                <a:ea typeface="Montserrat"/>
                <a:cs typeface="Montserrat"/>
                <a:sym typeface="Montserrat"/>
              </a:rPr>
              <a:t>Contract to use Hate-Buster’s system:</a:t>
            </a:r>
            <a:endParaRPr sz="1300" u="sng">
              <a:solidFill>
                <a:schemeClr val="dk1"/>
              </a:solidFill>
              <a:latin typeface="Montserrat"/>
              <a:ea typeface="Montserrat"/>
              <a:cs typeface="Montserrat"/>
              <a:sym typeface="Montserrat"/>
            </a:endParaRPr>
          </a:p>
          <a:p>
            <a:pPr indent="0" lvl="0" marL="0" rtl="0" algn="ctr">
              <a:lnSpc>
                <a:spcPct val="135000"/>
              </a:lnSpc>
              <a:spcBef>
                <a:spcPts val="300"/>
              </a:spcBef>
              <a:spcAft>
                <a:spcPts val="300"/>
              </a:spcAft>
              <a:buNone/>
            </a:pPr>
            <a:r>
              <a:rPr i="1" lang="iw" sz="1300">
                <a:solidFill>
                  <a:schemeClr val="dk1"/>
                </a:solidFill>
                <a:latin typeface="Montserrat"/>
                <a:ea typeface="Montserrat"/>
                <a:cs typeface="Montserrat"/>
                <a:sym typeface="Montserrat"/>
              </a:rPr>
              <a:t>“</a:t>
            </a:r>
            <a:r>
              <a:rPr b="1" i="1" lang="iw" sz="1300">
                <a:solidFill>
                  <a:schemeClr val="dk1"/>
                </a:solidFill>
                <a:latin typeface="Montserrat"/>
                <a:ea typeface="Montserrat"/>
                <a:cs typeface="Montserrat"/>
                <a:sym typeface="Montserrat"/>
              </a:rPr>
              <a:t>Hate-Buster</a:t>
            </a:r>
            <a:r>
              <a:rPr i="1" lang="iw" sz="1300">
                <a:solidFill>
                  <a:schemeClr val="dk1"/>
                </a:solidFill>
                <a:latin typeface="Montserrat"/>
                <a:ea typeface="Montserrat"/>
                <a:cs typeface="Montserrat"/>
                <a:sym typeface="Montserrat"/>
              </a:rPr>
              <a:t> commits to an accuracy level of 75% for hate-speech detection on </a:t>
            </a:r>
            <a:r>
              <a:rPr b="1" i="1" lang="iw" sz="1300">
                <a:solidFill>
                  <a:schemeClr val="dk1"/>
                </a:solidFill>
                <a:latin typeface="Montserrat"/>
                <a:ea typeface="Montserrat"/>
                <a:cs typeface="Montserrat"/>
                <a:sym typeface="Montserrat"/>
              </a:rPr>
              <a:t>Twibber’s</a:t>
            </a:r>
            <a:r>
              <a:rPr i="1" lang="iw" sz="1300">
                <a:solidFill>
                  <a:schemeClr val="dk1"/>
                </a:solidFill>
                <a:latin typeface="Montserrat"/>
                <a:ea typeface="Montserrat"/>
                <a:cs typeface="Montserrat"/>
                <a:sym typeface="Montserrat"/>
              </a:rPr>
              <a:t> platform as part of its mission to eradicate hate speech across online platforms”</a:t>
            </a:r>
            <a:endParaRPr sz="1300">
              <a:solidFill>
                <a:schemeClr val="dk1"/>
              </a:solidFill>
            </a:endParaRPr>
          </a:p>
        </p:txBody>
      </p:sp>
      <p:sp>
        <p:nvSpPr>
          <p:cNvPr id="103" name="Google Shape;103;p17"/>
          <p:cNvSpPr txBox="1"/>
          <p:nvPr/>
        </p:nvSpPr>
        <p:spPr>
          <a:xfrm>
            <a:off x="702950" y="3447225"/>
            <a:ext cx="7732200" cy="1233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35000"/>
              </a:lnSpc>
              <a:spcBef>
                <a:spcPts val="0"/>
              </a:spcBef>
              <a:spcAft>
                <a:spcPts val="0"/>
              </a:spcAft>
              <a:buNone/>
            </a:pPr>
            <a:r>
              <a:rPr lang="iw" sz="1300" u="sng">
                <a:solidFill>
                  <a:schemeClr val="dk1"/>
                </a:solidFill>
                <a:latin typeface="Montserrat"/>
                <a:ea typeface="Montserrat"/>
                <a:cs typeface="Montserrat"/>
                <a:sym typeface="Montserrat"/>
              </a:rPr>
              <a:t>Based on the contract:</a:t>
            </a:r>
            <a:endParaRPr sz="1300" u="sng">
              <a:solidFill>
                <a:schemeClr val="dk1"/>
              </a:solidFill>
              <a:latin typeface="Montserrat"/>
              <a:ea typeface="Montserrat"/>
              <a:cs typeface="Montserrat"/>
              <a:sym typeface="Montserrat"/>
            </a:endParaRPr>
          </a:p>
          <a:p>
            <a:pPr indent="0" lvl="0" marL="0" rtl="0" algn="ctr">
              <a:lnSpc>
                <a:spcPct val="135000"/>
              </a:lnSpc>
              <a:spcBef>
                <a:spcPts val="300"/>
              </a:spcBef>
              <a:spcAft>
                <a:spcPts val="300"/>
              </a:spcAft>
              <a:buNone/>
            </a:pPr>
            <a:r>
              <a:rPr i="1" lang="iw" sz="1300">
                <a:solidFill>
                  <a:schemeClr val="dk1"/>
                </a:solidFill>
                <a:latin typeface="Montserrat"/>
                <a:ea typeface="Montserrat"/>
                <a:cs typeface="Montserrat"/>
                <a:sym typeface="Montserrat"/>
              </a:rPr>
              <a:t>“</a:t>
            </a:r>
            <a:r>
              <a:rPr b="1" i="1" lang="iw" sz="1300">
                <a:solidFill>
                  <a:schemeClr val="dk1"/>
                </a:solidFill>
                <a:latin typeface="Montserrat"/>
                <a:ea typeface="Montserrat"/>
                <a:cs typeface="Montserrat"/>
                <a:sym typeface="Montserrat"/>
              </a:rPr>
              <a:t>Twibber</a:t>
            </a:r>
            <a:r>
              <a:rPr i="1" lang="iw" sz="1300">
                <a:solidFill>
                  <a:schemeClr val="dk1"/>
                </a:solidFill>
                <a:latin typeface="Montserrat"/>
                <a:ea typeface="Montserrat"/>
                <a:cs typeface="Montserrat"/>
                <a:sym typeface="Montserrat"/>
              </a:rPr>
              <a:t> is committed to maintain no more than a 15% rate of unjustified removals of user content, due to its steadfast commitment to maintaining freedom of speech while maintaining a safe atmosphere for all users”</a:t>
            </a:r>
            <a:r>
              <a:rPr b="1" lang="iw" sz="1300">
                <a:solidFill>
                  <a:schemeClr val="dk1"/>
                </a:solidFill>
                <a:latin typeface="Montserrat"/>
                <a:ea typeface="Montserrat"/>
                <a:cs typeface="Montserrat"/>
                <a:sym typeface="Montserrat"/>
              </a:rPr>
              <a:t> </a:t>
            </a:r>
            <a:r>
              <a:rPr lang="iw" sz="1300">
                <a:solidFill>
                  <a:schemeClr val="dk1"/>
                </a:solidFill>
                <a:latin typeface="Montserrat"/>
                <a:ea typeface="Montserrat"/>
                <a:cs typeface="Montserrat"/>
                <a:sym typeface="Montserrat"/>
              </a:rPr>
              <a:t>(Twibber’s User Agreement)</a:t>
            </a:r>
            <a:endParaRPr sz="1300">
              <a:solidFill>
                <a:schemeClr val="dk1"/>
              </a:solidFill>
              <a:latin typeface="Montserrat"/>
              <a:ea typeface="Montserrat"/>
              <a:cs typeface="Montserrat"/>
              <a:sym typeface="Montserrat"/>
            </a:endParaRPr>
          </a:p>
        </p:txBody>
      </p:sp>
      <p:pic>
        <p:nvPicPr>
          <p:cNvPr id="104" name="Google Shape;104;p17"/>
          <p:cNvPicPr preferRelativeResize="0"/>
          <p:nvPr/>
        </p:nvPicPr>
        <p:blipFill>
          <a:blip r:embed="rId4">
            <a:alphaModFix/>
          </a:blip>
          <a:stretch>
            <a:fillRect/>
          </a:stretch>
        </p:blipFill>
        <p:spPr>
          <a:xfrm>
            <a:off x="6625875" y="1004550"/>
            <a:ext cx="1174875" cy="1174875"/>
          </a:xfrm>
          <a:prstGeom prst="rect">
            <a:avLst/>
          </a:prstGeom>
          <a:noFill/>
          <a:ln>
            <a:noFill/>
          </a:ln>
        </p:spPr>
      </p:pic>
      <p:sp>
        <p:nvSpPr>
          <p:cNvPr id="105" name="Google Shape;105;p17"/>
          <p:cNvSpPr txBox="1"/>
          <p:nvPr>
            <p:ph idx="1" type="body"/>
          </p:nvPr>
        </p:nvSpPr>
        <p:spPr>
          <a:xfrm>
            <a:off x="6260500" y="474950"/>
            <a:ext cx="1905600" cy="517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w" sz="1900">
                <a:solidFill>
                  <a:schemeClr val="dk1"/>
                </a:solidFill>
              </a:rPr>
              <a:t>Twibber</a:t>
            </a:r>
            <a:endParaRPr sz="1900">
              <a:solidFill>
                <a:schemeClr val="dk1"/>
              </a:solidFill>
            </a:endParaRPr>
          </a:p>
        </p:txBody>
      </p:sp>
      <p:pic>
        <p:nvPicPr>
          <p:cNvPr id="106" name="Google Shape;106;p17"/>
          <p:cNvPicPr preferRelativeResize="0"/>
          <p:nvPr/>
        </p:nvPicPr>
        <p:blipFill>
          <a:blip r:embed="rId5">
            <a:alphaModFix/>
          </a:blip>
          <a:stretch>
            <a:fillRect/>
          </a:stretch>
        </p:blipFill>
        <p:spPr>
          <a:xfrm flipH="1" rot="-8657210">
            <a:off x="3250498" y="-236869"/>
            <a:ext cx="2544255" cy="2019087"/>
          </a:xfrm>
          <a:prstGeom prst="rect">
            <a:avLst/>
          </a:prstGeom>
          <a:noFill/>
          <a:ln>
            <a:noFill/>
          </a:ln>
        </p:spPr>
      </p:pic>
      <p:sp>
        <p:nvSpPr>
          <p:cNvPr id="107" name="Google Shape;107;p17"/>
          <p:cNvSpPr txBox="1"/>
          <p:nvPr>
            <p:ph idx="1" type="body"/>
          </p:nvPr>
        </p:nvSpPr>
        <p:spPr>
          <a:xfrm>
            <a:off x="656525" y="787825"/>
            <a:ext cx="7732200" cy="3517500"/>
          </a:xfrm>
          <a:prstGeom prst="rect">
            <a:avLst/>
          </a:prstGeom>
          <a:solidFill>
            <a:schemeClr val="lt1"/>
          </a:solidFill>
          <a:ln cap="flat" cmpd="sng" w="1143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lang="iw" sz="2000" u="sng">
                <a:solidFill>
                  <a:schemeClr val="dk1"/>
                </a:solidFill>
                <a:latin typeface="Montserrat"/>
                <a:ea typeface="Montserrat"/>
                <a:cs typeface="Montserrat"/>
                <a:sym typeface="Montserrat"/>
              </a:rPr>
              <a:t>The system </a:t>
            </a:r>
            <a:r>
              <a:rPr b="1" lang="iw" sz="2000" u="sng">
                <a:solidFill>
                  <a:srgbClr val="FF0000"/>
                </a:solidFill>
                <a:latin typeface="Montserrat"/>
                <a:ea typeface="Montserrat"/>
                <a:cs typeface="Montserrat"/>
                <a:sym typeface="Montserrat"/>
              </a:rPr>
              <a:t>fails</a:t>
            </a:r>
            <a:r>
              <a:rPr lang="iw" sz="2000" u="sng">
                <a:solidFill>
                  <a:schemeClr val="dk1"/>
                </a:solidFill>
                <a:latin typeface="Montserrat"/>
                <a:ea typeface="Montserrat"/>
                <a:cs typeface="Montserrat"/>
                <a:sym typeface="Montserrat"/>
              </a:rPr>
              <a:t>!</a:t>
            </a:r>
            <a:endParaRPr sz="2000" u="sng">
              <a:solidFill>
                <a:schemeClr val="dk1"/>
              </a:solidFill>
              <a:latin typeface="Montserrat"/>
              <a:ea typeface="Montserrat"/>
              <a:cs typeface="Montserrat"/>
              <a:sym typeface="Montserrat"/>
            </a:endParaRPr>
          </a:p>
          <a:p>
            <a:pPr indent="0" lvl="0" marL="0" rtl="0" algn="l">
              <a:lnSpc>
                <a:spcPct val="135000"/>
              </a:lnSpc>
              <a:spcBef>
                <a:spcPts val="30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35000"/>
              </a:lnSpc>
              <a:spcBef>
                <a:spcPts val="300"/>
              </a:spcBef>
              <a:spcAft>
                <a:spcPts val="0"/>
              </a:spcAft>
              <a:buNone/>
            </a:pPr>
            <a:r>
              <a:rPr lang="iw" sz="1600">
                <a:solidFill>
                  <a:schemeClr val="dk1"/>
                </a:solidFill>
                <a:latin typeface="Montserrat"/>
                <a:ea typeface="Montserrat"/>
                <a:cs typeface="Montserrat"/>
                <a:sym typeface="Montserrat"/>
              </a:rPr>
              <a:t>Over time, </a:t>
            </a:r>
            <a:r>
              <a:rPr b="1" lang="iw" sz="1600">
                <a:solidFill>
                  <a:schemeClr val="dk1"/>
                </a:solidFill>
                <a:latin typeface="Montserrat"/>
                <a:ea typeface="Montserrat"/>
                <a:cs typeface="Montserrat"/>
                <a:sym typeface="Montserrat"/>
              </a:rPr>
              <a:t>Twitter</a:t>
            </a:r>
            <a:r>
              <a:rPr b="1" lang="iw" sz="1600">
                <a:solidFill>
                  <a:schemeClr val="dk1"/>
                </a:solidFill>
                <a:latin typeface="Montserrat"/>
                <a:ea typeface="Montserrat"/>
                <a:cs typeface="Montserrat"/>
                <a:sym typeface="Montserrat"/>
              </a:rPr>
              <a:t>’s </a:t>
            </a:r>
            <a:r>
              <a:rPr lang="iw" sz="1600">
                <a:solidFill>
                  <a:schemeClr val="dk1"/>
                </a:solidFill>
                <a:latin typeface="Montserrat"/>
                <a:ea typeface="Montserrat"/>
                <a:cs typeface="Montserrat"/>
                <a:sym typeface="Montserrat"/>
              </a:rPr>
              <a:t>users complain that </a:t>
            </a:r>
            <a:r>
              <a:rPr b="1" lang="iw" sz="1600">
                <a:solidFill>
                  <a:schemeClr val="dk1"/>
                </a:solidFill>
                <a:latin typeface="Montserrat"/>
                <a:ea typeface="Montserrat"/>
                <a:cs typeface="Montserrat"/>
                <a:sym typeface="Montserrat"/>
              </a:rPr>
              <a:t>Hate-Buster</a:t>
            </a:r>
            <a:r>
              <a:rPr lang="iw" sz="1600">
                <a:solidFill>
                  <a:schemeClr val="dk1"/>
                </a:solidFill>
                <a:latin typeface="Montserrat"/>
                <a:ea typeface="Montserrat"/>
                <a:cs typeface="Montserrat"/>
                <a:sym typeface="Montserrat"/>
              </a:rPr>
              <a:t>’s content moderation system </a:t>
            </a:r>
            <a:r>
              <a:rPr b="1" lang="iw" sz="1600">
                <a:solidFill>
                  <a:schemeClr val="dk1"/>
                </a:solidFill>
                <a:latin typeface="Montserrat"/>
                <a:ea typeface="Montserrat"/>
                <a:cs typeface="Montserrat"/>
                <a:sym typeface="Montserrat"/>
              </a:rPr>
              <a:t>failed </a:t>
            </a:r>
            <a:r>
              <a:rPr lang="iw" sz="1600">
                <a:solidFill>
                  <a:schemeClr val="dk1"/>
                </a:solidFill>
                <a:latin typeface="Montserrat"/>
                <a:ea typeface="Montserrat"/>
                <a:cs typeface="Montserrat"/>
                <a:sym typeface="Montserrat"/>
              </a:rPr>
              <a:t>to correctly classify hate speech, leading to the widespread visibility hate speech.</a:t>
            </a:r>
            <a:endParaRPr sz="1600">
              <a:solidFill>
                <a:schemeClr val="dk1"/>
              </a:solidFill>
              <a:latin typeface="Montserrat"/>
              <a:ea typeface="Montserrat"/>
              <a:cs typeface="Montserrat"/>
              <a:sym typeface="Montserrat"/>
            </a:endParaRPr>
          </a:p>
          <a:p>
            <a:pPr indent="0" lvl="0" marL="0" rtl="0" algn="l">
              <a:lnSpc>
                <a:spcPct val="135000"/>
              </a:lnSpc>
              <a:spcBef>
                <a:spcPts val="30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35000"/>
              </a:lnSpc>
              <a:spcBef>
                <a:spcPts val="300"/>
              </a:spcBef>
              <a:spcAft>
                <a:spcPts val="300"/>
              </a:spcAft>
              <a:buNone/>
            </a:pPr>
            <a:r>
              <a:rPr lang="iw" sz="1600">
                <a:solidFill>
                  <a:schemeClr val="dk1"/>
                </a:solidFill>
                <a:latin typeface="Montserrat"/>
                <a:ea typeface="Montserrat"/>
                <a:cs typeface="Montserrat"/>
                <a:sym typeface="Montserrat"/>
              </a:rPr>
              <a:t>Words that are considered as slang are being mistakenly recognized as hate speech. These errors occurred because the system misinterpreted the context of the post, as part of “</a:t>
            </a:r>
            <a:r>
              <a:rPr b="1" lang="iw" sz="1600">
                <a:solidFill>
                  <a:schemeClr val="dk1"/>
                </a:solidFill>
                <a:latin typeface="Montserrat"/>
                <a:ea typeface="Montserrat"/>
                <a:cs typeface="Montserrat"/>
                <a:sym typeface="Montserrat"/>
              </a:rPr>
              <a:t>Data Drifting</a:t>
            </a:r>
            <a:r>
              <a:rPr lang="iw" sz="1600">
                <a:solidFill>
                  <a:schemeClr val="dk1"/>
                </a:solidFill>
                <a:latin typeface="Montserrat"/>
                <a:ea typeface="Montserrat"/>
                <a:cs typeface="Montserrat"/>
                <a:sym typeface="Montserrat"/>
              </a:rPr>
              <a:t>”</a:t>
            </a:r>
            <a:endParaRPr sz="16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2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Hate-Buster’s</a:t>
            </a:r>
            <a:r>
              <a:rPr lang="iw"/>
              <a:t> system - Data </a:t>
            </a:r>
            <a:endParaRPr/>
          </a:p>
        </p:txBody>
      </p:sp>
      <p:sp>
        <p:nvSpPr>
          <p:cNvPr id="113" name="Google Shape;113;p18"/>
          <p:cNvSpPr txBox="1"/>
          <p:nvPr>
            <p:ph idx="1" type="body"/>
          </p:nvPr>
        </p:nvSpPr>
        <p:spPr>
          <a:xfrm>
            <a:off x="441400" y="998625"/>
            <a:ext cx="7905600" cy="3416400"/>
          </a:xfrm>
          <a:prstGeom prst="rect">
            <a:avLst/>
          </a:prstGeom>
        </p:spPr>
        <p:txBody>
          <a:bodyPr anchorCtr="0" anchor="t" bIns="91425" lIns="91425" spcFirstLastPara="1" rIns="91425" wrap="square" tIns="91425">
            <a:normAutofit/>
          </a:bodyPr>
          <a:lstStyle/>
          <a:p>
            <a:pPr indent="0" lvl="0" marL="0" rtl="0" algn="l">
              <a:lnSpc>
                <a:spcPct val="135000"/>
              </a:lnSpc>
              <a:spcBef>
                <a:spcPts val="0"/>
              </a:spcBef>
              <a:spcAft>
                <a:spcPts val="0"/>
              </a:spcAft>
              <a:buNone/>
            </a:pPr>
            <a:r>
              <a:rPr b="1" lang="iw" sz="1600">
                <a:solidFill>
                  <a:schemeClr val="dk1"/>
                </a:solidFill>
                <a:latin typeface="Montserrat"/>
                <a:ea typeface="Montserrat"/>
                <a:cs typeface="Montserrat"/>
                <a:sym typeface="Montserrat"/>
              </a:rPr>
              <a:t>Data: </a:t>
            </a:r>
            <a:endParaRPr b="1" sz="1600">
              <a:solidFill>
                <a:schemeClr val="dk1"/>
              </a:solidFill>
              <a:latin typeface="Montserrat"/>
              <a:ea typeface="Montserrat"/>
              <a:cs typeface="Montserrat"/>
              <a:sym typeface="Montserrat"/>
            </a:endParaRPr>
          </a:p>
          <a:p>
            <a:pPr indent="-317500" lvl="0" marL="457200" rtl="0" algn="l">
              <a:lnSpc>
                <a:spcPct val="135000"/>
              </a:lnSpc>
              <a:spcBef>
                <a:spcPts val="300"/>
              </a:spcBef>
              <a:spcAft>
                <a:spcPts val="0"/>
              </a:spcAft>
              <a:buClr>
                <a:schemeClr val="dk1"/>
              </a:buClr>
              <a:buSzPts val="1400"/>
              <a:buFont typeface="Montserrat"/>
              <a:buChar char="●"/>
            </a:pPr>
            <a:r>
              <a:rPr b="1" lang="iw">
                <a:solidFill>
                  <a:schemeClr val="dk1"/>
                </a:solidFill>
                <a:latin typeface="Montserrat"/>
                <a:ea typeface="Montserrat"/>
                <a:cs typeface="Montserrat"/>
                <a:sym typeface="Montserrat"/>
              </a:rPr>
              <a:t>D</a:t>
            </a:r>
            <a:r>
              <a:rPr b="1" lang="iw">
                <a:solidFill>
                  <a:schemeClr val="dk1"/>
                </a:solidFill>
                <a:latin typeface="Montserrat"/>
                <a:ea typeface="Montserrat"/>
                <a:cs typeface="Montserrat"/>
                <a:sym typeface="Montserrat"/>
              </a:rPr>
              <a:t>ataset</a:t>
            </a:r>
            <a:r>
              <a:rPr lang="iw">
                <a:solidFill>
                  <a:schemeClr val="dk1"/>
                </a:solidFill>
                <a:latin typeface="Montserrat"/>
                <a:ea typeface="Montserrat"/>
                <a:cs typeface="Montserrat"/>
                <a:sym typeface="Montserrat"/>
              </a:rPr>
              <a:t>: 2017 web dataset contains 24,802 Twitter posts , </a:t>
            </a:r>
            <a:r>
              <a:rPr lang="iw">
                <a:solidFill>
                  <a:schemeClr val="dk1"/>
                </a:solidFill>
                <a:latin typeface="Montserrat"/>
                <a:ea typeface="Montserrat"/>
                <a:cs typeface="Montserrat"/>
                <a:sym typeface="Montserrat"/>
              </a:rPr>
              <a:t>with 6% of the tweets classified as hate speech.</a:t>
            </a:r>
            <a:endParaRPr>
              <a:solidFill>
                <a:schemeClr val="dk1"/>
              </a:solidFill>
              <a:latin typeface="Montserrat"/>
              <a:ea typeface="Montserrat"/>
              <a:cs typeface="Montserrat"/>
              <a:sym typeface="Montserrat"/>
            </a:endParaRPr>
          </a:p>
          <a:p>
            <a:pPr indent="-317500" lvl="0" marL="457200" marR="0" rtl="0" algn="l">
              <a:lnSpc>
                <a:spcPct val="135000"/>
              </a:lnSpc>
              <a:spcBef>
                <a:spcPts val="0"/>
              </a:spcBef>
              <a:spcAft>
                <a:spcPts val="0"/>
              </a:spcAft>
              <a:buClr>
                <a:schemeClr val="dk1"/>
              </a:buClr>
              <a:buSzPts val="1400"/>
              <a:buFont typeface="Montserrat"/>
              <a:buChar char="●"/>
            </a:pPr>
            <a:r>
              <a:rPr b="1" lang="iw">
                <a:solidFill>
                  <a:schemeClr val="dk1"/>
                </a:solidFill>
                <a:latin typeface="Montserrat"/>
                <a:ea typeface="Montserrat"/>
                <a:cs typeface="Montserrat"/>
                <a:sym typeface="Montserrat"/>
              </a:rPr>
              <a:t>Preprocessing Steps</a:t>
            </a:r>
            <a:r>
              <a:rPr lang="iw">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457200" marR="0" rtl="0" algn="l">
              <a:lnSpc>
                <a:spcPct val="135000"/>
              </a:lnSpc>
              <a:spcBef>
                <a:spcPts val="300"/>
              </a:spcBef>
              <a:spcAft>
                <a:spcPts val="0"/>
              </a:spcAft>
              <a:buNone/>
            </a:pPr>
            <a:r>
              <a:rPr lang="iw">
                <a:solidFill>
                  <a:schemeClr val="dk1"/>
                </a:solidFill>
                <a:latin typeface="Montserrat"/>
                <a:ea typeface="Montserrat"/>
                <a:cs typeface="Montserrat"/>
                <a:sym typeface="Montserrat"/>
              </a:rPr>
              <a:t>- Data cleaning</a:t>
            </a:r>
            <a:endParaRPr>
              <a:solidFill>
                <a:schemeClr val="dk1"/>
              </a:solidFill>
              <a:latin typeface="Montserrat"/>
              <a:ea typeface="Montserrat"/>
              <a:cs typeface="Montserrat"/>
              <a:sym typeface="Montserrat"/>
            </a:endParaRPr>
          </a:p>
          <a:p>
            <a:pPr indent="0" lvl="0" marL="457200" marR="0" rtl="0" algn="l">
              <a:lnSpc>
                <a:spcPct val="135000"/>
              </a:lnSpc>
              <a:spcBef>
                <a:spcPts val="300"/>
              </a:spcBef>
              <a:spcAft>
                <a:spcPts val="0"/>
              </a:spcAft>
              <a:buNone/>
            </a:pPr>
            <a:r>
              <a:rPr lang="iw">
                <a:solidFill>
                  <a:schemeClr val="dk1"/>
                </a:solidFill>
                <a:latin typeface="Montserrat"/>
                <a:ea typeface="Montserrat"/>
                <a:cs typeface="Montserrat"/>
                <a:sym typeface="Montserrat"/>
              </a:rPr>
              <a:t>- Tokenization </a:t>
            </a:r>
            <a:endParaRPr>
              <a:solidFill>
                <a:schemeClr val="dk1"/>
              </a:solidFill>
              <a:latin typeface="Montserrat"/>
              <a:ea typeface="Montserrat"/>
              <a:cs typeface="Montserrat"/>
              <a:sym typeface="Montserrat"/>
            </a:endParaRPr>
          </a:p>
          <a:p>
            <a:pPr indent="0" lvl="0" marL="457200" marR="0" rtl="0" algn="l">
              <a:lnSpc>
                <a:spcPct val="135000"/>
              </a:lnSpc>
              <a:spcBef>
                <a:spcPts val="300"/>
              </a:spcBef>
              <a:spcAft>
                <a:spcPts val="0"/>
              </a:spcAft>
              <a:buNone/>
            </a:pPr>
            <a:r>
              <a:rPr lang="iw">
                <a:solidFill>
                  <a:schemeClr val="dk1"/>
                </a:solidFill>
                <a:latin typeface="Montserrat"/>
                <a:ea typeface="Montserrat"/>
                <a:cs typeface="Montserrat"/>
                <a:sym typeface="Montserrat"/>
              </a:rPr>
              <a:t>- Normalization</a:t>
            </a:r>
            <a:endParaRPr>
              <a:solidFill>
                <a:schemeClr val="dk1"/>
              </a:solidFill>
              <a:latin typeface="Montserrat"/>
              <a:ea typeface="Montserrat"/>
              <a:cs typeface="Montserrat"/>
              <a:sym typeface="Montserrat"/>
            </a:endParaRPr>
          </a:p>
          <a:p>
            <a:pPr indent="-317500" lvl="0" marL="457200" marR="0" rtl="0" algn="l">
              <a:lnSpc>
                <a:spcPct val="135000"/>
              </a:lnSpc>
              <a:spcBef>
                <a:spcPts val="300"/>
              </a:spcBef>
              <a:spcAft>
                <a:spcPts val="0"/>
              </a:spcAft>
              <a:buClr>
                <a:schemeClr val="dk1"/>
              </a:buClr>
              <a:buSzPts val="1400"/>
              <a:buFont typeface="Montserrat"/>
              <a:buChar char="●"/>
            </a:pPr>
            <a:r>
              <a:rPr b="1" lang="iw">
                <a:solidFill>
                  <a:schemeClr val="dk1"/>
                </a:solidFill>
                <a:latin typeface="Montserrat"/>
                <a:ea typeface="Montserrat"/>
                <a:cs typeface="Montserrat"/>
                <a:sym typeface="Montserrat"/>
              </a:rPr>
              <a:t>Feature Extraction</a:t>
            </a:r>
            <a:r>
              <a:rPr lang="iw">
                <a:solidFill>
                  <a:schemeClr val="dk1"/>
                </a:solidFill>
                <a:latin typeface="Montserrat"/>
                <a:ea typeface="Montserrat"/>
                <a:cs typeface="Montserrat"/>
                <a:sym typeface="Montserrat"/>
              </a:rPr>
              <a:t>: TF-IDF vectorization to capture the importance of words in the context of short tweets</a:t>
            </a:r>
            <a:r>
              <a:rPr lang="iw">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457200" rtl="0" algn="l">
              <a:lnSpc>
                <a:spcPct val="135000"/>
              </a:lnSpc>
              <a:spcBef>
                <a:spcPts val="300"/>
              </a:spcBef>
              <a:spcAft>
                <a:spcPts val="300"/>
              </a:spcAft>
              <a:buNone/>
            </a:pPr>
            <a:r>
              <a:t/>
            </a:r>
            <a:endParaRPr sz="13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32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w"/>
              <a:t>Hate-Buster’s system - Model</a:t>
            </a:r>
            <a:endParaRPr/>
          </a:p>
        </p:txBody>
      </p:sp>
      <p:sp>
        <p:nvSpPr>
          <p:cNvPr id="119" name="Google Shape;119;p19"/>
          <p:cNvSpPr txBox="1"/>
          <p:nvPr>
            <p:ph idx="1" type="body"/>
          </p:nvPr>
        </p:nvSpPr>
        <p:spPr>
          <a:xfrm>
            <a:off x="116350" y="1029225"/>
            <a:ext cx="4029000" cy="4596600"/>
          </a:xfrm>
          <a:prstGeom prst="rect">
            <a:avLst/>
          </a:prstGeom>
        </p:spPr>
        <p:txBody>
          <a:bodyPr anchorCtr="0" anchor="t" bIns="91425" lIns="91425" spcFirstLastPara="1" rIns="91425" wrap="square" tIns="91425">
            <a:normAutofit/>
          </a:bodyPr>
          <a:lstStyle/>
          <a:p>
            <a:pPr indent="-304800" lvl="0" marL="457200" marR="0" rtl="0" algn="l">
              <a:lnSpc>
                <a:spcPct val="135000"/>
              </a:lnSpc>
              <a:spcBef>
                <a:spcPts val="0"/>
              </a:spcBef>
              <a:spcAft>
                <a:spcPts val="0"/>
              </a:spcAft>
              <a:buClr>
                <a:schemeClr val="dk1"/>
              </a:buClr>
              <a:buSzPts val="1200"/>
              <a:buFont typeface="Montserrat"/>
              <a:buChar char="●"/>
            </a:pPr>
            <a:r>
              <a:rPr b="1" lang="iw" sz="1300">
                <a:solidFill>
                  <a:schemeClr val="dk1"/>
                </a:solidFill>
                <a:latin typeface="Montserrat"/>
                <a:ea typeface="Montserrat"/>
                <a:cs typeface="Montserrat"/>
                <a:sym typeface="Montserrat"/>
              </a:rPr>
              <a:t>Logistic Regression:</a:t>
            </a:r>
            <a:r>
              <a:rPr b="1" lang="iw" sz="1200">
                <a:solidFill>
                  <a:schemeClr val="dk1"/>
                </a:solidFill>
                <a:latin typeface="Montserrat"/>
                <a:ea typeface="Montserrat"/>
                <a:cs typeface="Montserrat"/>
                <a:sym typeface="Montserrat"/>
              </a:rPr>
              <a:t> </a:t>
            </a:r>
            <a:r>
              <a:rPr lang="iw" sz="1200">
                <a:solidFill>
                  <a:schemeClr val="dk1"/>
                </a:solidFill>
                <a:latin typeface="Montserrat"/>
                <a:ea typeface="Montserrat"/>
                <a:cs typeface="Montserrat"/>
                <a:sym typeface="Montserrat"/>
              </a:rPr>
              <a:t>is a simple classification model with high explainability- we did not have a lot of data to train a more sophisticated model.</a:t>
            </a:r>
            <a:endParaRPr sz="1200">
              <a:solidFill>
                <a:schemeClr val="dk1"/>
              </a:solidFill>
              <a:latin typeface="Montserrat"/>
              <a:ea typeface="Montserrat"/>
              <a:cs typeface="Montserrat"/>
              <a:sym typeface="Montserrat"/>
            </a:endParaRPr>
          </a:p>
          <a:p>
            <a:pPr indent="-304800" lvl="0" marL="457200" marR="0" rtl="0" algn="l">
              <a:lnSpc>
                <a:spcPct val="135000"/>
              </a:lnSpc>
              <a:spcBef>
                <a:spcPts val="0"/>
              </a:spcBef>
              <a:spcAft>
                <a:spcPts val="0"/>
              </a:spcAft>
              <a:buClr>
                <a:schemeClr val="dk1"/>
              </a:buClr>
              <a:buSzPts val="1200"/>
              <a:buFont typeface="Montserrat"/>
              <a:buChar char="●"/>
            </a:pPr>
            <a:r>
              <a:rPr b="1" lang="iw" sz="1300">
                <a:solidFill>
                  <a:schemeClr val="dk1"/>
                </a:solidFill>
                <a:latin typeface="Montserrat"/>
                <a:ea typeface="Montserrat"/>
                <a:cs typeface="Montserrat"/>
                <a:sym typeface="Montserrat"/>
              </a:rPr>
              <a:t>Special Parameters</a:t>
            </a:r>
            <a:r>
              <a:rPr lang="iw" sz="1500">
                <a:solidFill>
                  <a:schemeClr val="dk1"/>
                </a:solidFill>
              </a:rPr>
              <a:t>:</a:t>
            </a:r>
            <a:endParaRPr b="1">
              <a:latin typeface="Montserrat"/>
              <a:ea typeface="Montserrat"/>
              <a:cs typeface="Montserrat"/>
              <a:sym typeface="Montserrat"/>
            </a:endParaRPr>
          </a:p>
          <a:p>
            <a:pPr indent="-317500" lvl="0" marL="457200" marR="0" rtl="0" algn="l">
              <a:lnSpc>
                <a:spcPct val="135000"/>
              </a:lnSpc>
              <a:spcBef>
                <a:spcPts val="0"/>
              </a:spcBef>
              <a:spcAft>
                <a:spcPts val="0"/>
              </a:spcAft>
              <a:buSzPts val="1400"/>
              <a:buFont typeface="Montserrat"/>
              <a:buAutoNum type="arabicPeriod"/>
            </a:pPr>
            <a:r>
              <a:rPr b="1" lang="iw" sz="1200">
                <a:solidFill>
                  <a:srgbClr val="188038"/>
                </a:solidFill>
                <a:latin typeface="Montserrat"/>
                <a:ea typeface="Montserrat"/>
                <a:cs typeface="Montserrat"/>
                <a:sym typeface="Montserrat"/>
              </a:rPr>
              <a:t>penalty='l2':</a:t>
            </a:r>
            <a:r>
              <a:rPr b="1" lang="iw" sz="1200">
                <a:solidFill>
                  <a:schemeClr val="dk1"/>
                </a:solidFill>
                <a:latin typeface="Montserrat"/>
                <a:ea typeface="Montserrat"/>
                <a:cs typeface="Montserrat"/>
                <a:sym typeface="Montserrat"/>
              </a:rPr>
              <a:t>  </a:t>
            </a:r>
            <a:r>
              <a:rPr lang="iw" sz="1200">
                <a:solidFill>
                  <a:schemeClr val="dk1"/>
                </a:solidFill>
                <a:latin typeface="Montserrat"/>
                <a:ea typeface="Montserrat"/>
                <a:cs typeface="Montserrat"/>
                <a:sym typeface="Montserrat"/>
              </a:rPr>
              <a:t>L2 regularization, which helps prevent overfitting by penalizing large coefficients.</a:t>
            </a:r>
            <a:endParaRPr sz="1200">
              <a:solidFill>
                <a:schemeClr val="dk1"/>
              </a:solidFill>
              <a:latin typeface="Montserrat"/>
              <a:ea typeface="Montserrat"/>
              <a:cs typeface="Montserrat"/>
              <a:sym typeface="Montserrat"/>
            </a:endParaRPr>
          </a:p>
          <a:p>
            <a:pPr indent="-317500" lvl="0" marL="457200" marR="0" rtl="0" algn="l">
              <a:lnSpc>
                <a:spcPct val="135000"/>
              </a:lnSpc>
              <a:spcBef>
                <a:spcPts val="0"/>
              </a:spcBef>
              <a:spcAft>
                <a:spcPts val="0"/>
              </a:spcAft>
              <a:buSzPts val="1400"/>
              <a:buFont typeface="Montserrat"/>
              <a:buAutoNum type="arabicPeriod"/>
            </a:pPr>
            <a:r>
              <a:rPr lang="iw" sz="1200">
                <a:solidFill>
                  <a:schemeClr val="dk1"/>
                </a:solidFill>
                <a:latin typeface="Montserrat"/>
                <a:ea typeface="Montserrat"/>
                <a:cs typeface="Montserrat"/>
                <a:sym typeface="Montserrat"/>
              </a:rPr>
              <a:t> </a:t>
            </a:r>
            <a:r>
              <a:rPr b="1" lang="iw" sz="1200">
                <a:solidFill>
                  <a:srgbClr val="188038"/>
                </a:solidFill>
                <a:latin typeface="Montserrat"/>
                <a:ea typeface="Montserrat"/>
                <a:cs typeface="Montserrat"/>
                <a:sym typeface="Montserrat"/>
              </a:rPr>
              <a:t>class_weight='balanced'</a:t>
            </a:r>
            <a:r>
              <a:rPr lang="iw" sz="1200">
                <a:solidFill>
                  <a:schemeClr val="dk1"/>
                </a:solidFill>
                <a:latin typeface="Montserrat"/>
                <a:ea typeface="Montserrat"/>
                <a:cs typeface="Montserrat"/>
                <a:sym typeface="Montserrat"/>
              </a:rPr>
              <a:t>: adjusts weights inversely proportional to class frequencies in the input data to handle class imbalance.</a:t>
            </a:r>
            <a:endParaRPr b="1" sz="1300">
              <a:latin typeface="Montserrat"/>
              <a:ea typeface="Montserrat"/>
              <a:cs typeface="Montserrat"/>
              <a:sym typeface="Montserrat"/>
            </a:endParaRPr>
          </a:p>
          <a:p>
            <a:pPr indent="0" lvl="0" marL="914400" marR="0" rtl="0" algn="l">
              <a:lnSpc>
                <a:spcPct val="135000"/>
              </a:lnSpc>
              <a:spcBef>
                <a:spcPts val="300"/>
              </a:spcBef>
              <a:spcAft>
                <a:spcPts val="0"/>
              </a:spcAft>
              <a:buNone/>
            </a:pPr>
            <a:r>
              <a:t/>
            </a:r>
            <a:endParaRPr>
              <a:solidFill>
                <a:schemeClr val="dk1"/>
              </a:solidFill>
            </a:endParaRPr>
          </a:p>
          <a:p>
            <a:pPr indent="0" lvl="0" marL="1371600" marR="0" rtl="0" algn="l">
              <a:lnSpc>
                <a:spcPct val="135000"/>
              </a:lnSpc>
              <a:spcBef>
                <a:spcPts val="3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300"/>
              </a:spcBef>
              <a:spcAft>
                <a:spcPts val="1200"/>
              </a:spcAft>
              <a:buClr>
                <a:schemeClr val="dk1"/>
              </a:buClr>
              <a:buSzPts val="1100"/>
              <a:buFont typeface="Arial"/>
              <a:buNone/>
            </a:pPr>
            <a:r>
              <a:t/>
            </a:r>
            <a:endParaRPr/>
          </a:p>
        </p:txBody>
      </p:sp>
      <p:pic>
        <p:nvPicPr>
          <p:cNvPr id="120" name="Google Shape;120;p19"/>
          <p:cNvPicPr preferRelativeResize="0"/>
          <p:nvPr/>
        </p:nvPicPr>
        <p:blipFill>
          <a:blip r:embed="rId3">
            <a:alphaModFix/>
          </a:blip>
          <a:stretch>
            <a:fillRect/>
          </a:stretch>
        </p:blipFill>
        <p:spPr>
          <a:xfrm>
            <a:off x="4209576" y="2795025"/>
            <a:ext cx="2535300" cy="1519675"/>
          </a:xfrm>
          <a:prstGeom prst="rect">
            <a:avLst/>
          </a:prstGeom>
          <a:noFill/>
          <a:ln>
            <a:noFill/>
          </a:ln>
        </p:spPr>
      </p:pic>
      <p:pic>
        <p:nvPicPr>
          <p:cNvPr id="121" name="Google Shape;121;p19"/>
          <p:cNvPicPr preferRelativeResize="0"/>
          <p:nvPr/>
        </p:nvPicPr>
        <p:blipFill>
          <a:blip r:embed="rId4">
            <a:alphaModFix/>
          </a:blip>
          <a:stretch>
            <a:fillRect/>
          </a:stretch>
        </p:blipFill>
        <p:spPr>
          <a:xfrm>
            <a:off x="6809100" y="2868525"/>
            <a:ext cx="2185100" cy="1372675"/>
          </a:xfrm>
          <a:prstGeom prst="rect">
            <a:avLst/>
          </a:prstGeom>
          <a:noFill/>
          <a:ln>
            <a:noFill/>
          </a:ln>
        </p:spPr>
      </p:pic>
      <p:sp>
        <p:nvSpPr>
          <p:cNvPr id="122" name="Google Shape;122;p19"/>
          <p:cNvSpPr txBox="1"/>
          <p:nvPr/>
        </p:nvSpPr>
        <p:spPr>
          <a:xfrm>
            <a:off x="4206625" y="1029225"/>
            <a:ext cx="4753800" cy="1637100"/>
          </a:xfrm>
          <a:prstGeom prst="rect">
            <a:avLst/>
          </a:prstGeom>
          <a:noFill/>
          <a:ln>
            <a:noFill/>
          </a:ln>
        </p:spPr>
        <p:txBody>
          <a:bodyPr anchorCtr="0" anchor="t" bIns="91425" lIns="91425" spcFirstLastPara="1" rIns="91425" wrap="square" tIns="91425">
            <a:spAutoFit/>
          </a:bodyPr>
          <a:lstStyle/>
          <a:p>
            <a:pPr indent="-311150" lvl="0" marL="457200" rtl="0" algn="l">
              <a:lnSpc>
                <a:spcPct val="135000"/>
              </a:lnSpc>
              <a:spcBef>
                <a:spcPts val="0"/>
              </a:spcBef>
              <a:spcAft>
                <a:spcPts val="0"/>
              </a:spcAft>
              <a:buClr>
                <a:schemeClr val="dk1"/>
              </a:buClr>
              <a:buSzPts val="1300"/>
              <a:buFont typeface="Montserrat"/>
              <a:buChar char="●"/>
            </a:pPr>
            <a:r>
              <a:rPr b="1" lang="iw" sz="1300">
                <a:solidFill>
                  <a:schemeClr val="dk1"/>
                </a:solidFill>
                <a:latin typeface="Montserrat"/>
                <a:ea typeface="Montserrat"/>
                <a:cs typeface="Montserrat"/>
                <a:sym typeface="Montserrat"/>
              </a:rPr>
              <a:t>Decision-Making Process:</a:t>
            </a:r>
            <a:endParaRPr b="1" sz="1300">
              <a:solidFill>
                <a:schemeClr val="dk1"/>
              </a:solidFill>
              <a:latin typeface="Montserrat"/>
              <a:ea typeface="Montserrat"/>
              <a:cs typeface="Montserrat"/>
              <a:sym typeface="Montserrat"/>
            </a:endParaRPr>
          </a:p>
          <a:p>
            <a:pPr indent="-304800" lvl="0" marL="457200" rtl="0" algn="l">
              <a:lnSpc>
                <a:spcPct val="135000"/>
              </a:lnSpc>
              <a:spcBef>
                <a:spcPts val="0"/>
              </a:spcBef>
              <a:spcAft>
                <a:spcPts val="0"/>
              </a:spcAft>
              <a:buClr>
                <a:schemeClr val="dk1"/>
              </a:buClr>
              <a:buSzPts val="1200"/>
              <a:buFont typeface="Montserrat"/>
              <a:buAutoNum type="arabicPeriod"/>
            </a:pPr>
            <a:r>
              <a:rPr lang="iw" sz="1200">
                <a:solidFill>
                  <a:schemeClr val="dk1"/>
                </a:solidFill>
                <a:latin typeface="Montserrat"/>
                <a:ea typeface="Montserrat"/>
                <a:cs typeface="Montserrat"/>
                <a:sym typeface="Montserrat"/>
              </a:rPr>
              <a:t>Using logistic function to model the probability that a given input belongs to a certain class - classifying hate speech.</a:t>
            </a:r>
            <a:endParaRPr sz="1200">
              <a:solidFill>
                <a:schemeClr val="dk1"/>
              </a:solidFill>
              <a:latin typeface="Montserrat"/>
              <a:ea typeface="Montserrat"/>
              <a:cs typeface="Montserrat"/>
              <a:sym typeface="Montserrat"/>
            </a:endParaRPr>
          </a:p>
          <a:p>
            <a:pPr indent="-304800" lvl="0" marL="457200" rtl="0" algn="l">
              <a:lnSpc>
                <a:spcPct val="135000"/>
              </a:lnSpc>
              <a:spcBef>
                <a:spcPts val="0"/>
              </a:spcBef>
              <a:spcAft>
                <a:spcPts val="0"/>
              </a:spcAft>
              <a:buClr>
                <a:schemeClr val="dk1"/>
              </a:buClr>
              <a:buSzPts val="1200"/>
              <a:buFont typeface="Montserrat"/>
              <a:buAutoNum type="arabicPeriod"/>
            </a:pPr>
            <a:r>
              <a:rPr lang="iw" sz="1200">
                <a:solidFill>
                  <a:schemeClr val="dk1"/>
                </a:solidFill>
                <a:latin typeface="Montserrat"/>
                <a:ea typeface="Montserrat"/>
                <a:cs typeface="Montserrat"/>
                <a:sym typeface="Montserrat"/>
              </a:rPr>
              <a:t>D</a:t>
            </a:r>
            <a:r>
              <a:rPr lang="iw" sz="1200">
                <a:solidFill>
                  <a:schemeClr val="dk1"/>
                </a:solidFill>
                <a:latin typeface="Montserrat"/>
                <a:ea typeface="Montserrat"/>
                <a:cs typeface="Montserrat"/>
                <a:sym typeface="Montserrat"/>
              </a:rPr>
              <a:t>etermine thresholded to make a binary decision. In out model </a:t>
            </a:r>
            <a:r>
              <a:rPr lang="iw" sz="1200">
                <a:solidFill>
                  <a:schemeClr val="dk1"/>
                </a:solidFill>
                <a:latin typeface="Montserrat"/>
                <a:ea typeface="Montserrat"/>
                <a:cs typeface="Montserrat"/>
                <a:sym typeface="Montserrat"/>
              </a:rPr>
              <a:t>threshold of 0.5 </a:t>
            </a:r>
            <a:r>
              <a:rPr lang="iw" sz="1200">
                <a:solidFill>
                  <a:schemeClr val="dk1"/>
                </a:solidFill>
                <a:latin typeface="Montserrat"/>
                <a:ea typeface="Montserrat"/>
                <a:cs typeface="Montserrat"/>
                <a:sym typeface="Montserrat"/>
              </a:rPr>
              <a:t>is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1436300"/>
            <a:ext cx="8520600" cy="262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w"/>
              <a:t>What is our system’s performance in </a:t>
            </a:r>
            <a:r>
              <a:rPr b="1" lang="iw">
                <a:latin typeface="Montserrat"/>
                <a:ea typeface="Montserrat"/>
                <a:cs typeface="Montserrat"/>
                <a:sym typeface="Montserrat"/>
              </a:rPr>
              <a:t>identifying </a:t>
            </a:r>
            <a:r>
              <a:rPr lang="iw"/>
              <a:t>hate speech, and does it operate in a way that is </a:t>
            </a:r>
            <a:r>
              <a:rPr b="1" lang="iw">
                <a:latin typeface="Montserrat"/>
                <a:ea typeface="Montserrat"/>
                <a:cs typeface="Montserrat"/>
                <a:sym typeface="Montserrat"/>
              </a:rPr>
              <a:t>immune to data drifting</a:t>
            </a:r>
            <a:r>
              <a:rPr lang="iw"/>
              <a:t>? </a:t>
            </a:r>
            <a:endParaRPr/>
          </a:p>
        </p:txBody>
      </p:sp>
      <p:pic>
        <p:nvPicPr>
          <p:cNvPr id="128" name="Google Shape;128;p20"/>
          <p:cNvPicPr preferRelativeResize="0"/>
          <p:nvPr/>
        </p:nvPicPr>
        <p:blipFill>
          <a:blip r:embed="rId3">
            <a:alphaModFix/>
          </a:blip>
          <a:stretch>
            <a:fillRect/>
          </a:stretch>
        </p:blipFill>
        <p:spPr>
          <a:xfrm>
            <a:off x="576875" y="199725"/>
            <a:ext cx="1236575" cy="1236575"/>
          </a:xfrm>
          <a:prstGeom prst="rect">
            <a:avLst/>
          </a:prstGeom>
          <a:noFill/>
          <a:ln>
            <a:noFill/>
          </a:ln>
        </p:spPr>
      </p:pic>
      <p:sp>
        <p:nvSpPr>
          <p:cNvPr id="129" name="Google Shape;129;p20"/>
          <p:cNvSpPr txBox="1"/>
          <p:nvPr/>
        </p:nvSpPr>
        <p:spPr>
          <a:xfrm>
            <a:off x="487650" y="529550"/>
            <a:ext cx="8168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3600" u="sng">
                <a:solidFill>
                  <a:srgbClr val="0B5394"/>
                </a:solidFill>
                <a:latin typeface="Montserrat SemiBold"/>
                <a:ea typeface="Montserrat SemiBold"/>
                <a:cs typeface="Montserrat SemiBold"/>
                <a:sym typeface="Montserrat SemiBold"/>
              </a:rPr>
              <a:t>Our Audit’s Question</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2" type="body"/>
          </p:nvPr>
        </p:nvSpPr>
        <p:spPr>
          <a:xfrm>
            <a:off x="952575" y="2934600"/>
            <a:ext cx="3630900" cy="89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iw" sz="1600" u="sng">
                <a:solidFill>
                  <a:schemeClr val="dk1"/>
                </a:solidFill>
                <a:latin typeface="Montserrat"/>
                <a:ea typeface="Montserrat"/>
                <a:cs typeface="Montserrat"/>
                <a:sym typeface="Montserrat"/>
              </a:rPr>
              <a:t>When</a:t>
            </a:r>
            <a:r>
              <a:rPr b="1" lang="iw" sz="1600">
                <a:solidFill>
                  <a:schemeClr val="dk1"/>
                </a:solidFill>
                <a:latin typeface="Montserrat"/>
                <a:ea typeface="Montserrat"/>
                <a:cs typeface="Montserrat"/>
                <a:sym typeface="Montserrat"/>
              </a:rPr>
              <a:t>? </a:t>
            </a:r>
            <a:endParaRPr b="1" sz="1600">
              <a:solidFill>
                <a:schemeClr val="dk1"/>
              </a:solidFill>
              <a:latin typeface="Montserrat"/>
              <a:ea typeface="Montserrat"/>
              <a:cs typeface="Montserrat"/>
              <a:sym typeface="Montserrat"/>
            </a:endParaRPr>
          </a:p>
          <a:p>
            <a:pPr indent="0" lvl="0" marL="0" rtl="0" algn="ctr">
              <a:spcBef>
                <a:spcPts val="1200"/>
              </a:spcBef>
              <a:spcAft>
                <a:spcPts val="1200"/>
              </a:spcAft>
              <a:buClr>
                <a:schemeClr val="dk1"/>
              </a:buClr>
              <a:buSzPts val="1100"/>
              <a:buFont typeface="Arial"/>
              <a:buNone/>
            </a:pPr>
            <a:r>
              <a:rPr lang="iw">
                <a:solidFill>
                  <a:schemeClr val="dk1"/>
                </a:solidFill>
                <a:latin typeface="Montserrat"/>
                <a:ea typeface="Montserrat"/>
                <a:cs typeface="Montserrat"/>
                <a:sym typeface="Montserrat"/>
              </a:rPr>
              <a:t>A post-deployment support.</a:t>
            </a:r>
            <a:endParaRPr>
              <a:solidFill>
                <a:schemeClr val="dk1"/>
              </a:solidFill>
              <a:latin typeface="Montserrat"/>
              <a:ea typeface="Montserrat"/>
              <a:cs typeface="Montserrat"/>
              <a:sym typeface="Montserrat"/>
            </a:endParaRPr>
          </a:p>
        </p:txBody>
      </p:sp>
      <p:sp>
        <p:nvSpPr>
          <p:cNvPr id="135" name="Google Shape;135;p21"/>
          <p:cNvSpPr txBox="1"/>
          <p:nvPr>
            <p:ph idx="2" type="body"/>
          </p:nvPr>
        </p:nvSpPr>
        <p:spPr>
          <a:xfrm>
            <a:off x="5572500" y="735450"/>
            <a:ext cx="3323400" cy="162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iw" sz="1600" u="sng">
                <a:solidFill>
                  <a:schemeClr val="dk1"/>
                </a:solidFill>
                <a:latin typeface="Montserrat"/>
                <a:ea typeface="Montserrat"/>
                <a:cs typeface="Montserrat"/>
                <a:sym typeface="Montserrat"/>
              </a:rPr>
              <a:t>What</a:t>
            </a:r>
            <a:r>
              <a:rPr b="1" lang="iw" sz="1600">
                <a:solidFill>
                  <a:schemeClr val="dk1"/>
                </a:solidFill>
                <a:latin typeface="Montserrat"/>
                <a:ea typeface="Montserrat"/>
                <a:cs typeface="Montserrat"/>
                <a:sym typeface="Montserrat"/>
              </a:rPr>
              <a:t>?</a:t>
            </a:r>
            <a:endParaRPr>
              <a:solidFill>
                <a:schemeClr val="dk1"/>
              </a:solidFill>
            </a:endParaRPr>
          </a:p>
          <a:p>
            <a:pPr indent="0" lvl="0" marL="0" rtl="0" algn="ctr">
              <a:spcBef>
                <a:spcPts val="1200"/>
              </a:spcBef>
              <a:spcAft>
                <a:spcPts val="1200"/>
              </a:spcAft>
              <a:buClr>
                <a:schemeClr val="dk1"/>
              </a:buClr>
              <a:buSzPts val="1100"/>
              <a:buFont typeface="Arial"/>
              <a:buNone/>
            </a:pPr>
            <a:r>
              <a:rPr lang="iw">
                <a:solidFill>
                  <a:schemeClr val="dk1"/>
                </a:solidFill>
                <a:latin typeface="Montserrat"/>
                <a:ea typeface="Montserrat"/>
                <a:cs typeface="Montserrat"/>
                <a:sym typeface="Montserrat"/>
              </a:rPr>
              <a:t>Auditing the system development and the system outputs, alongside the compliance to duties imposed on the company by law.</a:t>
            </a:r>
            <a:endParaRPr>
              <a:solidFill>
                <a:schemeClr val="dk1"/>
              </a:solidFill>
            </a:endParaRPr>
          </a:p>
        </p:txBody>
      </p:sp>
      <p:sp>
        <p:nvSpPr>
          <p:cNvPr id="136" name="Google Shape;136;p21"/>
          <p:cNvSpPr txBox="1"/>
          <p:nvPr>
            <p:ph idx="2" type="body"/>
          </p:nvPr>
        </p:nvSpPr>
        <p:spPr>
          <a:xfrm>
            <a:off x="416100" y="735450"/>
            <a:ext cx="3323400" cy="2016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b="1" lang="iw" sz="1600" u="sng">
                <a:solidFill>
                  <a:schemeClr val="dk1"/>
                </a:solidFill>
                <a:latin typeface="Montserrat"/>
                <a:ea typeface="Montserrat"/>
                <a:cs typeface="Montserrat"/>
                <a:sym typeface="Montserrat"/>
              </a:rPr>
              <a:t>Why</a:t>
            </a:r>
            <a:r>
              <a:rPr b="1" lang="iw" sz="1600">
                <a:solidFill>
                  <a:schemeClr val="dk1"/>
                </a:solidFill>
                <a:latin typeface="Montserrat"/>
                <a:ea typeface="Montserrat"/>
                <a:cs typeface="Montserrat"/>
                <a:sym typeface="Montserrat"/>
              </a:rPr>
              <a:t>?</a:t>
            </a:r>
            <a:r>
              <a:rPr lang="iw" sz="1600">
                <a:solidFill>
                  <a:schemeClr val="dk1"/>
                </a:solidFill>
              </a:rPr>
              <a:t> </a:t>
            </a:r>
            <a:endParaRPr sz="1600">
              <a:solidFill>
                <a:schemeClr val="dk1"/>
              </a:solidFill>
            </a:endParaRPr>
          </a:p>
          <a:p>
            <a:pPr indent="0" lvl="0" marL="0" rtl="0" algn="ctr">
              <a:spcBef>
                <a:spcPts val="1200"/>
              </a:spcBef>
              <a:spcAft>
                <a:spcPts val="0"/>
              </a:spcAft>
              <a:buClr>
                <a:schemeClr val="dk1"/>
              </a:buClr>
              <a:buSzPts val="1100"/>
              <a:buFont typeface="Arial"/>
              <a:buNone/>
            </a:pPr>
            <a:r>
              <a:rPr lang="iw">
                <a:solidFill>
                  <a:schemeClr val="dk1"/>
                </a:solidFill>
                <a:latin typeface="Montserrat"/>
                <a:ea typeface="Montserrat"/>
                <a:cs typeface="Montserrat"/>
                <a:sym typeface="Montserrat"/>
              </a:rPr>
              <a:t>Complaints about exposure to hate speech and outcomes</a:t>
            </a:r>
            <a:endParaRPr>
              <a:solidFill>
                <a:schemeClr val="dk1"/>
              </a:solidFill>
              <a:latin typeface="Montserrat"/>
              <a:ea typeface="Montserrat"/>
              <a:cs typeface="Montserrat"/>
              <a:sym typeface="Montserrat"/>
            </a:endParaRPr>
          </a:p>
          <a:p>
            <a:pPr indent="0" lvl="0" marL="0" rtl="0" algn="ctr">
              <a:spcBef>
                <a:spcPts val="1200"/>
              </a:spcBef>
              <a:spcAft>
                <a:spcPts val="1200"/>
              </a:spcAft>
              <a:buClr>
                <a:schemeClr val="dk1"/>
              </a:buClr>
              <a:buSzPts val="1100"/>
              <a:buFont typeface="Arial"/>
              <a:buNone/>
            </a:pPr>
            <a:r>
              <a:rPr lang="iw">
                <a:solidFill>
                  <a:schemeClr val="dk1"/>
                </a:solidFill>
                <a:latin typeface="Montserrat"/>
                <a:ea typeface="Montserrat"/>
                <a:cs typeface="Montserrat"/>
                <a:sym typeface="Montserrat"/>
              </a:rPr>
              <a:t>Ensuring the company upholds self imposed and external legal obligations, alongside system efficiency.</a:t>
            </a:r>
            <a:endParaRPr>
              <a:solidFill>
                <a:schemeClr val="dk1"/>
              </a:solidFill>
              <a:latin typeface="Montserrat"/>
              <a:ea typeface="Montserrat"/>
              <a:cs typeface="Montserrat"/>
              <a:sym typeface="Montserrat"/>
            </a:endParaRPr>
          </a:p>
        </p:txBody>
      </p:sp>
      <p:sp>
        <p:nvSpPr>
          <p:cNvPr id="137" name="Google Shape;137;p21"/>
          <p:cNvSpPr txBox="1"/>
          <p:nvPr>
            <p:ph idx="2" type="body"/>
          </p:nvPr>
        </p:nvSpPr>
        <p:spPr>
          <a:xfrm>
            <a:off x="3856650" y="735450"/>
            <a:ext cx="1598700" cy="11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iw" sz="1600" u="sng">
                <a:solidFill>
                  <a:schemeClr val="dk1"/>
                </a:solidFill>
                <a:latin typeface="Montserrat"/>
                <a:ea typeface="Montserrat"/>
                <a:cs typeface="Montserrat"/>
                <a:sym typeface="Montserrat"/>
              </a:rPr>
              <a:t>Who</a:t>
            </a:r>
            <a:r>
              <a:rPr b="1" lang="iw" sz="1600">
                <a:solidFill>
                  <a:schemeClr val="dk1"/>
                </a:solidFill>
                <a:latin typeface="Montserrat"/>
                <a:ea typeface="Montserrat"/>
                <a:cs typeface="Montserrat"/>
                <a:sym typeface="Montserrat"/>
              </a:rPr>
              <a:t>?</a:t>
            </a:r>
            <a:r>
              <a:rPr lang="iw" sz="1600">
                <a:solidFill>
                  <a:schemeClr val="dk1"/>
                </a:solidFill>
              </a:rPr>
              <a:t> </a:t>
            </a:r>
            <a:endParaRPr sz="1600">
              <a:solidFill>
                <a:schemeClr val="dk1"/>
              </a:solidFill>
            </a:endParaRPr>
          </a:p>
          <a:p>
            <a:pPr indent="0" lvl="0" marL="0" rtl="0" algn="ctr">
              <a:spcBef>
                <a:spcPts val="1200"/>
              </a:spcBef>
              <a:spcAft>
                <a:spcPts val="1200"/>
              </a:spcAft>
              <a:buClr>
                <a:schemeClr val="dk1"/>
              </a:buClr>
              <a:buSzPts val="1100"/>
              <a:buFont typeface="Arial"/>
              <a:buNone/>
            </a:pPr>
            <a:r>
              <a:rPr lang="iw">
                <a:solidFill>
                  <a:schemeClr val="dk1"/>
                </a:solidFill>
                <a:latin typeface="Montserrat"/>
                <a:ea typeface="Montserrat"/>
                <a:cs typeface="Montserrat"/>
                <a:sym typeface="Montserrat"/>
              </a:rPr>
              <a:t>Internal audit.</a:t>
            </a:r>
            <a:endParaRPr>
              <a:solidFill>
                <a:schemeClr val="dk1"/>
              </a:solidFill>
              <a:latin typeface="Montserrat"/>
              <a:ea typeface="Montserrat"/>
              <a:cs typeface="Montserrat"/>
              <a:sym typeface="Montserrat"/>
            </a:endParaRPr>
          </a:p>
        </p:txBody>
      </p:sp>
      <p:sp>
        <p:nvSpPr>
          <p:cNvPr id="138" name="Google Shape;138;p21"/>
          <p:cNvSpPr txBox="1"/>
          <p:nvPr>
            <p:ph idx="2" type="body"/>
          </p:nvPr>
        </p:nvSpPr>
        <p:spPr>
          <a:xfrm>
            <a:off x="4738425" y="2934600"/>
            <a:ext cx="3453000" cy="1560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iw" sz="1600" u="sng">
                <a:solidFill>
                  <a:schemeClr val="dk1"/>
                </a:solidFill>
                <a:latin typeface="Montserrat"/>
                <a:ea typeface="Montserrat"/>
                <a:cs typeface="Montserrat"/>
                <a:sym typeface="Montserrat"/>
              </a:rPr>
              <a:t>How</a:t>
            </a:r>
            <a:r>
              <a:rPr b="1" lang="iw" sz="1600">
                <a:solidFill>
                  <a:schemeClr val="dk1"/>
                </a:solidFill>
                <a:latin typeface="Montserrat"/>
                <a:ea typeface="Montserrat"/>
                <a:cs typeface="Montserrat"/>
                <a:sym typeface="Montserrat"/>
              </a:rPr>
              <a:t>?</a:t>
            </a:r>
            <a:r>
              <a:rPr lang="iw">
                <a:solidFill>
                  <a:schemeClr val="dk1"/>
                </a:solidFill>
              </a:rPr>
              <a:t> </a:t>
            </a:r>
            <a:endParaRPr>
              <a:solidFill>
                <a:schemeClr val="dk1"/>
              </a:solidFill>
            </a:endParaRPr>
          </a:p>
          <a:p>
            <a:pPr indent="0" lvl="0" marL="0" rtl="0" algn="ctr">
              <a:spcBef>
                <a:spcPts val="1200"/>
              </a:spcBef>
              <a:spcAft>
                <a:spcPts val="1200"/>
              </a:spcAft>
              <a:buClr>
                <a:schemeClr val="dk1"/>
              </a:buClr>
              <a:buSzPts val="1100"/>
              <a:buFont typeface="Arial"/>
              <a:buNone/>
            </a:pPr>
            <a:r>
              <a:rPr lang="iw">
                <a:solidFill>
                  <a:schemeClr val="dk1"/>
                </a:solidFill>
                <a:latin typeface="Montserrat"/>
                <a:ea typeface="Montserrat"/>
                <a:cs typeface="Montserrat"/>
                <a:sym typeface="Montserrat"/>
              </a:rPr>
              <a:t>Data &amp; model analysis and checking data drifting. Meeting the standards of the legal framework - contracts, constitutional, consumer protection.</a:t>
            </a:r>
            <a:endParaRPr>
              <a:solidFill>
                <a:schemeClr val="dk1"/>
              </a:solidFill>
            </a:endParaRPr>
          </a:p>
        </p:txBody>
      </p:sp>
      <p:pic>
        <p:nvPicPr>
          <p:cNvPr id="139" name="Google Shape;139;p21"/>
          <p:cNvPicPr preferRelativeResize="0"/>
          <p:nvPr/>
        </p:nvPicPr>
        <p:blipFill>
          <a:blip r:embed="rId3">
            <a:alphaModFix/>
          </a:blip>
          <a:stretch>
            <a:fillRect/>
          </a:stretch>
        </p:blipFill>
        <p:spPr>
          <a:xfrm>
            <a:off x="1344075" y="735450"/>
            <a:ext cx="397999" cy="397999"/>
          </a:xfrm>
          <a:prstGeom prst="rect">
            <a:avLst/>
          </a:prstGeom>
          <a:noFill/>
          <a:ln>
            <a:noFill/>
          </a:ln>
        </p:spPr>
      </p:pic>
      <p:pic>
        <p:nvPicPr>
          <p:cNvPr id="140" name="Google Shape;140;p21"/>
          <p:cNvPicPr preferRelativeResize="0"/>
          <p:nvPr/>
        </p:nvPicPr>
        <p:blipFill>
          <a:blip r:embed="rId3">
            <a:alphaModFix/>
          </a:blip>
          <a:stretch>
            <a:fillRect/>
          </a:stretch>
        </p:blipFill>
        <p:spPr>
          <a:xfrm>
            <a:off x="3961075" y="735450"/>
            <a:ext cx="397999" cy="397999"/>
          </a:xfrm>
          <a:prstGeom prst="rect">
            <a:avLst/>
          </a:prstGeom>
          <a:noFill/>
          <a:ln>
            <a:noFill/>
          </a:ln>
        </p:spPr>
      </p:pic>
      <p:pic>
        <p:nvPicPr>
          <p:cNvPr id="141" name="Google Shape;141;p21"/>
          <p:cNvPicPr preferRelativeResize="0"/>
          <p:nvPr/>
        </p:nvPicPr>
        <p:blipFill>
          <a:blip r:embed="rId3">
            <a:alphaModFix/>
          </a:blip>
          <a:stretch>
            <a:fillRect/>
          </a:stretch>
        </p:blipFill>
        <p:spPr>
          <a:xfrm>
            <a:off x="6516100" y="735450"/>
            <a:ext cx="397999" cy="397999"/>
          </a:xfrm>
          <a:prstGeom prst="rect">
            <a:avLst/>
          </a:prstGeom>
          <a:noFill/>
          <a:ln>
            <a:noFill/>
          </a:ln>
        </p:spPr>
      </p:pic>
      <p:pic>
        <p:nvPicPr>
          <p:cNvPr id="142" name="Google Shape;142;p21"/>
          <p:cNvPicPr preferRelativeResize="0"/>
          <p:nvPr/>
        </p:nvPicPr>
        <p:blipFill>
          <a:blip r:embed="rId3">
            <a:alphaModFix/>
          </a:blip>
          <a:stretch>
            <a:fillRect/>
          </a:stretch>
        </p:blipFill>
        <p:spPr>
          <a:xfrm>
            <a:off x="5746575" y="2934600"/>
            <a:ext cx="397999" cy="397999"/>
          </a:xfrm>
          <a:prstGeom prst="rect">
            <a:avLst/>
          </a:prstGeom>
          <a:noFill/>
          <a:ln>
            <a:noFill/>
          </a:ln>
        </p:spPr>
      </p:pic>
      <p:pic>
        <p:nvPicPr>
          <p:cNvPr id="143" name="Google Shape;143;p21"/>
          <p:cNvPicPr preferRelativeResize="0"/>
          <p:nvPr/>
        </p:nvPicPr>
        <p:blipFill>
          <a:blip r:embed="rId3">
            <a:alphaModFix/>
          </a:blip>
          <a:stretch>
            <a:fillRect/>
          </a:stretch>
        </p:blipFill>
        <p:spPr>
          <a:xfrm>
            <a:off x="1989125" y="2934600"/>
            <a:ext cx="397999" cy="39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