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1"/>
  </p:notesMasterIdLst>
  <p:sldIdLst>
    <p:sldId id="511" r:id="rId5"/>
    <p:sldId id="345" r:id="rId6"/>
    <p:sldId id="461" r:id="rId7"/>
    <p:sldId id="273" r:id="rId8"/>
    <p:sldId id="516" r:id="rId9"/>
    <p:sldId id="536" r:id="rId10"/>
    <p:sldId id="537" r:id="rId11"/>
    <p:sldId id="538" r:id="rId12"/>
    <p:sldId id="539" r:id="rId13"/>
    <p:sldId id="540" r:id="rId14"/>
    <p:sldId id="554" r:id="rId15"/>
    <p:sldId id="555" r:id="rId16"/>
    <p:sldId id="541" r:id="rId17"/>
    <p:sldId id="266" r:id="rId18"/>
    <p:sldId id="542" r:id="rId19"/>
    <p:sldId id="543" r:id="rId20"/>
    <p:sldId id="282" r:id="rId21"/>
    <p:sldId id="544" r:id="rId22"/>
    <p:sldId id="494" r:id="rId23"/>
    <p:sldId id="283" r:id="rId24"/>
    <p:sldId id="284" r:id="rId25"/>
    <p:sldId id="545" r:id="rId26"/>
    <p:sldId id="546" r:id="rId27"/>
    <p:sldId id="547" r:id="rId28"/>
    <p:sldId id="548" r:id="rId29"/>
    <p:sldId id="288"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549" r:id="rId43"/>
    <p:sldId id="276" r:id="rId44"/>
    <p:sldId id="277" r:id="rId45"/>
    <p:sldId id="550" r:id="rId46"/>
    <p:sldId id="556" r:id="rId47"/>
    <p:sldId id="558" r:id="rId48"/>
    <p:sldId id="560" r:id="rId49"/>
    <p:sldId id="561" r:id="rId50"/>
    <p:sldId id="562" r:id="rId51"/>
    <p:sldId id="563" r:id="rId52"/>
    <p:sldId id="559" r:id="rId53"/>
    <p:sldId id="564" r:id="rId54"/>
    <p:sldId id="565" r:id="rId55"/>
    <p:sldId id="566" r:id="rId56"/>
    <p:sldId id="567" r:id="rId57"/>
    <p:sldId id="568" r:id="rId58"/>
    <p:sldId id="569" r:id="rId59"/>
    <p:sldId id="57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i" initials="ENBQ" lastIdx="1" clrIdx="0">
    <p:extLst>
      <p:ext uri="{19B8F6BF-5375-455C-9EA6-DF929625EA0E}">
        <p15:presenceInfo xmlns:p15="http://schemas.microsoft.com/office/powerpoint/2012/main" userId="Ni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621"/>
    <a:srgbClr val="A8F8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70896" autoAdjust="0"/>
  </p:normalViewPr>
  <p:slideViewPr>
    <p:cSldViewPr snapToGrid="0" snapToObjects="1">
      <p:cViewPr varScale="1">
        <p:scale>
          <a:sx n="55" d="100"/>
          <a:sy n="55" d="100"/>
        </p:scale>
        <p:origin x="1598" y="3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2E304-5CEA-4121-A8AA-9A01934C773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1775C6F1-B6D1-4A0B-833E-9ED24A6B5405}">
      <dgm:prSet phldrT="[Text]" custT="1"/>
      <dgm:spPr>
        <a:solidFill>
          <a:schemeClr val="tx1"/>
        </a:solidFill>
        <a:ln>
          <a:solidFill>
            <a:srgbClr val="FF0000"/>
          </a:solidFill>
        </a:ln>
      </dgm:spPr>
      <dgm:t>
        <a:bodyPr/>
        <a:lstStyle/>
        <a:p>
          <a:r>
            <a:rPr lang="en-GB" sz="1800" b="1" dirty="0">
              <a:latin typeface="Arial" panose="020B0604020202020204" pitchFamily="34" charset="0"/>
              <a:cs typeface="Arial" panose="020B0604020202020204" pitchFamily="34" charset="0"/>
            </a:rPr>
            <a:t>Research Designs</a:t>
          </a:r>
        </a:p>
      </dgm:t>
    </dgm:pt>
    <dgm:pt modelId="{17923E60-DC03-46DF-8885-D9AC71FF54AF}" type="parTrans" cxnId="{62230BF9-409B-44D0-91FE-51E3CDCBC903}">
      <dgm:prSet/>
      <dgm:spPr/>
      <dgm:t>
        <a:bodyPr/>
        <a:lstStyle/>
        <a:p>
          <a:endParaRPr lang="en-GB"/>
        </a:p>
      </dgm:t>
    </dgm:pt>
    <dgm:pt modelId="{5DF2BC39-ABE2-407E-8E30-BE19A3B0F593}" type="sibTrans" cxnId="{62230BF9-409B-44D0-91FE-51E3CDCBC903}">
      <dgm:prSet/>
      <dgm:spPr/>
      <dgm:t>
        <a:bodyPr/>
        <a:lstStyle/>
        <a:p>
          <a:endParaRPr lang="en-GB"/>
        </a:p>
      </dgm:t>
    </dgm:pt>
    <dgm:pt modelId="{81F6D2ED-6FC9-4C36-9A18-EABFDCB96A44}">
      <dgm:prSet phldrT="[Text]"/>
      <dgm:spPr>
        <a:solidFill>
          <a:schemeClr val="tx1"/>
        </a:solidFill>
        <a:ln>
          <a:solidFill>
            <a:srgbClr val="FF0000"/>
          </a:solidFill>
        </a:ln>
      </dgm:spPr>
      <dgm:t>
        <a:bodyPr/>
        <a:lstStyle/>
        <a:p>
          <a:r>
            <a:rPr lang="en-GB" b="1" dirty="0">
              <a:latin typeface="Arial" panose="020B0604020202020204" pitchFamily="34" charset="0"/>
              <a:cs typeface="Arial" panose="020B0604020202020204" pitchFamily="34" charset="0"/>
            </a:rPr>
            <a:t>Experimental</a:t>
          </a:r>
        </a:p>
      </dgm:t>
    </dgm:pt>
    <dgm:pt modelId="{0563DB06-34EA-4FBF-9A84-CAACEF982010}" type="parTrans" cxnId="{684F11E3-B73F-4FCE-959B-AEF220399E5A}">
      <dgm:prSet/>
      <dgm:spPr/>
      <dgm:t>
        <a:bodyPr/>
        <a:lstStyle/>
        <a:p>
          <a:endParaRPr lang="en-GB"/>
        </a:p>
      </dgm:t>
    </dgm:pt>
    <dgm:pt modelId="{5585FC18-B423-4AD5-8F55-C4C0DFD351D8}" type="sibTrans" cxnId="{684F11E3-B73F-4FCE-959B-AEF220399E5A}">
      <dgm:prSet/>
      <dgm:spPr/>
      <dgm:t>
        <a:bodyPr/>
        <a:lstStyle/>
        <a:p>
          <a:endParaRPr lang="en-GB"/>
        </a:p>
      </dgm:t>
    </dgm:pt>
    <dgm:pt modelId="{E16DD1A2-5CA5-4124-B7F1-A01B8963C35A}">
      <dgm:prSet phldrT="[Text]"/>
      <dgm:spPr>
        <a:solidFill>
          <a:schemeClr val="tx1"/>
        </a:solidFill>
        <a:ln>
          <a:solidFill>
            <a:srgbClr val="FF0000"/>
          </a:solidFill>
        </a:ln>
      </dgm:spPr>
      <dgm:t>
        <a:bodyPr/>
        <a:lstStyle/>
        <a:p>
          <a:r>
            <a:rPr lang="en-GB" b="1" dirty="0" err="1">
              <a:latin typeface="Arial" panose="020B0604020202020204" pitchFamily="34" charset="0"/>
              <a:cs typeface="Arial" panose="020B0604020202020204" pitchFamily="34" charset="0"/>
            </a:rPr>
            <a:t>PSYC</a:t>
          </a:r>
          <a:r>
            <a:rPr lang="en-GB" b="1" dirty="0">
              <a:latin typeface="Arial" panose="020B0604020202020204" pitchFamily="34" charset="0"/>
              <a:cs typeface="Arial" panose="020B0604020202020204" pitchFamily="34" charset="0"/>
            </a:rPr>
            <a:t> 224</a:t>
          </a:r>
        </a:p>
      </dgm:t>
    </dgm:pt>
    <dgm:pt modelId="{99AF36C1-B047-44E5-85E7-4A2374CBE893}" type="parTrans" cxnId="{7E1D2AA4-2777-4E76-8891-98E4B4F2EE08}">
      <dgm:prSet/>
      <dgm:spPr/>
      <dgm:t>
        <a:bodyPr/>
        <a:lstStyle/>
        <a:p>
          <a:endParaRPr lang="en-GB"/>
        </a:p>
      </dgm:t>
    </dgm:pt>
    <dgm:pt modelId="{8BA2E233-D41C-4EFD-89F2-1BB18E3E9BC2}" type="sibTrans" cxnId="{7E1D2AA4-2777-4E76-8891-98E4B4F2EE08}">
      <dgm:prSet/>
      <dgm:spPr/>
      <dgm:t>
        <a:bodyPr/>
        <a:lstStyle/>
        <a:p>
          <a:endParaRPr lang="en-GB"/>
        </a:p>
      </dgm:t>
    </dgm:pt>
    <dgm:pt modelId="{95E25AEB-21E1-430A-83B7-06261FA812C6}">
      <dgm:prSet phldrT="[Text]"/>
      <dgm:spPr>
        <a:solidFill>
          <a:schemeClr val="tx1"/>
        </a:solidFill>
        <a:ln>
          <a:solidFill>
            <a:srgbClr val="FF0000"/>
          </a:solidFill>
        </a:ln>
      </dgm:spPr>
      <dgm:t>
        <a:bodyPr/>
        <a:lstStyle/>
        <a:p>
          <a:r>
            <a:rPr lang="en-GB" b="1" dirty="0">
              <a:latin typeface="Arial" panose="020B0604020202020204" pitchFamily="34" charset="0"/>
              <a:cs typeface="Arial" panose="020B0604020202020204" pitchFamily="34" charset="0"/>
            </a:rPr>
            <a:t>Non-experimental</a:t>
          </a:r>
        </a:p>
      </dgm:t>
    </dgm:pt>
    <dgm:pt modelId="{87D5FE2E-862B-47EF-B356-FFF860E0A4CC}" type="parTrans" cxnId="{201D02ED-E366-4D9D-934C-279039396CC0}">
      <dgm:prSet/>
      <dgm:spPr/>
      <dgm:t>
        <a:bodyPr/>
        <a:lstStyle/>
        <a:p>
          <a:endParaRPr lang="en-GB"/>
        </a:p>
      </dgm:t>
    </dgm:pt>
    <dgm:pt modelId="{D6940CCA-3838-4ACD-A5FC-7A7023E22F03}" type="sibTrans" cxnId="{201D02ED-E366-4D9D-934C-279039396CC0}">
      <dgm:prSet/>
      <dgm:spPr/>
      <dgm:t>
        <a:bodyPr/>
        <a:lstStyle/>
        <a:p>
          <a:endParaRPr lang="en-GB"/>
        </a:p>
      </dgm:t>
    </dgm:pt>
    <dgm:pt modelId="{3383B128-765D-40EF-966F-42F682C3EA4C}" type="pres">
      <dgm:prSet presAssocID="{5DB2E304-5CEA-4121-A8AA-9A01934C7734}" presName="diagram" presStyleCnt="0">
        <dgm:presLayoutVars>
          <dgm:chPref val="1"/>
          <dgm:dir/>
          <dgm:animOne val="branch"/>
          <dgm:animLvl val="lvl"/>
          <dgm:resizeHandles val="exact"/>
        </dgm:presLayoutVars>
      </dgm:prSet>
      <dgm:spPr/>
    </dgm:pt>
    <dgm:pt modelId="{E0BFCD50-8C93-4334-9991-2555225E5FEE}" type="pres">
      <dgm:prSet presAssocID="{1775C6F1-B6D1-4A0B-833E-9ED24A6B5405}" presName="root1" presStyleCnt="0"/>
      <dgm:spPr/>
    </dgm:pt>
    <dgm:pt modelId="{41D4161F-D1F3-415E-A41D-C7A1F422D52D}" type="pres">
      <dgm:prSet presAssocID="{1775C6F1-B6D1-4A0B-833E-9ED24A6B5405}" presName="LevelOneTextNode" presStyleLbl="node0" presStyleIdx="0" presStyleCnt="1" custScaleX="126783">
        <dgm:presLayoutVars>
          <dgm:chPref val="3"/>
        </dgm:presLayoutVars>
      </dgm:prSet>
      <dgm:spPr/>
    </dgm:pt>
    <dgm:pt modelId="{AD4302AC-4772-41C5-BA15-B29AE38201D3}" type="pres">
      <dgm:prSet presAssocID="{1775C6F1-B6D1-4A0B-833E-9ED24A6B5405}" presName="level2hierChild" presStyleCnt="0"/>
      <dgm:spPr/>
    </dgm:pt>
    <dgm:pt modelId="{8C7FCC1C-8748-4170-864F-B8CCD07C0BDB}" type="pres">
      <dgm:prSet presAssocID="{0563DB06-34EA-4FBF-9A84-CAACEF982010}" presName="conn2-1" presStyleLbl="parChTrans1D2" presStyleIdx="0" presStyleCnt="2"/>
      <dgm:spPr/>
    </dgm:pt>
    <dgm:pt modelId="{753B8293-7373-46A9-ABAC-F397551883D0}" type="pres">
      <dgm:prSet presAssocID="{0563DB06-34EA-4FBF-9A84-CAACEF982010}" presName="connTx" presStyleLbl="parChTrans1D2" presStyleIdx="0" presStyleCnt="2"/>
      <dgm:spPr/>
    </dgm:pt>
    <dgm:pt modelId="{3BF21588-0EF0-4FF9-BE59-95A3810B4EEA}" type="pres">
      <dgm:prSet presAssocID="{81F6D2ED-6FC9-4C36-9A18-EABFDCB96A44}" presName="root2" presStyleCnt="0"/>
      <dgm:spPr/>
    </dgm:pt>
    <dgm:pt modelId="{49B096EF-98CF-4060-8331-628D7C9D537C}" type="pres">
      <dgm:prSet presAssocID="{81F6D2ED-6FC9-4C36-9A18-EABFDCB96A44}" presName="LevelTwoTextNode" presStyleLbl="node2" presStyleIdx="0" presStyleCnt="2" custLinFactNeighborX="-3220" custLinFactNeighborY="-62071">
        <dgm:presLayoutVars>
          <dgm:chPref val="3"/>
        </dgm:presLayoutVars>
      </dgm:prSet>
      <dgm:spPr/>
    </dgm:pt>
    <dgm:pt modelId="{BDEFA17B-3E16-4A5F-952C-77CC731B5F04}" type="pres">
      <dgm:prSet presAssocID="{81F6D2ED-6FC9-4C36-9A18-EABFDCB96A44}" presName="level3hierChild" presStyleCnt="0"/>
      <dgm:spPr/>
    </dgm:pt>
    <dgm:pt modelId="{FA15F0DD-234D-4235-A219-0EFC754DC8BC}" type="pres">
      <dgm:prSet presAssocID="{99AF36C1-B047-44E5-85E7-4A2374CBE893}" presName="conn2-1" presStyleLbl="parChTrans1D3" presStyleIdx="0" presStyleCnt="1"/>
      <dgm:spPr/>
    </dgm:pt>
    <dgm:pt modelId="{AB80F539-0445-43BF-928A-7CDF2690CD0D}" type="pres">
      <dgm:prSet presAssocID="{99AF36C1-B047-44E5-85E7-4A2374CBE893}" presName="connTx" presStyleLbl="parChTrans1D3" presStyleIdx="0" presStyleCnt="1"/>
      <dgm:spPr/>
    </dgm:pt>
    <dgm:pt modelId="{AE859378-9777-4A02-AF5B-18D10E5C437C}" type="pres">
      <dgm:prSet presAssocID="{E16DD1A2-5CA5-4124-B7F1-A01B8963C35A}" presName="root2" presStyleCnt="0"/>
      <dgm:spPr/>
    </dgm:pt>
    <dgm:pt modelId="{5AB9F11E-323F-42A4-B3B4-00449349005B}" type="pres">
      <dgm:prSet presAssocID="{E16DD1A2-5CA5-4124-B7F1-A01B8963C35A}" presName="LevelTwoTextNode" presStyleLbl="node3" presStyleIdx="0" presStyleCnt="1" custScaleY="93483" custLinFactNeighborX="-4172" custLinFactNeighborY="-62929">
        <dgm:presLayoutVars>
          <dgm:chPref val="3"/>
        </dgm:presLayoutVars>
      </dgm:prSet>
      <dgm:spPr/>
    </dgm:pt>
    <dgm:pt modelId="{674E6391-014E-41BB-94DA-4816098E265C}" type="pres">
      <dgm:prSet presAssocID="{E16DD1A2-5CA5-4124-B7F1-A01B8963C35A}" presName="level3hierChild" presStyleCnt="0"/>
      <dgm:spPr/>
    </dgm:pt>
    <dgm:pt modelId="{F897952C-597D-4C08-97D2-DD106CCA7241}" type="pres">
      <dgm:prSet presAssocID="{87D5FE2E-862B-47EF-B356-FFF860E0A4CC}" presName="conn2-1" presStyleLbl="parChTrans1D2" presStyleIdx="1" presStyleCnt="2"/>
      <dgm:spPr/>
    </dgm:pt>
    <dgm:pt modelId="{ADFE7403-4E39-43B6-8176-8826D2A57709}" type="pres">
      <dgm:prSet presAssocID="{87D5FE2E-862B-47EF-B356-FFF860E0A4CC}" presName="connTx" presStyleLbl="parChTrans1D2" presStyleIdx="1" presStyleCnt="2"/>
      <dgm:spPr/>
    </dgm:pt>
    <dgm:pt modelId="{3A26B465-943C-41F5-93F8-3278E5F17C2D}" type="pres">
      <dgm:prSet presAssocID="{95E25AEB-21E1-430A-83B7-06261FA812C6}" presName="root2" presStyleCnt="0"/>
      <dgm:spPr/>
    </dgm:pt>
    <dgm:pt modelId="{92D2BDE1-F28B-4ED1-9AA4-0014DB2735DB}" type="pres">
      <dgm:prSet presAssocID="{95E25AEB-21E1-430A-83B7-06261FA812C6}" presName="LevelTwoTextNode" presStyleLbl="node2" presStyleIdx="1" presStyleCnt="2" custScaleX="139395" custLinFactNeighborX="208" custLinFactNeighborY="5336">
        <dgm:presLayoutVars>
          <dgm:chPref val="3"/>
        </dgm:presLayoutVars>
      </dgm:prSet>
      <dgm:spPr/>
    </dgm:pt>
    <dgm:pt modelId="{6A523B81-BBFA-4DB7-AD1D-A1BBFD1EB170}" type="pres">
      <dgm:prSet presAssocID="{95E25AEB-21E1-430A-83B7-06261FA812C6}" presName="level3hierChild" presStyleCnt="0"/>
      <dgm:spPr/>
    </dgm:pt>
  </dgm:ptLst>
  <dgm:cxnLst>
    <dgm:cxn modelId="{C4820601-BE64-49AD-BF59-F671C9D165C1}" type="presOf" srcId="{99AF36C1-B047-44E5-85E7-4A2374CBE893}" destId="{AB80F539-0445-43BF-928A-7CDF2690CD0D}" srcOrd="1" destOrd="0" presId="urn:microsoft.com/office/officeart/2005/8/layout/hierarchy2"/>
    <dgm:cxn modelId="{4F96AF76-A311-49AE-A3E0-A854CEB029A8}" type="presOf" srcId="{95E25AEB-21E1-430A-83B7-06261FA812C6}" destId="{92D2BDE1-F28B-4ED1-9AA4-0014DB2735DB}" srcOrd="0" destOrd="0" presId="urn:microsoft.com/office/officeart/2005/8/layout/hierarchy2"/>
    <dgm:cxn modelId="{81AF2E87-634E-4280-806C-11DC794A3257}" type="presOf" srcId="{0563DB06-34EA-4FBF-9A84-CAACEF982010}" destId="{8C7FCC1C-8748-4170-864F-B8CCD07C0BDB}" srcOrd="0" destOrd="0" presId="urn:microsoft.com/office/officeart/2005/8/layout/hierarchy2"/>
    <dgm:cxn modelId="{AC272B96-F91B-4417-8F54-4668266D7E23}" type="presOf" srcId="{1775C6F1-B6D1-4A0B-833E-9ED24A6B5405}" destId="{41D4161F-D1F3-415E-A41D-C7A1F422D52D}" srcOrd="0" destOrd="0" presId="urn:microsoft.com/office/officeart/2005/8/layout/hierarchy2"/>
    <dgm:cxn modelId="{1235E796-9A30-4FC4-A13F-AB04F06E552B}" type="presOf" srcId="{5DB2E304-5CEA-4121-A8AA-9A01934C7734}" destId="{3383B128-765D-40EF-966F-42F682C3EA4C}" srcOrd="0" destOrd="0" presId="urn:microsoft.com/office/officeart/2005/8/layout/hierarchy2"/>
    <dgm:cxn modelId="{7E1D2AA4-2777-4E76-8891-98E4B4F2EE08}" srcId="{81F6D2ED-6FC9-4C36-9A18-EABFDCB96A44}" destId="{E16DD1A2-5CA5-4124-B7F1-A01B8963C35A}" srcOrd="0" destOrd="0" parTransId="{99AF36C1-B047-44E5-85E7-4A2374CBE893}" sibTransId="{8BA2E233-D41C-4EFD-89F2-1BB18E3E9BC2}"/>
    <dgm:cxn modelId="{2A7808BA-8585-407A-BE0B-96CAC6D02F53}" type="presOf" srcId="{81F6D2ED-6FC9-4C36-9A18-EABFDCB96A44}" destId="{49B096EF-98CF-4060-8331-628D7C9D537C}" srcOrd="0" destOrd="0" presId="urn:microsoft.com/office/officeart/2005/8/layout/hierarchy2"/>
    <dgm:cxn modelId="{89D432BD-FB0C-47EC-91DE-6299D729E04B}" type="presOf" srcId="{E16DD1A2-5CA5-4124-B7F1-A01B8963C35A}" destId="{5AB9F11E-323F-42A4-B3B4-00449349005B}" srcOrd="0" destOrd="0" presId="urn:microsoft.com/office/officeart/2005/8/layout/hierarchy2"/>
    <dgm:cxn modelId="{6C35FBBF-DA74-42A6-AE91-45011D404F5E}" type="presOf" srcId="{87D5FE2E-862B-47EF-B356-FFF860E0A4CC}" destId="{F897952C-597D-4C08-97D2-DD106CCA7241}" srcOrd="0" destOrd="0" presId="urn:microsoft.com/office/officeart/2005/8/layout/hierarchy2"/>
    <dgm:cxn modelId="{270FACDC-88A6-466C-884E-CB114A9C10A1}" type="presOf" srcId="{87D5FE2E-862B-47EF-B356-FFF860E0A4CC}" destId="{ADFE7403-4E39-43B6-8176-8826D2A57709}" srcOrd="1" destOrd="0" presId="urn:microsoft.com/office/officeart/2005/8/layout/hierarchy2"/>
    <dgm:cxn modelId="{684F11E3-B73F-4FCE-959B-AEF220399E5A}" srcId="{1775C6F1-B6D1-4A0B-833E-9ED24A6B5405}" destId="{81F6D2ED-6FC9-4C36-9A18-EABFDCB96A44}" srcOrd="0" destOrd="0" parTransId="{0563DB06-34EA-4FBF-9A84-CAACEF982010}" sibTransId="{5585FC18-B423-4AD5-8F55-C4C0DFD351D8}"/>
    <dgm:cxn modelId="{3A4401E5-BCF6-4CE2-A52C-2D85AFCD2C48}" type="presOf" srcId="{99AF36C1-B047-44E5-85E7-4A2374CBE893}" destId="{FA15F0DD-234D-4235-A219-0EFC754DC8BC}" srcOrd="0" destOrd="0" presId="urn:microsoft.com/office/officeart/2005/8/layout/hierarchy2"/>
    <dgm:cxn modelId="{201D02ED-E366-4D9D-934C-279039396CC0}" srcId="{1775C6F1-B6D1-4A0B-833E-9ED24A6B5405}" destId="{95E25AEB-21E1-430A-83B7-06261FA812C6}" srcOrd="1" destOrd="0" parTransId="{87D5FE2E-862B-47EF-B356-FFF860E0A4CC}" sibTransId="{D6940CCA-3838-4ACD-A5FC-7A7023E22F03}"/>
    <dgm:cxn modelId="{62230BF9-409B-44D0-91FE-51E3CDCBC903}" srcId="{5DB2E304-5CEA-4121-A8AA-9A01934C7734}" destId="{1775C6F1-B6D1-4A0B-833E-9ED24A6B5405}" srcOrd="0" destOrd="0" parTransId="{17923E60-DC03-46DF-8885-D9AC71FF54AF}" sibTransId="{5DF2BC39-ABE2-407E-8E30-BE19A3B0F593}"/>
    <dgm:cxn modelId="{FEB17FF9-7BE2-4C71-90A8-9943A65FB801}" type="presOf" srcId="{0563DB06-34EA-4FBF-9A84-CAACEF982010}" destId="{753B8293-7373-46A9-ABAC-F397551883D0}" srcOrd="1" destOrd="0" presId="urn:microsoft.com/office/officeart/2005/8/layout/hierarchy2"/>
    <dgm:cxn modelId="{859A42B3-0CD2-4F0F-AB5C-2423C5A700EB}" type="presParOf" srcId="{3383B128-765D-40EF-966F-42F682C3EA4C}" destId="{E0BFCD50-8C93-4334-9991-2555225E5FEE}" srcOrd="0" destOrd="0" presId="urn:microsoft.com/office/officeart/2005/8/layout/hierarchy2"/>
    <dgm:cxn modelId="{B38846AA-37D3-4582-8321-FEC2C7F60EE6}" type="presParOf" srcId="{E0BFCD50-8C93-4334-9991-2555225E5FEE}" destId="{41D4161F-D1F3-415E-A41D-C7A1F422D52D}" srcOrd="0" destOrd="0" presId="urn:microsoft.com/office/officeart/2005/8/layout/hierarchy2"/>
    <dgm:cxn modelId="{128C0DEB-FCE7-4DAD-9FED-56A6806685C9}" type="presParOf" srcId="{E0BFCD50-8C93-4334-9991-2555225E5FEE}" destId="{AD4302AC-4772-41C5-BA15-B29AE38201D3}" srcOrd="1" destOrd="0" presId="urn:microsoft.com/office/officeart/2005/8/layout/hierarchy2"/>
    <dgm:cxn modelId="{ED626AF4-C15B-403E-9F0C-1571BF8D15D7}" type="presParOf" srcId="{AD4302AC-4772-41C5-BA15-B29AE38201D3}" destId="{8C7FCC1C-8748-4170-864F-B8CCD07C0BDB}" srcOrd="0" destOrd="0" presId="urn:microsoft.com/office/officeart/2005/8/layout/hierarchy2"/>
    <dgm:cxn modelId="{BB704E54-C38F-42C4-8D8D-B7911040A14B}" type="presParOf" srcId="{8C7FCC1C-8748-4170-864F-B8CCD07C0BDB}" destId="{753B8293-7373-46A9-ABAC-F397551883D0}" srcOrd="0" destOrd="0" presId="urn:microsoft.com/office/officeart/2005/8/layout/hierarchy2"/>
    <dgm:cxn modelId="{56AD7000-524B-4E5B-AA18-CB17902849C5}" type="presParOf" srcId="{AD4302AC-4772-41C5-BA15-B29AE38201D3}" destId="{3BF21588-0EF0-4FF9-BE59-95A3810B4EEA}" srcOrd="1" destOrd="0" presId="urn:microsoft.com/office/officeart/2005/8/layout/hierarchy2"/>
    <dgm:cxn modelId="{0897926C-4C2D-4F0D-AF65-04108A35F184}" type="presParOf" srcId="{3BF21588-0EF0-4FF9-BE59-95A3810B4EEA}" destId="{49B096EF-98CF-4060-8331-628D7C9D537C}" srcOrd="0" destOrd="0" presId="urn:microsoft.com/office/officeart/2005/8/layout/hierarchy2"/>
    <dgm:cxn modelId="{4C6912F1-9B14-4DEF-93FF-59E4669FECAA}" type="presParOf" srcId="{3BF21588-0EF0-4FF9-BE59-95A3810B4EEA}" destId="{BDEFA17B-3E16-4A5F-952C-77CC731B5F04}" srcOrd="1" destOrd="0" presId="urn:microsoft.com/office/officeart/2005/8/layout/hierarchy2"/>
    <dgm:cxn modelId="{6139A830-DEE2-4619-BDAD-75A8DF5F309F}" type="presParOf" srcId="{BDEFA17B-3E16-4A5F-952C-77CC731B5F04}" destId="{FA15F0DD-234D-4235-A219-0EFC754DC8BC}" srcOrd="0" destOrd="0" presId="urn:microsoft.com/office/officeart/2005/8/layout/hierarchy2"/>
    <dgm:cxn modelId="{B82E8292-37BF-48A5-BBC5-E606E8489C4F}" type="presParOf" srcId="{FA15F0DD-234D-4235-A219-0EFC754DC8BC}" destId="{AB80F539-0445-43BF-928A-7CDF2690CD0D}" srcOrd="0" destOrd="0" presId="urn:microsoft.com/office/officeart/2005/8/layout/hierarchy2"/>
    <dgm:cxn modelId="{ED4BF5AB-0AC9-4169-8442-253CD7EDD0D9}" type="presParOf" srcId="{BDEFA17B-3E16-4A5F-952C-77CC731B5F04}" destId="{AE859378-9777-4A02-AF5B-18D10E5C437C}" srcOrd="1" destOrd="0" presId="urn:microsoft.com/office/officeart/2005/8/layout/hierarchy2"/>
    <dgm:cxn modelId="{A90DCE42-CD89-4258-9EEF-E1F98B659C13}" type="presParOf" srcId="{AE859378-9777-4A02-AF5B-18D10E5C437C}" destId="{5AB9F11E-323F-42A4-B3B4-00449349005B}" srcOrd="0" destOrd="0" presId="urn:microsoft.com/office/officeart/2005/8/layout/hierarchy2"/>
    <dgm:cxn modelId="{82E3B6AB-764E-4EB4-BF36-4BBC5EE55B8C}" type="presParOf" srcId="{AE859378-9777-4A02-AF5B-18D10E5C437C}" destId="{674E6391-014E-41BB-94DA-4816098E265C}" srcOrd="1" destOrd="0" presId="urn:microsoft.com/office/officeart/2005/8/layout/hierarchy2"/>
    <dgm:cxn modelId="{C5F01369-A6A6-463B-8FD3-5A076173A0EE}" type="presParOf" srcId="{AD4302AC-4772-41C5-BA15-B29AE38201D3}" destId="{F897952C-597D-4C08-97D2-DD106CCA7241}" srcOrd="2" destOrd="0" presId="urn:microsoft.com/office/officeart/2005/8/layout/hierarchy2"/>
    <dgm:cxn modelId="{B3CDCA4C-BAF5-4900-9AC5-F0C229E1842B}" type="presParOf" srcId="{F897952C-597D-4C08-97D2-DD106CCA7241}" destId="{ADFE7403-4E39-43B6-8176-8826D2A57709}" srcOrd="0" destOrd="0" presId="urn:microsoft.com/office/officeart/2005/8/layout/hierarchy2"/>
    <dgm:cxn modelId="{7985A95B-373E-45C3-B6E7-096B02AC26C9}" type="presParOf" srcId="{AD4302AC-4772-41C5-BA15-B29AE38201D3}" destId="{3A26B465-943C-41F5-93F8-3278E5F17C2D}" srcOrd="3" destOrd="0" presId="urn:microsoft.com/office/officeart/2005/8/layout/hierarchy2"/>
    <dgm:cxn modelId="{F0C9C0AA-9902-44C6-8DB9-E4172F58A764}" type="presParOf" srcId="{3A26B465-943C-41F5-93F8-3278E5F17C2D}" destId="{92D2BDE1-F28B-4ED1-9AA4-0014DB2735DB}" srcOrd="0" destOrd="0" presId="urn:microsoft.com/office/officeart/2005/8/layout/hierarchy2"/>
    <dgm:cxn modelId="{E2F22B72-D0E7-414D-A357-5512B8826247}" type="presParOf" srcId="{3A26B465-943C-41F5-93F8-3278E5F17C2D}" destId="{6A523B81-BBFA-4DB7-AD1D-A1BBFD1EB17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4161F-D1F3-415E-A41D-C7A1F422D52D}">
      <dsp:nvSpPr>
        <dsp:cNvPr id="0" name=""/>
        <dsp:cNvSpPr/>
      </dsp:nvSpPr>
      <dsp:spPr>
        <a:xfrm>
          <a:off x="10527" y="1974581"/>
          <a:ext cx="3443042" cy="1357848"/>
        </a:xfrm>
        <a:prstGeom prst="roundRect">
          <a:avLst>
            <a:gd name="adj" fmla="val 10000"/>
          </a:avLst>
        </a:prstGeom>
        <a:solidFill>
          <a:schemeClr val="tx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Arial" panose="020B0604020202020204" pitchFamily="34" charset="0"/>
              <a:cs typeface="Arial" panose="020B0604020202020204" pitchFamily="34" charset="0"/>
            </a:rPr>
            <a:t>Research Designs</a:t>
          </a:r>
        </a:p>
      </dsp:txBody>
      <dsp:txXfrm>
        <a:off x="50297" y="2014351"/>
        <a:ext cx="3363502" cy="1278308"/>
      </dsp:txXfrm>
    </dsp:sp>
    <dsp:sp modelId="{8C7FCC1C-8748-4170-864F-B8CCD07C0BDB}">
      <dsp:nvSpPr>
        <dsp:cNvPr id="0" name=""/>
        <dsp:cNvSpPr/>
      </dsp:nvSpPr>
      <dsp:spPr>
        <a:xfrm rot="18095988">
          <a:off x="2999870" y="1818681"/>
          <a:ext cx="1906232" cy="46054"/>
        </a:xfrm>
        <a:custGeom>
          <a:avLst/>
          <a:gdLst/>
          <a:ahLst/>
          <a:cxnLst/>
          <a:rect l="0" t="0" r="0" b="0"/>
          <a:pathLst>
            <a:path>
              <a:moveTo>
                <a:pt x="0" y="23027"/>
              </a:moveTo>
              <a:lnTo>
                <a:pt x="1906232" y="230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GB" sz="600" kern="1200"/>
        </a:p>
      </dsp:txBody>
      <dsp:txXfrm>
        <a:off x="3905330" y="1794053"/>
        <a:ext cx="95311" cy="95311"/>
      </dsp:txXfrm>
    </dsp:sp>
    <dsp:sp modelId="{49B096EF-98CF-4060-8331-628D7C9D537C}">
      <dsp:nvSpPr>
        <dsp:cNvPr id="0" name=""/>
        <dsp:cNvSpPr/>
      </dsp:nvSpPr>
      <dsp:spPr>
        <a:xfrm>
          <a:off x="4452403" y="350988"/>
          <a:ext cx="2715697" cy="1357848"/>
        </a:xfrm>
        <a:prstGeom prst="roundRect">
          <a:avLst>
            <a:gd name="adj" fmla="val 10000"/>
          </a:avLst>
        </a:prstGeom>
        <a:solidFill>
          <a:schemeClr val="tx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a:latin typeface="Arial" panose="020B0604020202020204" pitchFamily="34" charset="0"/>
              <a:cs typeface="Arial" panose="020B0604020202020204" pitchFamily="34" charset="0"/>
            </a:rPr>
            <a:t>Experimental</a:t>
          </a:r>
        </a:p>
      </dsp:txBody>
      <dsp:txXfrm>
        <a:off x="4492173" y="390758"/>
        <a:ext cx="2636157" cy="1278308"/>
      </dsp:txXfrm>
    </dsp:sp>
    <dsp:sp modelId="{FA15F0DD-234D-4235-A219-0EFC754DC8BC}">
      <dsp:nvSpPr>
        <dsp:cNvPr id="0" name=""/>
        <dsp:cNvSpPr/>
      </dsp:nvSpPr>
      <dsp:spPr>
        <a:xfrm rot="21562233">
          <a:off x="7168068" y="1001060"/>
          <a:ext cx="1060489" cy="46054"/>
        </a:xfrm>
        <a:custGeom>
          <a:avLst/>
          <a:gdLst/>
          <a:ahLst/>
          <a:cxnLst/>
          <a:rect l="0" t="0" r="0" b="0"/>
          <a:pathLst>
            <a:path>
              <a:moveTo>
                <a:pt x="0" y="23027"/>
              </a:moveTo>
              <a:lnTo>
                <a:pt x="1060489" y="230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671801" y="997575"/>
        <a:ext cx="53024" cy="53024"/>
      </dsp:txXfrm>
    </dsp:sp>
    <dsp:sp modelId="{5AB9F11E-323F-42A4-B3B4-00449349005B}">
      <dsp:nvSpPr>
        <dsp:cNvPr id="0" name=""/>
        <dsp:cNvSpPr/>
      </dsp:nvSpPr>
      <dsp:spPr>
        <a:xfrm>
          <a:off x="8228526" y="383583"/>
          <a:ext cx="2715697" cy="1269357"/>
        </a:xfrm>
        <a:prstGeom prst="roundRect">
          <a:avLst>
            <a:gd name="adj" fmla="val 10000"/>
          </a:avLst>
        </a:prstGeom>
        <a:solidFill>
          <a:schemeClr val="tx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err="1">
              <a:latin typeface="Arial" panose="020B0604020202020204" pitchFamily="34" charset="0"/>
              <a:cs typeface="Arial" panose="020B0604020202020204" pitchFamily="34" charset="0"/>
            </a:rPr>
            <a:t>PSYC</a:t>
          </a:r>
          <a:r>
            <a:rPr lang="en-GB" sz="3200" b="1" kern="1200" dirty="0">
              <a:latin typeface="Arial" panose="020B0604020202020204" pitchFamily="34" charset="0"/>
              <a:cs typeface="Arial" panose="020B0604020202020204" pitchFamily="34" charset="0"/>
            </a:rPr>
            <a:t> 224</a:t>
          </a:r>
        </a:p>
      </dsp:txBody>
      <dsp:txXfrm>
        <a:off x="8265704" y="420761"/>
        <a:ext cx="2641341" cy="1195001"/>
      </dsp:txXfrm>
    </dsp:sp>
    <dsp:sp modelId="{F897952C-597D-4C08-97D2-DD106CCA7241}">
      <dsp:nvSpPr>
        <dsp:cNvPr id="0" name=""/>
        <dsp:cNvSpPr/>
      </dsp:nvSpPr>
      <dsp:spPr>
        <a:xfrm rot="2280216">
          <a:off x="3306661" y="3057087"/>
          <a:ext cx="1385744" cy="46054"/>
        </a:xfrm>
        <a:custGeom>
          <a:avLst/>
          <a:gdLst/>
          <a:ahLst/>
          <a:cxnLst/>
          <a:rect l="0" t="0" r="0" b="0"/>
          <a:pathLst>
            <a:path>
              <a:moveTo>
                <a:pt x="0" y="23027"/>
              </a:moveTo>
              <a:lnTo>
                <a:pt x="1385744" y="230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64890" y="3045471"/>
        <a:ext cx="69287" cy="69287"/>
      </dsp:txXfrm>
    </dsp:sp>
    <dsp:sp modelId="{92D2BDE1-F28B-4ED1-9AA4-0014DB2735DB}">
      <dsp:nvSpPr>
        <dsp:cNvPr id="0" name=""/>
        <dsp:cNvSpPr/>
      </dsp:nvSpPr>
      <dsp:spPr>
        <a:xfrm>
          <a:off x="4545497" y="2827799"/>
          <a:ext cx="3785546" cy="1357848"/>
        </a:xfrm>
        <a:prstGeom prst="roundRect">
          <a:avLst>
            <a:gd name="adj" fmla="val 10000"/>
          </a:avLst>
        </a:prstGeom>
        <a:solidFill>
          <a:schemeClr val="tx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a:latin typeface="Arial" panose="020B0604020202020204" pitchFamily="34" charset="0"/>
              <a:cs typeface="Arial" panose="020B0604020202020204" pitchFamily="34" charset="0"/>
            </a:rPr>
            <a:t>Non-experimental</a:t>
          </a:r>
        </a:p>
      </dsp:txBody>
      <dsp:txXfrm>
        <a:off x="4585267" y="2867569"/>
        <a:ext cx="3706006" cy="12783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AA18F-6108-0242-9AC5-7015A577ED3B}" type="datetimeFigureOut">
              <a:rPr lang="en-US" smtClean="0"/>
              <a:t>6/22/2024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0727A-2301-BA4F-A235-F36CB9385884}" type="slidenum">
              <a:rPr lang="en-GB" smtClean="0"/>
              <a:t>‹#›</a:t>
            </a:fld>
            <a:endParaRPr lang="en-GB"/>
          </a:p>
        </p:txBody>
      </p:sp>
    </p:spTree>
    <p:extLst>
      <p:ext uri="{BB962C8B-B14F-4D97-AF65-F5344CB8AC3E}">
        <p14:creationId xmlns:p14="http://schemas.microsoft.com/office/powerpoint/2010/main" val="3481131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1</a:t>
            </a:fld>
            <a:endParaRPr lang="en-GB"/>
          </a:p>
        </p:txBody>
      </p:sp>
    </p:spTree>
    <p:extLst>
      <p:ext uri="{BB962C8B-B14F-4D97-AF65-F5344CB8AC3E}">
        <p14:creationId xmlns:p14="http://schemas.microsoft.com/office/powerpoint/2010/main" val="156735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fld id="{10E04B73-4A68-EC4A-898F-3EA9CCF84BD7}" type="slidenum">
              <a:rPr lang="en-GB" smtClean="0"/>
              <a:t>18</a:t>
            </a:fld>
            <a:endParaRPr lang="en-GB"/>
          </a:p>
        </p:txBody>
      </p:sp>
    </p:spTree>
    <p:extLst>
      <p:ext uri="{BB962C8B-B14F-4D97-AF65-F5344CB8AC3E}">
        <p14:creationId xmlns:p14="http://schemas.microsoft.com/office/powerpoint/2010/main" val="328261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19</a:t>
            </a:fld>
            <a:endParaRPr lang="en-GB"/>
          </a:p>
        </p:txBody>
      </p:sp>
    </p:spTree>
    <p:extLst>
      <p:ext uri="{BB962C8B-B14F-4D97-AF65-F5344CB8AC3E}">
        <p14:creationId xmlns:p14="http://schemas.microsoft.com/office/powerpoint/2010/main" val="34451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E04B73-4A68-EC4A-898F-3EA9CCF84BD7}" type="slidenum">
              <a:rPr lang="en-GB" smtClean="0"/>
              <a:t>22</a:t>
            </a:fld>
            <a:endParaRPr lang="en-GB"/>
          </a:p>
        </p:txBody>
      </p:sp>
    </p:spTree>
    <p:extLst>
      <p:ext uri="{BB962C8B-B14F-4D97-AF65-F5344CB8AC3E}">
        <p14:creationId xmlns:p14="http://schemas.microsoft.com/office/powerpoint/2010/main" val="237948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Why is this a leading question?</a:t>
            </a:r>
            <a:r>
              <a:rPr lang="en-GB" baseline="0" dirty="0"/>
              <a:t> Watchwords are: “hard-earned money”; bureaucratic”</a:t>
            </a:r>
            <a:endParaRPr lang="en-GB" dirty="0"/>
          </a:p>
        </p:txBody>
      </p:sp>
      <p:sp>
        <p:nvSpPr>
          <p:cNvPr id="4" name="Slide Number Placeholder 3"/>
          <p:cNvSpPr>
            <a:spLocks noGrp="1"/>
          </p:cNvSpPr>
          <p:nvPr>
            <p:ph type="sldNum" sz="quarter" idx="10"/>
          </p:nvPr>
        </p:nvSpPr>
        <p:spPr/>
        <p:txBody>
          <a:bodyPr/>
          <a:lstStyle/>
          <a:p>
            <a:fld id="{10E04B73-4A68-EC4A-898F-3EA9CCF84BD7}" type="slidenum">
              <a:rPr lang="en-GB" smtClean="0"/>
              <a:t>23</a:t>
            </a:fld>
            <a:endParaRPr lang="en-GB"/>
          </a:p>
        </p:txBody>
      </p:sp>
    </p:spTree>
    <p:extLst>
      <p:ext uri="{BB962C8B-B14F-4D97-AF65-F5344CB8AC3E}">
        <p14:creationId xmlns:p14="http://schemas.microsoft.com/office/powerpoint/2010/main" val="273802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It’s also possible to have a mixed question format. E.g. adding “Other” (specify)</a:t>
            </a:r>
          </a:p>
        </p:txBody>
      </p:sp>
      <p:sp>
        <p:nvSpPr>
          <p:cNvPr id="4" name="Slide Number Placeholder 3"/>
          <p:cNvSpPr>
            <a:spLocks noGrp="1"/>
          </p:cNvSpPr>
          <p:nvPr>
            <p:ph type="sldNum" sz="quarter" idx="10"/>
          </p:nvPr>
        </p:nvSpPr>
        <p:spPr/>
        <p:txBody>
          <a:bodyPr/>
          <a:lstStyle/>
          <a:p>
            <a:fld id="{10E04B73-4A68-EC4A-898F-3EA9CCF84BD7}" type="slidenum">
              <a:rPr lang="en-GB" smtClean="0"/>
              <a:t>26</a:t>
            </a:fld>
            <a:endParaRPr lang="en-GB"/>
          </a:p>
        </p:txBody>
      </p:sp>
    </p:spTree>
    <p:extLst>
      <p:ext uri="{BB962C8B-B14F-4D97-AF65-F5344CB8AC3E}">
        <p14:creationId xmlns:p14="http://schemas.microsoft.com/office/powerpoint/2010/main" val="812946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5-point scale is superior</a:t>
            </a:r>
            <a:r>
              <a:rPr lang="en-GB" baseline="0" dirty="0"/>
              <a:t> to the dichotomous format because it taps into two things: direction and strength of attitude. </a:t>
            </a:r>
            <a:endParaRPr lang="en-GB" dirty="0"/>
          </a:p>
        </p:txBody>
      </p:sp>
      <p:sp>
        <p:nvSpPr>
          <p:cNvPr id="4" name="Slide Number Placeholder 3"/>
          <p:cNvSpPr>
            <a:spLocks noGrp="1"/>
          </p:cNvSpPr>
          <p:nvPr>
            <p:ph type="sldNum" sz="quarter" idx="10"/>
          </p:nvPr>
        </p:nvSpPr>
        <p:spPr/>
        <p:txBody>
          <a:bodyPr/>
          <a:lstStyle/>
          <a:p>
            <a:fld id="{10E04B73-4A68-EC4A-898F-3EA9CCF84BD7}" type="slidenum">
              <a:rPr lang="en-GB" smtClean="0"/>
              <a:t>28</a:t>
            </a:fld>
            <a:endParaRPr lang="en-GB"/>
          </a:p>
        </p:txBody>
      </p:sp>
    </p:spTree>
    <p:extLst>
      <p:ext uri="{BB962C8B-B14F-4D97-AF65-F5344CB8AC3E}">
        <p14:creationId xmlns:p14="http://schemas.microsoft.com/office/powerpoint/2010/main" val="94314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0E04B73-4A68-EC4A-898F-3EA9CCF84BD7}" type="slidenum">
              <a:rPr lang="en-GB" smtClean="0"/>
              <a:t>35</a:t>
            </a:fld>
            <a:endParaRPr lang="en-GB"/>
          </a:p>
        </p:txBody>
      </p:sp>
    </p:spTree>
    <p:extLst>
      <p:ext uri="{BB962C8B-B14F-4D97-AF65-F5344CB8AC3E}">
        <p14:creationId xmlns:p14="http://schemas.microsoft.com/office/powerpoint/2010/main" val="714949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04B73-4A68-EC4A-898F-3EA9CCF84BD7}" type="slidenum">
              <a:rPr lang="en-GB" smtClean="0"/>
              <a:t>36</a:t>
            </a:fld>
            <a:endParaRPr lang="en-GB"/>
          </a:p>
        </p:txBody>
      </p:sp>
    </p:spTree>
    <p:extLst>
      <p:ext uri="{BB962C8B-B14F-4D97-AF65-F5344CB8AC3E}">
        <p14:creationId xmlns:p14="http://schemas.microsoft.com/office/powerpoint/2010/main" val="1396235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GB" sz="1200" b="0" i="0" kern="1200" dirty="0">
                <a:solidFill>
                  <a:schemeClr val="tx1"/>
                </a:solidFill>
                <a:effectLst/>
                <a:latin typeface="+mn-lt"/>
                <a:ea typeface="+mn-ea"/>
                <a:cs typeface="+mn-cs"/>
              </a:rPr>
              <a:t>This diagram represents taking both the case (disease) and the control (no disease) groups and looking back at their histories to determine their exposure to possible contributing factors.  </a:t>
            </a:r>
          </a:p>
          <a:p>
            <a:pPr marL="171450" indent="-171450">
              <a:buFont typeface="Wingdings" panose="05000000000000000000" pitchFamily="2" charset="2"/>
              <a:buChar char="§"/>
            </a:pPr>
            <a:r>
              <a:rPr lang="en-GB" sz="1200" b="0" i="0" kern="1200" dirty="0">
                <a:solidFill>
                  <a:schemeClr val="tx1"/>
                </a:solidFill>
                <a:effectLst/>
                <a:latin typeface="+mn-lt"/>
                <a:ea typeface="+mn-ea"/>
                <a:cs typeface="+mn-cs"/>
              </a:rPr>
              <a:t>The researchers then determine the likelihood of those factors contributing to the disease.</a:t>
            </a:r>
          </a:p>
          <a:p>
            <a:pPr marL="171450" indent="-171450">
              <a:buFont typeface="Wingdings" panose="05000000000000000000" pitchFamily="2" charset="2"/>
              <a:buChar char="§"/>
            </a:pPr>
            <a:r>
              <a:rPr lang="en-GB" sz="1200" b="0" i="0" kern="1200" dirty="0">
                <a:solidFill>
                  <a:schemeClr val="tx1"/>
                </a:solidFill>
                <a:effectLst/>
                <a:latin typeface="+mn-lt"/>
                <a:ea typeface="+mn-ea"/>
                <a:cs typeface="+mn-cs"/>
              </a:rPr>
              <a:t>Steps:</a:t>
            </a:r>
          </a:p>
          <a:p>
            <a:pPr marL="685800" lvl="1" indent="-228600">
              <a:buFont typeface="+mj-lt"/>
              <a:buAutoNum type="arabicParenR"/>
            </a:pPr>
            <a:r>
              <a:rPr lang="en-GB" b="0" i="0" kern="1200" dirty="0">
                <a:solidFill>
                  <a:schemeClr val="tx1"/>
                </a:solidFill>
                <a:effectLst/>
                <a:latin typeface="+mn-lt"/>
                <a:ea typeface="+mn-ea"/>
                <a:cs typeface="+mn-cs"/>
              </a:rPr>
              <a:t>Identify cases.</a:t>
            </a:r>
          </a:p>
          <a:p>
            <a:pPr marL="685800" lvl="1" indent="-228600">
              <a:buFont typeface="+mj-lt"/>
              <a:buAutoNum type="arabicParenR"/>
            </a:pPr>
            <a:r>
              <a:rPr lang="en-GB" b="0" i="0" kern="1200" dirty="0">
                <a:solidFill>
                  <a:schemeClr val="tx1"/>
                </a:solidFill>
                <a:effectLst/>
                <a:latin typeface="+mn-lt"/>
                <a:ea typeface="+mn-ea"/>
                <a:cs typeface="+mn-cs"/>
              </a:rPr>
              <a:t>Select control, which may be matched to cases.</a:t>
            </a:r>
          </a:p>
          <a:p>
            <a:pPr marL="685800" lvl="1" indent="-228600">
              <a:buFont typeface="+mj-lt"/>
              <a:buAutoNum type="arabicParenR"/>
            </a:pPr>
            <a:r>
              <a:rPr lang="en-GB" b="0" i="0" kern="1200" dirty="0">
                <a:solidFill>
                  <a:schemeClr val="tx1"/>
                </a:solidFill>
                <a:effectLst/>
                <a:latin typeface="+mn-lt"/>
                <a:ea typeface="+mn-ea"/>
                <a:cs typeface="+mn-cs"/>
              </a:rPr>
              <a:t>Measure exposure or risk factors of interest.</a:t>
            </a:r>
          </a:p>
          <a:p>
            <a:pPr marL="685800" lvl="1" indent="-228600">
              <a:buFont typeface="+mj-lt"/>
              <a:buAutoNum type="arabicParenR"/>
            </a:pPr>
            <a:r>
              <a:rPr lang="en-GB" b="0" i="0" kern="1200" dirty="0">
                <a:solidFill>
                  <a:schemeClr val="tx1"/>
                </a:solidFill>
                <a:effectLst/>
                <a:latin typeface="+mn-lt"/>
                <a:ea typeface="+mn-ea"/>
                <a:cs typeface="+mn-cs"/>
              </a:rPr>
              <a:t>Compare the presence or absence of exposure in cases and control.</a:t>
            </a: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46</a:t>
            </a:fld>
            <a:endParaRPr lang="en-GB"/>
          </a:p>
        </p:txBody>
      </p:sp>
    </p:spTree>
    <p:extLst>
      <p:ext uri="{BB962C8B-B14F-4D97-AF65-F5344CB8AC3E}">
        <p14:creationId xmlns:p14="http://schemas.microsoft.com/office/powerpoint/2010/main" val="3808972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0" dirty="0">
                <a:solidFill>
                  <a:schemeClr val="bg1"/>
                </a:solidFill>
                <a:latin typeface="Arial" panose="020B0604020202020204" pitchFamily="34" charset="0"/>
                <a:cs typeface="Arial" panose="020B0604020202020204" pitchFamily="34" charset="0"/>
              </a:rPr>
              <a:t>Advantages and limitations of </a:t>
            </a:r>
            <a:r>
              <a:rPr lang="en-GB" sz="1200" b="1" dirty="0">
                <a:solidFill>
                  <a:schemeClr val="bg1"/>
                </a:solidFill>
                <a:latin typeface="Arial" panose="020B0604020202020204" pitchFamily="34" charset="0"/>
                <a:cs typeface="Arial" panose="020B0604020202020204" pitchFamily="34" charset="0"/>
              </a:rPr>
              <a:t>Case Control Studies</a:t>
            </a:r>
          </a:p>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47</a:t>
            </a:fld>
            <a:endParaRPr lang="en-GB"/>
          </a:p>
        </p:txBody>
      </p:sp>
    </p:spTree>
    <p:extLst>
      <p:ext uri="{BB962C8B-B14F-4D97-AF65-F5344CB8AC3E}">
        <p14:creationId xmlns:p14="http://schemas.microsoft.com/office/powerpoint/2010/main" val="144747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0" i="0" u="none" strike="noStrike" kern="1200" baseline="0" dirty="0">
                <a:solidFill>
                  <a:schemeClr val="tx1"/>
                </a:solidFill>
                <a:latin typeface="+mn-lt"/>
                <a:ea typeface="+mn-ea"/>
                <a:cs typeface="+mn-cs"/>
              </a:rPr>
              <a:t>The </a:t>
            </a:r>
            <a:r>
              <a:rPr lang="en-GB" sz="1200" b="1" i="0" u="none" strike="noStrike" kern="1200" baseline="0" dirty="0">
                <a:solidFill>
                  <a:schemeClr val="tx1"/>
                </a:solidFill>
                <a:latin typeface="+mn-lt"/>
                <a:ea typeface="+mn-ea"/>
                <a:cs typeface="+mn-cs"/>
              </a:rPr>
              <a:t>experimental method </a:t>
            </a:r>
            <a:r>
              <a:rPr lang="en-GB" sz="1200" b="0" i="0" u="none" strike="noStrike" kern="1200" baseline="0" dirty="0">
                <a:solidFill>
                  <a:schemeClr val="tx1"/>
                </a:solidFill>
                <a:latin typeface="+mn-lt"/>
                <a:ea typeface="+mn-ea"/>
                <a:cs typeface="+mn-cs"/>
              </a:rPr>
              <a:t>involves direct manipulation and control of variables. The researcher manipulates the first variable of interest and then observes the response.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0" i="0" u="none" strike="noStrike" kern="1200" baseline="0" dirty="0">
                <a:solidFill>
                  <a:schemeClr val="tx1"/>
                </a:solidFill>
                <a:latin typeface="+mn-lt"/>
                <a:ea typeface="+mn-ea"/>
                <a:cs typeface="+mn-cs"/>
              </a:rPr>
              <a:t>With the </a:t>
            </a:r>
            <a:r>
              <a:rPr lang="en-GB" sz="1200" b="1" i="0" u="none" strike="noStrike" kern="1200" baseline="0" dirty="0">
                <a:solidFill>
                  <a:schemeClr val="tx1"/>
                </a:solidFill>
                <a:latin typeface="+mn-lt"/>
                <a:ea typeface="+mn-ea"/>
                <a:cs typeface="+mn-cs"/>
              </a:rPr>
              <a:t>non-experimental method, </a:t>
            </a:r>
            <a:r>
              <a:rPr lang="en-GB" sz="1200" b="0" i="0" u="none" strike="noStrike" kern="1200" baseline="0" dirty="0">
                <a:solidFill>
                  <a:schemeClr val="tx1"/>
                </a:solidFill>
                <a:latin typeface="+mn-lt"/>
                <a:ea typeface="+mn-ea"/>
                <a:cs typeface="+mn-cs"/>
              </a:rPr>
              <a:t>relationships are studied by observing or otherwise measuring the variables of interest. Using this approach may include asking people to describe their behaviour, directly observing behaviour, recording physiological responses, or examining various public records such as census data.</a:t>
            </a:r>
            <a:endParaRPr lang="en-GB"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3</a:t>
            </a:fld>
            <a:endParaRPr lang="en-GB"/>
          </a:p>
        </p:txBody>
      </p:sp>
    </p:spTree>
    <p:extLst>
      <p:ext uri="{BB962C8B-B14F-4D97-AF65-F5344CB8AC3E}">
        <p14:creationId xmlns:p14="http://schemas.microsoft.com/office/powerpoint/2010/main" val="1228566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Often called “longitudinal studies” or “prospective studies”, researchers measure exposure variables before the occurrence of outcomes and compare the disease incidence between the exposed and unexposed cohorts after an extended period of time.</a:t>
            </a: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50</a:t>
            </a:fld>
            <a:endParaRPr lang="en-GB"/>
          </a:p>
        </p:txBody>
      </p:sp>
    </p:spTree>
    <p:extLst>
      <p:ext uri="{BB962C8B-B14F-4D97-AF65-F5344CB8AC3E}">
        <p14:creationId xmlns:p14="http://schemas.microsoft.com/office/powerpoint/2010/main" val="180795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1200" b="0" dirty="0">
                <a:solidFill>
                  <a:schemeClr val="bg1"/>
                </a:solidFill>
                <a:latin typeface="Arial" panose="020B0604020202020204" pitchFamily="34" charset="0"/>
                <a:cs typeface="Arial" panose="020B0604020202020204" pitchFamily="34" charset="0"/>
              </a:rPr>
              <a:t>Advantages and limitations of </a:t>
            </a:r>
            <a:r>
              <a:rPr lang="en-GB" sz="1200" b="1" dirty="0">
                <a:solidFill>
                  <a:schemeClr val="bg1"/>
                </a:solidFill>
                <a:latin typeface="Arial" panose="020B0604020202020204" pitchFamily="34" charset="0"/>
                <a:cs typeface="Arial" panose="020B0604020202020204" pitchFamily="34" charset="0"/>
              </a:rPr>
              <a:t>Cohort studies</a:t>
            </a:r>
          </a:p>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54</a:t>
            </a:fld>
            <a:endParaRPr lang="en-GB"/>
          </a:p>
        </p:txBody>
      </p:sp>
    </p:spTree>
    <p:extLst>
      <p:ext uri="{BB962C8B-B14F-4D97-AF65-F5344CB8AC3E}">
        <p14:creationId xmlns:p14="http://schemas.microsoft.com/office/powerpoint/2010/main" val="161339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GB" sz="1200" b="0" i="0" u="none" strike="noStrike" kern="1200" baseline="0" dirty="0">
                <a:solidFill>
                  <a:schemeClr val="tx1"/>
                </a:solidFill>
                <a:latin typeface="+mn-lt"/>
                <a:ea typeface="+mn-ea"/>
                <a:cs typeface="+mn-cs"/>
              </a:rPr>
              <a:t>Non-experimental designs are the </a:t>
            </a:r>
            <a:r>
              <a:rPr lang="en-GB" sz="1200" b="1" i="0" u="none" strike="noStrike" kern="1200" baseline="0" dirty="0">
                <a:solidFill>
                  <a:schemeClr val="tx1"/>
                </a:solidFill>
                <a:latin typeface="+mn-lt"/>
                <a:ea typeface="+mn-ea"/>
                <a:cs typeface="+mn-cs"/>
              </a:rPr>
              <a:t>most heterogeneous </a:t>
            </a:r>
            <a:r>
              <a:rPr lang="en-GB" sz="1200" b="0" i="0" u="none" strike="noStrike" kern="1200" baseline="0" dirty="0">
                <a:solidFill>
                  <a:schemeClr val="tx1"/>
                </a:solidFill>
                <a:latin typeface="+mn-lt"/>
                <a:ea typeface="+mn-ea"/>
                <a:cs typeface="+mn-cs"/>
              </a:rPr>
              <a:t>category of the 2 classification categories (experimental [quasi-experimental], and non-experimental).</a:t>
            </a:r>
          </a:p>
          <a:p>
            <a:pPr marL="171450" indent="-171450">
              <a:buFont typeface="Wingdings" panose="05000000000000000000" pitchFamily="2" charset="2"/>
              <a:buChar char="§"/>
            </a:pPr>
            <a:r>
              <a:rPr lang="en-GB" sz="1200" b="0" i="0" u="none" strike="noStrike" kern="1200" baseline="0" dirty="0">
                <a:solidFill>
                  <a:schemeClr val="tx1"/>
                </a:solidFill>
                <a:latin typeface="+mn-lt"/>
                <a:ea typeface="+mn-ea"/>
                <a:cs typeface="+mn-cs"/>
              </a:rPr>
              <a:t>Commonly, non-experimental studies are </a:t>
            </a:r>
            <a:r>
              <a:rPr lang="en-GB" sz="1200" b="1" i="0" u="none" strike="noStrike" kern="1200" baseline="0" dirty="0">
                <a:solidFill>
                  <a:schemeClr val="tx1"/>
                </a:solidFill>
                <a:latin typeface="+mn-lt"/>
                <a:ea typeface="+mn-ea"/>
                <a:cs typeface="+mn-cs"/>
              </a:rPr>
              <a:t>purely observational </a:t>
            </a:r>
            <a:r>
              <a:rPr lang="en-GB" sz="1200" b="0" i="0" u="none" strike="noStrike" kern="1200" baseline="0" dirty="0">
                <a:solidFill>
                  <a:schemeClr val="tx1"/>
                </a:solidFill>
                <a:latin typeface="+mn-lt"/>
                <a:ea typeface="+mn-ea"/>
                <a:cs typeface="+mn-cs"/>
              </a:rPr>
              <a:t>and the results intended to be </a:t>
            </a:r>
            <a:r>
              <a:rPr lang="en-GB" sz="1200" b="0" i="1" u="none" strike="noStrike" kern="1200" baseline="0" dirty="0">
                <a:solidFill>
                  <a:schemeClr val="tx1"/>
                </a:solidFill>
                <a:latin typeface="+mn-lt"/>
                <a:ea typeface="+mn-ea"/>
                <a:cs typeface="+mn-cs"/>
              </a:rPr>
              <a:t>purely descriptive</a:t>
            </a:r>
            <a:r>
              <a:rPr lang="en-GB" sz="1200" b="0" i="0" u="none" strike="noStrike" kern="1200" baseline="0" dirty="0">
                <a:solidFill>
                  <a:schemeClr val="tx1"/>
                </a:solidFill>
                <a:latin typeface="+mn-lt"/>
                <a:ea typeface="+mn-ea"/>
                <a:cs typeface="+mn-cs"/>
              </a:rPr>
              <a:t>.</a:t>
            </a:r>
          </a:p>
          <a:p>
            <a:pPr marL="171450" indent="-171450">
              <a:buFont typeface="Wingdings" panose="05000000000000000000" pitchFamily="2" charset="2"/>
              <a:buChar char="§"/>
            </a:pPr>
            <a:r>
              <a:rPr lang="en-GB" sz="1200" b="0" i="0" u="none" strike="noStrike" kern="1200" baseline="0" dirty="0">
                <a:solidFill>
                  <a:schemeClr val="tx1"/>
                </a:solidFill>
                <a:latin typeface="+mn-lt"/>
                <a:ea typeface="+mn-ea"/>
                <a:cs typeface="+mn-cs"/>
              </a:rPr>
              <a:t>Most non-experimental designs are retrospective in nature and are sometimes called “ex post facto” (after the fact) research. Because a retrospective study is examining activities that have already occurred, manipulation of independent variables and randomisation are not possible.</a:t>
            </a:r>
            <a:endParaRPr lang="en-GB" dirty="0">
              <a:solidFill>
                <a:schemeClr val="tx1"/>
              </a:solidFill>
            </a:endParaRPr>
          </a:p>
        </p:txBody>
      </p:sp>
      <p:sp>
        <p:nvSpPr>
          <p:cNvPr id="4" name="Slide Number Placeholder 3"/>
          <p:cNvSpPr>
            <a:spLocks noGrp="1"/>
          </p:cNvSpPr>
          <p:nvPr>
            <p:ph type="sldNum" sz="quarter" idx="5"/>
          </p:nvPr>
        </p:nvSpPr>
        <p:spPr/>
        <p:txBody>
          <a:bodyPr/>
          <a:lstStyle/>
          <a:p>
            <a:fld id="{3640727A-2301-BA4F-A235-F36CB9385884}" type="slidenum">
              <a:rPr lang="en-GB" smtClean="0"/>
              <a:t>4</a:t>
            </a:fld>
            <a:endParaRPr lang="en-GB"/>
          </a:p>
        </p:txBody>
      </p:sp>
    </p:spTree>
    <p:extLst>
      <p:ext uri="{BB962C8B-B14F-4D97-AF65-F5344CB8AC3E}">
        <p14:creationId xmlns:p14="http://schemas.microsoft.com/office/powerpoint/2010/main" val="286511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GB" sz="1200" b="0" i="0" u="none" strike="noStrike" kern="1200" baseline="0" dirty="0">
                <a:solidFill>
                  <a:schemeClr val="tx1"/>
                </a:solidFill>
                <a:latin typeface="+mn-lt"/>
                <a:ea typeface="+mn-ea"/>
                <a:cs typeface="+mn-cs"/>
              </a:rPr>
              <a:t>The </a:t>
            </a:r>
            <a:r>
              <a:rPr lang="en-GB" sz="1200" b="1" i="0" u="none" strike="noStrike" kern="1200" baseline="0" dirty="0">
                <a:solidFill>
                  <a:schemeClr val="tx1"/>
                </a:solidFill>
                <a:latin typeface="+mn-lt"/>
                <a:ea typeface="+mn-ea"/>
                <a:cs typeface="+mn-cs"/>
              </a:rPr>
              <a:t>experimental method </a:t>
            </a:r>
            <a:r>
              <a:rPr lang="en-GB" sz="1200" b="0" i="0" u="none" strike="noStrike" kern="1200" baseline="0" dirty="0">
                <a:solidFill>
                  <a:schemeClr val="tx1"/>
                </a:solidFill>
                <a:latin typeface="+mn-lt"/>
                <a:ea typeface="+mn-ea"/>
                <a:cs typeface="+mn-cs"/>
              </a:rPr>
              <a:t>involves direct manipulation and control of variables. The researcher manipulates the first variable of interest and then observes the response.</a:t>
            </a:r>
          </a:p>
          <a:p>
            <a:pPr marL="171450" indent="-171450">
              <a:buFont typeface="Wingdings" panose="05000000000000000000" pitchFamily="2" charset="2"/>
              <a:buChar char="§"/>
            </a:pPr>
            <a:r>
              <a:rPr lang="en-GB" sz="1200" b="0" i="0" u="none" strike="noStrike" kern="1200" baseline="0" dirty="0">
                <a:solidFill>
                  <a:schemeClr val="tx1"/>
                </a:solidFill>
                <a:latin typeface="+mn-lt"/>
                <a:ea typeface="+mn-ea"/>
                <a:cs typeface="+mn-cs"/>
              </a:rPr>
              <a:t>With the </a:t>
            </a:r>
            <a:r>
              <a:rPr lang="en-GB" sz="1200" b="1" i="0" u="none" strike="noStrike" kern="1200" baseline="0" dirty="0">
                <a:solidFill>
                  <a:schemeClr val="tx1"/>
                </a:solidFill>
                <a:latin typeface="+mn-lt"/>
                <a:ea typeface="+mn-ea"/>
                <a:cs typeface="+mn-cs"/>
              </a:rPr>
              <a:t>non-experimental method, </a:t>
            </a:r>
            <a:r>
              <a:rPr lang="en-GB" sz="1200" b="0" i="0" u="none" strike="noStrike" kern="1200" baseline="0" dirty="0">
                <a:solidFill>
                  <a:schemeClr val="tx1"/>
                </a:solidFill>
                <a:latin typeface="+mn-lt"/>
                <a:ea typeface="+mn-ea"/>
                <a:cs typeface="+mn-cs"/>
              </a:rPr>
              <a:t>relationships are studied by observing or otherwise measuring the variables of interest. Using this approach may include asking people to describe their behaviour, directly observing behaviour, recording physiological responses, or examining various public records such as census data.</a:t>
            </a:r>
          </a:p>
          <a:p>
            <a:pPr marL="171450" indent="-171450">
              <a:buFont typeface="Wingdings" panose="05000000000000000000" pitchFamily="2" charset="2"/>
              <a:buChar char="§"/>
            </a:pPr>
            <a:r>
              <a:rPr lang="en-GB" sz="1200" b="1" i="0" u="none" strike="noStrike" kern="1200" baseline="0" dirty="0">
                <a:solidFill>
                  <a:schemeClr val="tx1"/>
                </a:solidFill>
                <a:latin typeface="+mn-lt"/>
                <a:ea typeface="+mn-ea"/>
                <a:cs typeface="+mn-cs"/>
              </a:rPr>
              <a:t>Non-experimental methods, </a:t>
            </a:r>
            <a:r>
              <a:rPr lang="en-GB" sz="1200" b="0" i="0" u="none" strike="noStrike" kern="1200" baseline="0" dirty="0">
                <a:solidFill>
                  <a:schemeClr val="tx1"/>
                </a:solidFill>
                <a:latin typeface="+mn-lt"/>
                <a:ea typeface="+mn-ea"/>
                <a:cs typeface="+mn-cs"/>
              </a:rPr>
              <a:t>are also described as </a:t>
            </a:r>
            <a:r>
              <a:rPr lang="en-GB" sz="1200" b="1" i="0" u="none" strike="noStrike" kern="1200" baseline="0" dirty="0">
                <a:solidFill>
                  <a:schemeClr val="tx1"/>
                </a:solidFill>
                <a:latin typeface="+mn-lt"/>
                <a:ea typeface="+mn-ea"/>
                <a:cs typeface="+mn-cs"/>
              </a:rPr>
              <a:t>Non-manipulation studies</a:t>
            </a:r>
            <a:r>
              <a:rPr lang="en-GB" sz="1200" b="0" i="0" u="none" strike="noStrike" kern="1200" baseline="0" dirty="0">
                <a:solidFill>
                  <a:schemeClr val="tx1"/>
                </a:solidFill>
                <a:latin typeface="+mn-lt"/>
                <a:ea typeface="+mn-ea"/>
                <a:cs typeface="+mn-cs"/>
              </a:rPr>
              <a:t>.</a:t>
            </a:r>
            <a:endParaRPr lang="en-GB" dirty="0">
              <a:solidFill>
                <a:schemeClr val="tx1"/>
              </a:solidFill>
            </a:endParaRPr>
          </a:p>
        </p:txBody>
      </p:sp>
      <p:sp>
        <p:nvSpPr>
          <p:cNvPr id="4" name="Slide Number Placeholder 3"/>
          <p:cNvSpPr>
            <a:spLocks noGrp="1"/>
          </p:cNvSpPr>
          <p:nvPr>
            <p:ph type="sldNum" sz="quarter" idx="5"/>
          </p:nvPr>
        </p:nvSpPr>
        <p:spPr/>
        <p:txBody>
          <a:bodyPr/>
          <a:lstStyle/>
          <a:p>
            <a:fld id="{3640727A-2301-BA4F-A235-F36CB9385884}" type="slidenum">
              <a:rPr lang="en-GB" smtClean="0"/>
              <a:t>5</a:t>
            </a:fld>
            <a:endParaRPr lang="en-GB"/>
          </a:p>
        </p:txBody>
      </p:sp>
    </p:spTree>
    <p:extLst>
      <p:ext uri="{BB962C8B-B14F-4D97-AF65-F5344CB8AC3E}">
        <p14:creationId xmlns:p14="http://schemas.microsoft.com/office/powerpoint/2010/main" val="58091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solidFill>
                <a:schemeClr val="tx1"/>
              </a:solidFill>
            </a:endParaRPr>
          </a:p>
        </p:txBody>
      </p:sp>
      <p:sp>
        <p:nvSpPr>
          <p:cNvPr id="4" name="Slide Number Placeholder 3"/>
          <p:cNvSpPr>
            <a:spLocks noGrp="1"/>
          </p:cNvSpPr>
          <p:nvPr>
            <p:ph type="sldNum" sz="quarter" idx="5"/>
          </p:nvPr>
        </p:nvSpPr>
        <p:spPr/>
        <p:txBody>
          <a:bodyPr/>
          <a:lstStyle/>
          <a:p>
            <a:fld id="{3640727A-2301-BA4F-A235-F36CB9385884}" type="slidenum">
              <a:rPr lang="en-GB" smtClean="0"/>
              <a:t>6</a:t>
            </a:fld>
            <a:endParaRPr lang="en-GB"/>
          </a:p>
        </p:txBody>
      </p:sp>
    </p:spTree>
    <p:extLst>
      <p:ext uri="{BB962C8B-B14F-4D97-AF65-F5344CB8AC3E}">
        <p14:creationId xmlns:p14="http://schemas.microsoft.com/office/powerpoint/2010/main" val="177555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b="1" dirty="0">
                <a:latin typeface="Arial" panose="020B0604020202020204" pitchFamily="34" charset="0"/>
                <a:cs typeface="Arial" panose="020B0604020202020204" pitchFamily="34" charset="0"/>
              </a:rPr>
              <a:t>Most research in psychology is quantitative in nature. </a:t>
            </a:r>
          </a:p>
          <a:p>
            <a:pPr marL="171450" indent="-171450">
              <a:buFont typeface="Wingdings" panose="05000000000000000000" pitchFamily="2" charset="2"/>
              <a:buChar char="§"/>
            </a:pPr>
            <a:endParaRPr lang="en-GB" b="1" dirty="0"/>
          </a:p>
        </p:txBody>
      </p:sp>
      <p:sp>
        <p:nvSpPr>
          <p:cNvPr id="4" name="Slide Number Placeholder 3"/>
          <p:cNvSpPr>
            <a:spLocks noGrp="1"/>
          </p:cNvSpPr>
          <p:nvPr>
            <p:ph type="sldNum" sz="quarter" idx="5"/>
          </p:nvPr>
        </p:nvSpPr>
        <p:spPr/>
        <p:txBody>
          <a:bodyPr/>
          <a:lstStyle/>
          <a:p>
            <a:fld id="{3640727A-2301-BA4F-A235-F36CB9385884}" type="slidenum">
              <a:rPr lang="en-GB" smtClean="0"/>
              <a:t>7</a:t>
            </a:fld>
            <a:endParaRPr lang="en-GB"/>
          </a:p>
        </p:txBody>
      </p:sp>
    </p:spTree>
    <p:extLst>
      <p:ext uri="{BB962C8B-B14F-4D97-AF65-F5344CB8AC3E}">
        <p14:creationId xmlns:p14="http://schemas.microsoft.com/office/powerpoint/2010/main" val="30697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fld id="{3640727A-2301-BA4F-A235-F36CB9385884}" type="slidenum">
              <a:rPr lang="en-GB" smtClean="0"/>
              <a:t>9</a:t>
            </a:fld>
            <a:endParaRPr lang="en-GB"/>
          </a:p>
        </p:txBody>
      </p:sp>
    </p:spTree>
    <p:extLst>
      <p:ext uri="{BB962C8B-B14F-4D97-AF65-F5344CB8AC3E}">
        <p14:creationId xmlns:p14="http://schemas.microsoft.com/office/powerpoint/2010/main" val="98751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D3F"/>
                </a:solidFill>
                <a:effectLst/>
                <a:latin typeface="Montserrat" panose="00000500000000000000" pitchFamily="2" charset="0"/>
              </a:rPr>
              <a:t>With regard to time, there are two main types of surveys: </a:t>
            </a:r>
            <a:r>
              <a:rPr lang="en-US" b="1" i="0" dirty="0">
                <a:solidFill>
                  <a:srgbClr val="373D3F"/>
                </a:solidFill>
                <a:effectLst/>
                <a:latin typeface="Montserrat" panose="00000500000000000000" pitchFamily="2" charset="0"/>
              </a:rPr>
              <a:t>cross-sectional </a:t>
            </a:r>
            <a:r>
              <a:rPr lang="en-US" b="0" i="0" dirty="0">
                <a:solidFill>
                  <a:srgbClr val="373D3F"/>
                </a:solidFill>
                <a:effectLst/>
                <a:latin typeface="Montserrat" panose="00000500000000000000" pitchFamily="2" charset="0"/>
              </a:rPr>
              <a:t>and </a:t>
            </a:r>
            <a:r>
              <a:rPr lang="en-US" b="1" i="0" dirty="0">
                <a:solidFill>
                  <a:srgbClr val="373D3F"/>
                </a:solidFill>
                <a:effectLst/>
                <a:latin typeface="Montserrat" panose="00000500000000000000" pitchFamily="2" charset="0"/>
              </a:rPr>
              <a:t>longitudinal</a:t>
            </a:r>
            <a:r>
              <a:rPr lang="en-US" b="0" i="0" dirty="0">
                <a:solidFill>
                  <a:srgbClr val="373D3F"/>
                </a:solidFill>
                <a:effectLst/>
                <a:latin typeface="Montserrat" panose="00000500000000000000" pitchFamily="2" charset="0"/>
              </a:rPr>
              <a:t>. </a:t>
            </a:r>
          </a:p>
          <a:p>
            <a:r>
              <a:rPr lang="en-US" b="1" i="1" dirty="0">
                <a:solidFill>
                  <a:srgbClr val="373D3F"/>
                </a:solidFill>
                <a:effectLst/>
                <a:latin typeface="Montserrat" panose="00000500000000000000" pitchFamily="2" charset="0"/>
              </a:rPr>
              <a:t>Cross-sectional surveys </a:t>
            </a:r>
            <a:r>
              <a:rPr lang="en-US" b="0" i="0" dirty="0">
                <a:solidFill>
                  <a:srgbClr val="373D3F"/>
                </a:solidFill>
                <a:effectLst/>
                <a:latin typeface="Montserrat" panose="00000500000000000000" pitchFamily="2" charset="0"/>
              </a:rPr>
              <a:t>are those that are administered at just one point in time. These surveys offer researchers a sort of snapshot in time, and give you an idea about how things are for your respondents at the particular point in time that the survey is administered. One problem with cross-sectional surveys is that the events, opinions, </a:t>
            </a:r>
            <a:r>
              <a:rPr lang="en-US" b="0" i="0" dirty="0" err="1">
                <a:solidFill>
                  <a:srgbClr val="373D3F"/>
                </a:solidFill>
                <a:effectLst/>
                <a:latin typeface="Montserrat" panose="00000500000000000000" pitchFamily="2" charset="0"/>
              </a:rPr>
              <a:t>behaviours</a:t>
            </a:r>
            <a:r>
              <a:rPr lang="en-US" b="0" i="0" dirty="0">
                <a:solidFill>
                  <a:srgbClr val="373D3F"/>
                </a:solidFill>
                <a:effectLst/>
                <a:latin typeface="Montserrat" panose="00000500000000000000" pitchFamily="2" charset="0"/>
              </a:rPr>
              <a:t>, and other phenomena that such surveys are designed to assess do not generally remain stagnant. Therefore, generalizing from a cross-sectional survey can be tricky; perhaps you can say something about the way things were in the moment that you administered your survey, but it is difficult to know whether things remained that way for long afterwards. Cross-sectional surveys have many important uses; however, researchers must remember what they have captured by administering a cross-sectional survey: a snapshot of life at the time the survey was administered.</a:t>
            </a:r>
          </a:p>
          <a:p>
            <a:endParaRPr lang="en-US" b="0" i="0" dirty="0">
              <a:solidFill>
                <a:srgbClr val="373D3F"/>
              </a:solidFill>
              <a:effectLst/>
              <a:latin typeface="Montserrat" panose="00000500000000000000" pitchFamily="2" charset="0"/>
            </a:endParaRPr>
          </a:p>
          <a:p>
            <a:r>
              <a:rPr lang="en-US" b="0" i="0" dirty="0">
                <a:solidFill>
                  <a:srgbClr val="373D3F"/>
                </a:solidFill>
                <a:effectLst/>
                <a:latin typeface="Montserrat" panose="00000500000000000000" pitchFamily="2" charset="0"/>
              </a:rPr>
              <a:t>One way to overcome this occasional problematic aspect of cross-sectional surveys is to administer a longitudinal survey. </a:t>
            </a:r>
            <a:r>
              <a:rPr lang="en-US" b="1" i="1" dirty="0">
                <a:solidFill>
                  <a:srgbClr val="373D3F"/>
                </a:solidFill>
                <a:effectLst/>
                <a:latin typeface="Montserrat" panose="00000500000000000000" pitchFamily="2" charset="0"/>
              </a:rPr>
              <a:t>Longitudinal surveys</a:t>
            </a:r>
            <a:r>
              <a:rPr lang="en-US" b="0" i="0" dirty="0">
                <a:solidFill>
                  <a:srgbClr val="373D3F"/>
                </a:solidFill>
                <a:effectLst/>
                <a:latin typeface="Montserrat" panose="00000500000000000000" pitchFamily="2" charset="0"/>
              </a:rPr>
              <a:t> enable a researcher to make observations over some extended period of time. There are several types of longitudinal surveys, including trend, panel, and cohort surveys. </a:t>
            </a:r>
            <a:endParaRPr lang="en-US" dirty="0"/>
          </a:p>
        </p:txBody>
      </p:sp>
      <p:sp>
        <p:nvSpPr>
          <p:cNvPr id="4" name="Slide Number Placeholder 3"/>
          <p:cNvSpPr>
            <a:spLocks noGrp="1"/>
          </p:cNvSpPr>
          <p:nvPr>
            <p:ph type="sldNum" sz="quarter" idx="5"/>
          </p:nvPr>
        </p:nvSpPr>
        <p:spPr/>
        <p:txBody>
          <a:bodyPr/>
          <a:lstStyle/>
          <a:p>
            <a:fld id="{10E04B73-4A68-EC4A-898F-3EA9CCF84BD7}" type="slidenum">
              <a:rPr lang="en-GB" smtClean="0"/>
              <a:t>14</a:t>
            </a:fld>
            <a:endParaRPr lang="en-GB"/>
          </a:p>
        </p:txBody>
      </p:sp>
    </p:spTree>
    <p:extLst>
      <p:ext uri="{BB962C8B-B14F-4D97-AF65-F5344CB8AC3E}">
        <p14:creationId xmlns:p14="http://schemas.microsoft.com/office/powerpoint/2010/main" val="161859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0E04B73-4A68-EC4A-898F-3EA9CCF84BD7}" type="slidenum">
              <a:rPr lang="en-GB" smtClean="0"/>
              <a:t>15</a:t>
            </a:fld>
            <a:endParaRPr lang="en-GB"/>
          </a:p>
        </p:txBody>
      </p:sp>
    </p:spTree>
    <p:extLst>
      <p:ext uri="{BB962C8B-B14F-4D97-AF65-F5344CB8AC3E}">
        <p14:creationId xmlns:p14="http://schemas.microsoft.com/office/powerpoint/2010/main" val="985691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srcRect t="16072"/>
          <a:stretch/>
        </p:blipFill>
        <p:spPr>
          <a:xfrm>
            <a:off x="800101" y="4949100"/>
            <a:ext cx="10477500" cy="1223101"/>
          </a:xfrm>
          <a:prstGeom prst="rect">
            <a:avLst/>
          </a:prstGeom>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p:nvSpPr>
        <p:spPr>
          <a:xfrm>
            <a:off x="2651393" y="5602070"/>
            <a:ext cx="8636000" cy="646331"/>
          </a:xfrm>
          <a:prstGeom prst="rect">
            <a:avLst/>
          </a:prstGeom>
        </p:spPr>
        <p:txBody>
          <a:bodyPr wrap="square">
            <a:spAutoFit/>
          </a:bodyPr>
          <a:lstStyle/>
          <a:p>
            <a:r>
              <a:rPr lang="en-US" sz="1800" dirty="0">
                <a:solidFill>
                  <a:srgbClr val="002060"/>
                </a:solidFill>
                <a:latin typeface="Tw Cen MT" panose="020B0602020104020603" pitchFamily="34" charset="0"/>
              </a:rPr>
              <a:t>College of Education</a:t>
            </a:r>
          </a:p>
          <a:p>
            <a:r>
              <a:rPr lang="en-US" sz="1800" b="1" dirty="0">
                <a:solidFill>
                  <a:srgbClr val="002060"/>
                </a:solidFill>
                <a:latin typeface="Tw Cen MT" panose="020B0602020104020603" pitchFamily="34" charset="0"/>
              </a:rPr>
              <a:t>School of Continuing and Distance Education</a:t>
            </a:r>
          </a:p>
        </p:txBody>
      </p:sp>
      <p:sp>
        <p:nvSpPr>
          <p:cNvPr id="9" name="TextBox 8"/>
          <p:cNvSpPr txBox="1"/>
          <p:nvPr/>
        </p:nvSpPr>
        <p:spPr>
          <a:xfrm>
            <a:off x="9347200" y="6362838"/>
            <a:ext cx="2844800" cy="369332"/>
          </a:xfrm>
          <a:prstGeom prst="rect">
            <a:avLst/>
          </a:prstGeom>
          <a:solidFill>
            <a:schemeClr val="bg1"/>
          </a:solidFill>
        </p:spPr>
        <p:txBody>
          <a:bodyPr wrap="square" rtlCol="0">
            <a:spAutoFit/>
          </a:bodyPr>
          <a:lstStyle/>
          <a:p>
            <a:endParaRPr lang="en-US" sz="1800" dirty="0"/>
          </a:p>
        </p:txBody>
      </p:sp>
      <p:sp>
        <p:nvSpPr>
          <p:cNvPr id="13" name="Slide Number Placeholder 5"/>
          <p:cNvSpPr>
            <a:spLocks noGrp="1"/>
          </p:cNvSpPr>
          <p:nvPr>
            <p:ph type="sldNum" sz="quarter" idx="4"/>
          </p:nvPr>
        </p:nvSpPr>
        <p:spPr>
          <a:xfrm>
            <a:off x="304800" y="6393014"/>
            <a:ext cx="1930400" cy="365125"/>
          </a:xfrm>
          <a:prstGeom prst="rect">
            <a:avLst/>
          </a:prstGeom>
        </p:spPr>
        <p:txBody>
          <a:bodyPr/>
          <a:lstStyle>
            <a:lvl1pPr>
              <a:defRPr sz="1100" b="1"/>
            </a:lvl1pPr>
          </a:lstStyle>
          <a:p>
            <a:fld id="{7C56BE57-C360-D047-B92E-5A3999FF3335}" type="slidenum">
              <a:rPr lang="en-GB" smtClean="0"/>
              <a:t>‹#›</a:t>
            </a:fld>
            <a:endParaRPr lang="en-GB"/>
          </a:p>
        </p:txBody>
      </p:sp>
      <p:sp>
        <p:nvSpPr>
          <p:cNvPr id="14" name="TextBox 13"/>
          <p:cNvSpPr txBox="1"/>
          <p:nvPr/>
        </p:nvSpPr>
        <p:spPr>
          <a:xfrm>
            <a:off x="2651393" y="6172201"/>
            <a:ext cx="4165600" cy="307777"/>
          </a:xfrm>
          <a:prstGeom prst="rect">
            <a:avLst/>
          </a:prstGeom>
          <a:noFill/>
        </p:spPr>
        <p:txBody>
          <a:bodyPr wrap="square" rtlCol="0">
            <a:spAutoFit/>
          </a:bodyPr>
          <a:lstStyle/>
          <a:p>
            <a:r>
              <a:rPr lang="en-US" sz="1400" b="0" kern="1200" dirty="0">
                <a:solidFill>
                  <a:srgbClr val="002060"/>
                </a:solidFill>
                <a:latin typeface="Tw Cen MT" panose="020B0602020104020603" pitchFamily="34" charset="0"/>
                <a:ea typeface="+mn-ea"/>
                <a:cs typeface="+mn-cs"/>
              </a:rPr>
              <a:t>2014/2015 – 2016/2017</a:t>
            </a:r>
          </a:p>
        </p:txBody>
      </p:sp>
    </p:spTree>
    <p:extLst>
      <p:ext uri="{BB962C8B-B14F-4D97-AF65-F5344CB8AC3E}">
        <p14:creationId xmlns:p14="http://schemas.microsoft.com/office/powerpoint/2010/main" val="26225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8"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0"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126059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8"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0"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356808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508000" y="1828801"/>
            <a:ext cx="109728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pPr lvl="0"/>
            <a:r>
              <a:rPr lang="en-US"/>
              <a:t>Click to edit Master text styles</a:t>
            </a:r>
          </a:p>
        </p:txBody>
      </p:sp>
      <p:sp>
        <p:nvSpPr>
          <p:cNvPr id="35" name="Shape 35"/>
          <p:cNvSpPr txBox="1">
            <a:spLocks noGrp="1"/>
          </p:cNvSpPr>
          <p:nvPr>
            <p:ph type="title"/>
          </p:nvPr>
        </p:nvSpPr>
        <p:spPr>
          <a:xfrm>
            <a:off x="609601" y="274638"/>
            <a:ext cx="89407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59" name="Shape 59"/>
          <p:cNvSpPr/>
          <p:nvPr/>
        </p:nvSpPr>
        <p:spPr>
          <a:xfrm>
            <a:off x="7721600" y="6400800"/>
            <a:ext cx="3860800" cy="200014"/>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312244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9" y="-1"/>
            <a:ext cx="6975793" cy="6858001"/>
          </a:xfrm>
          <a:prstGeom prst="rect">
            <a:avLst/>
          </a:prstGeom>
          <a:solidFill>
            <a:schemeClr val="tx2"/>
          </a:solidFill>
          <a:ln w="12700">
            <a:miter lim="400000"/>
          </a:ln>
        </p:spPr>
        <p:txBody>
          <a:bodyPr lIns="19050" tIns="19050" rIns="19050" bIns="19050" anchor="ctr"/>
          <a:lstStyle/>
          <a:p>
            <a:pPr algn="ctr">
              <a:defRPr sz="3200" spc="0">
                <a:solidFill>
                  <a:srgbClr val="FFFFFF"/>
                </a:solidFill>
                <a:latin typeface="Helvetica Light"/>
                <a:ea typeface="Helvetica Light"/>
                <a:cs typeface="Helvetica Light"/>
                <a:sym typeface="Helvetica Light"/>
              </a:defRPr>
            </a:pPr>
            <a:endParaRPr lang="en-US" sz="12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5" y="2940051"/>
            <a:ext cx="1270001" cy="12700"/>
          </a:xfrm>
          <a:prstGeom prst="rect">
            <a:avLst/>
          </a:prstGeom>
          <a:solidFill>
            <a:srgbClr val="24282B"/>
          </a:solidFill>
          <a:ln w="12700">
            <a:miter lim="400000"/>
          </a:ln>
        </p:spPr>
        <p:txBody>
          <a:bodyPr lIns="19050" tIns="19050" rIns="19050" bIns="19050" anchor="ctr"/>
          <a:lstStyle/>
          <a:p>
            <a:pPr algn="ctr">
              <a:defRPr sz="3200" spc="0">
                <a:solidFill>
                  <a:srgbClr val="0433FF"/>
                </a:solidFill>
                <a:latin typeface="Helvetica Light"/>
                <a:ea typeface="Helvetica Light"/>
                <a:cs typeface="Helvetica Light"/>
                <a:sym typeface="Helvetica Light"/>
              </a:defRPr>
            </a:pPr>
            <a:endParaRPr lang="en-US" sz="12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601" y="604045"/>
            <a:ext cx="1016001" cy="381001"/>
          </a:xfrm>
          <a:prstGeom prst="rect">
            <a:avLst/>
          </a:prstGeom>
          <a:solidFill>
            <a:schemeClr val="accent1"/>
          </a:solidFill>
          <a:ln w="12700">
            <a:miter lim="400000"/>
          </a:ln>
        </p:spPr>
        <p:txBody>
          <a:bodyPr lIns="19050" tIns="19050" rIns="19050" bIns="19050" anchor="ctr"/>
          <a:lstStyle/>
          <a:p>
            <a:pPr algn="ctr" defTabSz="309563" hangingPunct="0">
              <a:defRPr sz="3200" spc="0">
                <a:solidFill>
                  <a:srgbClr val="FFFFFF"/>
                </a:solidFill>
                <a:latin typeface="Helvetica Light"/>
                <a:ea typeface="Helvetica Light"/>
                <a:cs typeface="Helvetica Light"/>
                <a:sym typeface="Helvetica Light"/>
              </a:defRPr>
            </a:pPr>
            <a:endParaRPr lang="en-US" sz="12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3" y="4035871"/>
            <a:ext cx="3658324" cy="1613201"/>
          </a:xfrm>
        </p:spPr>
        <p:txBody>
          <a:bodyPr lIns="0" tIns="0" rIns="0" bIns="0" anchor="b">
            <a:normAutofit/>
          </a:bodyPr>
          <a:lstStyle>
            <a:lvl1pPr>
              <a:defRPr sz="255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90" y="878179"/>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155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1" y="-1"/>
            <a:ext cx="6975793" cy="6858001"/>
          </a:xfrm>
          <a:prstGeom prst="rect">
            <a:avLst/>
          </a:prstGeom>
          <a:solidFill>
            <a:schemeClr val="tx2"/>
          </a:solidFill>
          <a:ln w="12700">
            <a:miter lim="400000"/>
          </a:ln>
        </p:spPr>
        <p:txBody>
          <a:bodyPr lIns="19050" tIns="19050" rIns="19050" bIns="19050" anchor="ctr"/>
          <a:lstStyle/>
          <a:p>
            <a:pPr algn="ctr">
              <a:defRPr sz="3200" spc="0">
                <a:solidFill>
                  <a:srgbClr val="FFFFFF"/>
                </a:solidFill>
                <a:latin typeface="Helvetica Light"/>
                <a:ea typeface="Helvetica Light"/>
                <a:cs typeface="Helvetica Light"/>
                <a:sym typeface="Helvetica Light"/>
              </a:defRPr>
            </a:pPr>
            <a:endParaRPr lang="en-US" sz="12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6" y="878179"/>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2" y="2940051"/>
            <a:ext cx="1270001" cy="12700"/>
          </a:xfrm>
          <a:prstGeom prst="rect">
            <a:avLst/>
          </a:prstGeom>
          <a:solidFill>
            <a:srgbClr val="24282B"/>
          </a:solidFill>
          <a:ln w="12700">
            <a:miter lim="400000"/>
          </a:ln>
        </p:spPr>
        <p:txBody>
          <a:bodyPr lIns="19050" tIns="19050" rIns="19050" bIns="19050" anchor="ctr"/>
          <a:lstStyle/>
          <a:p>
            <a:pPr algn="ctr">
              <a:defRPr sz="3200" spc="0">
                <a:solidFill>
                  <a:srgbClr val="0433FF"/>
                </a:solidFill>
                <a:latin typeface="Helvetica Light"/>
                <a:ea typeface="Helvetica Light"/>
                <a:cs typeface="Helvetica Light"/>
                <a:sym typeface="Helvetica Light"/>
              </a:defRPr>
            </a:pPr>
            <a:endParaRPr lang="en-US" sz="12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2" y="604045"/>
            <a:ext cx="1016001" cy="381001"/>
          </a:xfrm>
          <a:prstGeom prst="rect">
            <a:avLst/>
          </a:prstGeom>
          <a:solidFill>
            <a:schemeClr val="accent1"/>
          </a:solidFill>
          <a:ln w="12700">
            <a:miter lim="400000"/>
          </a:ln>
        </p:spPr>
        <p:txBody>
          <a:bodyPr lIns="19050" tIns="19050" rIns="19050" bIns="19050" anchor="ctr"/>
          <a:lstStyle/>
          <a:p>
            <a:pPr algn="ctr" defTabSz="309563" hangingPunct="0">
              <a:defRPr sz="3200" spc="0">
                <a:solidFill>
                  <a:srgbClr val="FFFFFF"/>
                </a:solidFill>
                <a:latin typeface="Helvetica Light"/>
                <a:ea typeface="Helvetica Light"/>
                <a:cs typeface="Helvetica Light"/>
                <a:sym typeface="Helvetica Light"/>
              </a:defRPr>
            </a:pPr>
            <a:endParaRPr lang="en-US" sz="12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71"/>
            <a:ext cx="3658324" cy="1613201"/>
          </a:xfrm>
        </p:spPr>
        <p:txBody>
          <a:bodyPr lIns="0" tIns="0" rIns="0" bIns="0" anchor="b">
            <a:normAutofit/>
          </a:bodyPr>
          <a:lstStyle>
            <a:lvl1pPr>
              <a:defRPr sz="2550"/>
            </a:lvl1pPr>
          </a:lstStyle>
          <a:p>
            <a:r>
              <a:rPr lang="en-US" dirty="0"/>
              <a:t>TITLE GOES HERE</a:t>
            </a:r>
          </a:p>
        </p:txBody>
      </p:sp>
    </p:spTree>
    <p:extLst>
      <p:ext uri="{BB962C8B-B14F-4D97-AF65-F5344CB8AC3E}">
        <p14:creationId xmlns:p14="http://schemas.microsoft.com/office/powerpoint/2010/main" val="274346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11"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3"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368906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8"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0"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416815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9"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1"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397206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11" name="Footer Placeholder 4"/>
          <p:cNvSpPr>
            <a:spLocks noGrp="1"/>
          </p:cNvSpPr>
          <p:nvPr>
            <p:ph type="ftr" sz="quarter" idx="11"/>
          </p:nvPr>
        </p:nvSpPr>
        <p:spPr>
          <a:xfrm>
            <a:off x="203200" y="6388446"/>
            <a:ext cx="4165600" cy="365125"/>
          </a:xfrm>
          <a:prstGeom prst="rect">
            <a:avLst/>
          </a:prstGeom>
        </p:spPr>
        <p:txBody>
          <a:bodyPr/>
          <a:lstStyle>
            <a:lvl1pPr>
              <a:defRPr sz="1100"/>
            </a:lvl1pPr>
          </a:lstStyle>
          <a:p>
            <a:endParaRPr lang="en-GB"/>
          </a:p>
        </p:txBody>
      </p:sp>
      <p:sp>
        <p:nvSpPr>
          <p:cNvPr id="13" name="Slide Number Placeholder 5"/>
          <p:cNvSpPr>
            <a:spLocks noGrp="1"/>
          </p:cNvSpPr>
          <p:nvPr>
            <p:ph type="sldNum" sz="quarter" idx="12"/>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206950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7"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9"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60031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6"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8"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176576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9"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1"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380659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9"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1"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213153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7" cstate="print"/>
          <a:stretch>
            <a:fillRect/>
          </a:stretch>
        </p:blipFill>
        <p:spPr>
          <a:xfrm>
            <a:off x="9448800" y="6388446"/>
            <a:ext cx="2743201" cy="400291"/>
          </a:xfrm>
          <a:prstGeom prst="rect">
            <a:avLst/>
          </a:prstGeom>
        </p:spPr>
      </p:pic>
      <p:sp useBgFill="1">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2"/>
          </p:nvPr>
        </p:nvSpPr>
        <p:spPr>
          <a:xfrm>
            <a:off x="5473147" y="6362839"/>
            <a:ext cx="1537253" cy="365125"/>
          </a:xfrm>
          <a:prstGeom prst="rect">
            <a:avLst/>
          </a:prstGeom>
        </p:spPr>
        <p:txBody>
          <a:bodyPr/>
          <a:lstStyle>
            <a:lvl1pPr>
              <a:defRPr sz="1000"/>
            </a:lvl1pPr>
          </a:lstStyle>
          <a:p>
            <a:fld id="{74F9D3C8-2422-C94B-8A5F-2685FF3D24F7}" type="datetimeFigureOut">
              <a:rPr lang="en-US" smtClean="0"/>
              <a:t>6/22/2024</a:t>
            </a:fld>
            <a:endParaRPr lang="en-GB"/>
          </a:p>
        </p:txBody>
      </p:sp>
      <p:sp>
        <p:nvSpPr>
          <p:cNvPr id="12" name="Footer Placeholder 4"/>
          <p:cNvSpPr>
            <a:spLocks noGrp="1"/>
          </p:cNvSpPr>
          <p:nvPr>
            <p:ph type="ftr" sz="quarter" idx="3"/>
          </p:nvPr>
        </p:nvSpPr>
        <p:spPr>
          <a:xfrm>
            <a:off x="203200" y="6388446"/>
            <a:ext cx="4165600" cy="365125"/>
          </a:xfrm>
          <a:prstGeom prst="rect">
            <a:avLst/>
          </a:prstGeom>
        </p:spPr>
        <p:txBody>
          <a:bodyPr/>
          <a:lstStyle>
            <a:lvl1pPr>
              <a:defRPr sz="1100"/>
            </a:lvl1pPr>
          </a:lstStyle>
          <a:p>
            <a:endParaRPr lang="en-GB"/>
          </a:p>
        </p:txBody>
      </p:sp>
      <p:sp>
        <p:nvSpPr>
          <p:cNvPr id="13" name="Slide Number Placeholder 5"/>
          <p:cNvSpPr>
            <a:spLocks noGrp="1"/>
          </p:cNvSpPr>
          <p:nvPr>
            <p:ph type="sldNum" sz="quarter" idx="4"/>
          </p:nvPr>
        </p:nvSpPr>
        <p:spPr>
          <a:xfrm>
            <a:off x="7213600" y="6362839"/>
            <a:ext cx="1930400" cy="365125"/>
          </a:xfrm>
          <a:prstGeom prst="rect">
            <a:avLst/>
          </a:prstGeom>
        </p:spPr>
        <p:txBody>
          <a:bodyPr/>
          <a:lstStyle>
            <a:lvl1pPr>
              <a:defRPr sz="1100" b="1"/>
            </a:lvl1pPr>
          </a:lstStyle>
          <a:p>
            <a:fld id="{7C56BE57-C360-D047-B92E-5A3999FF3335}" type="slidenum">
              <a:rPr lang="en-GB" smtClean="0"/>
              <a:t>‹#›</a:t>
            </a:fld>
            <a:endParaRPr lang="en-GB"/>
          </a:p>
        </p:txBody>
      </p:sp>
    </p:spTree>
    <p:extLst>
      <p:ext uri="{BB962C8B-B14F-4D97-AF65-F5344CB8AC3E}">
        <p14:creationId xmlns:p14="http://schemas.microsoft.com/office/powerpoint/2010/main" val="1394484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B163F1-3530-4CF4-AEB6-EFCB1B4C4016}"/>
              </a:ext>
            </a:extLst>
          </p:cNvPr>
          <p:cNvPicPr>
            <a:picLocks noChangeAspect="1"/>
          </p:cNvPicPr>
          <p:nvPr/>
        </p:nvPicPr>
        <p:blipFill>
          <a:blip r:embed="rId3"/>
          <a:stretch>
            <a:fillRect/>
          </a:stretch>
        </p:blipFill>
        <p:spPr>
          <a:xfrm>
            <a:off x="0" y="4680350"/>
            <a:ext cx="12192000" cy="2209800"/>
          </a:xfrm>
          <a:prstGeom prst="rect">
            <a:avLst/>
          </a:prstGeom>
        </p:spPr>
      </p:pic>
      <p:pic>
        <p:nvPicPr>
          <p:cNvPr id="9" name="Picture 2">
            <a:extLst>
              <a:ext uri="{FF2B5EF4-FFF2-40B4-BE49-F238E27FC236}">
                <a16:creationId xmlns:a16="http://schemas.microsoft.com/office/drawing/2014/main" id="{7B9B8EB0-9D6E-4EF1-B996-0837DA1AC118}"/>
              </a:ext>
            </a:extLst>
          </p:cNvPr>
          <p:cNvPicPr>
            <a:picLocks noChangeAspect="1" noChangeArrowheads="1"/>
          </p:cNvPicPr>
          <p:nvPr/>
        </p:nvPicPr>
        <p:blipFill>
          <a:blip r:embed="rId4" cstate="print"/>
          <a:srcRect/>
          <a:stretch>
            <a:fillRect/>
          </a:stretch>
        </p:blipFill>
        <p:spPr bwMode="auto">
          <a:xfrm>
            <a:off x="2787477" y="0"/>
            <a:ext cx="6617047" cy="4680350"/>
          </a:xfrm>
          <a:prstGeom prst="rect">
            <a:avLst/>
          </a:prstGeom>
          <a:ln>
            <a:noFill/>
          </a:ln>
          <a:effectLst>
            <a:softEdge rad="112500"/>
          </a:effectLst>
        </p:spPr>
      </p:pic>
      <p:sp>
        <p:nvSpPr>
          <p:cNvPr id="4" name="Content Placeholder 4">
            <a:extLst>
              <a:ext uri="{FF2B5EF4-FFF2-40B4-BE49-F238E27FC236}">
                <a16:creationId xmlns:a16="http://schemas.microsoft.com/office/drawing/2014/main" id="{891EF628-696E-4176-8E2B-47CEADB2E92A}"/>
              </a:ext>
            </a:extLst>
          </p:cNvPr>
          <p:cNvSpPr txBox="1">
            <a:spLocks/>
          </p:cNvSpPr>
          <p:nvPr/>
        </p:nvSpPr>
        <p:spPr>
          <a:xfrm>
            <a:off x="4530390" y="6234125"/>
            <a:ext cx="3131218" cy="573902"/>
          </a:xfrm>
          <a:prstGeom prst="rect">
            <a:avLst/>
          </a:prstGeom>
          <a:ln w="28575">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000" kern="1200">
                <a:solidFill>
                  <a:srgbClr val="2F4A75"/>
                </a:solidFill>
                <a:latin typeface="Helvetica Neue LT" panose="02000503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rgbClr val="2F4A75"/>
                </a:solidFill>
                <a:latin typeface="Helvetica Neue LT" panose="02000503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rgbClr val="2F4A75"/>
                </a:solidFill>
                <a:latin typeface="Helvetica Neue LT" panose="02000503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2F4A75"/>
                </a:solidFill>
                <a:latin typeface="Helvetica Neue LT" panose="02000503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2F4A75"/>
                </a:solidFill>
                <a:latin typeface="Helvetica Neue LT" panose="02000503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000" b="1" dirty="0">
                <a:solidFill>
                  <a:schemeClr val="tx1"/>
                </a:solidFill>
                <a:latin typeface="Arial" panose="020B0604020202020204" pitchFamily="34" charset="0"/>
                <a:cs typeface="Arial" panose="020B0604020202020204" pitchFamily="34" charset="0"/>
              </a:rPr>
              <a:t>Welcome!</a:t>
            </a:r>
          </a:p>
        </p:txBody>
      </p:sp>
    </p:spTree>
    <p:extLst>
      <p:ext uri="{BB962C8B-B14F-4D97-AF65-F5344CB8AC3E}">
        <p14:creationId xmlns:p14="http://schemas.microsoft.com/office/powerpoint/2010/main" val="4126334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What is a survey research?</a:t>
            </a:r>
          </a:p>
        </p:txBody>
      </p:sp>
      <p:sp>
        <p:nvSpPr>
          <p:cNvPr id="87043" name="Rectangle 3"/>
          <p:cNvSpPr>
            <a:spLocks noGrp="1" noChangeArrowheads="1"/>
          </p:cNvSpPr>
          <p:nvPr>
            <p:ph idx="1"/>
          </p:nvPr>
        </p:nvSpPr>
        <p:spPr>
          <a:xfrm>
            <a:off x="0" y="1600201"/>
            <a:ext cx="12192000" cy="5257799"/>
          </a:xfrm>
        </p:spPr>
        <p:txBody>
          <a:bodyPr>
            <a:normAutofit lnSpcReduction="10000"/>
          </a:bodyPr>
          <a:lstStyle/>
          <a:p>
            <a:r>
              <a:rPr lang="en-GB" sz="2800" dirty="0">
                <a:latin typeface="Arial" panose="020B0604020202020204" pitchFamily="34" charset="0"/>
                <a:cs typeface="Arial" panose="020B0604020202020204" pitchFamily="34" charset="0"/>
              </a:rPr>
              <a:t>Survey research is based on the simple idea that if you want to find out what people think about some topic, you just ask them. </a:t>
            </a:r>
          </a:p>
          <a:p>
            <a:endParaRPr lang="en-GB" sz="28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Survey research designs</a:t>
            </a:r>
            <a:r>
              <a:rPr lang="en-US" dirty="0">
                <a:latin typeface="Arial" panose="020B0604020202020204" pitchFamily="34" charset="0"/>
                <a:cs typeface="Arial" panose="020B0604020202020204" pitchFamily="34" charset="0"/>
              </a:rPr>
              <a:t> are procedures in quantitative research in which investigators administer a </a:t>
            </a:r>
            <a:r>
              <a:rPr lang="en-US" b="1" dirty="0">
                <a:latin typeface="Arial" panose="020B0604020202020204" pitchFamily="34" charset="0"/>
                <a:cs typeface="Arial" panose="020B0604020202020204" pitchFamily="34" charset="0"/>
              </a:rPr>
              <a:t>structured set of questions </a:t>
            </a:r>
            <a:r>
              <a:rPr lang="en-US" dirty="0">
                <a:latin typeface="Arial" panose="020B0604020202020204" pitchFamily="34" charset="0"/>
                <a:cs typeface="Arial" panose="020B0604020202020204" pitchFamily="34" charset="0"/>
              </a:rPr>
              <a:t>or statements to a group of people in order to describe the attitudes, opinions, behaviors, characteristics of the population, or prevalence of a condition. </a:t>
            </a:r>
          </a:p>
          <a:p>
            <a:endParaRPr lang="en-US"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Survey research focuses on developing an accurate description of the attitudes, beliefs, behaviour tendencies, or values of a specifically defined group of people.</a:t>
            </a:r>
          </a:p>
          <a:p>
            <a:endParaRPr lang="en-US" dirty="0">
              <a:latin typeface="Arial" panose="020B0604020202020204" pitchFamily="34" charset="0"/>
              <a:cs typeface="Arial" panose="020B0604020202020204" pitchFamily="34" charset="0"/>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415-439B-43A7-BBBA-17C7E32ADE2C}"/>
              </a:ext>
            </a:extLst>
          </p:cNvPr>
          <p:cNvSpPr>
            <a:spLocks noGrp="1"/>
          </p:cNvSpPr>
          <p:nvPr>
            <p:ph type="title"/>
          </p:nvPr>
        </p:nvSpPr>
        <p:spPr/>
        <p:txBody>
          <a:bodyPr/>
          <a:lstStyle/>
          <a:p>
            <a:endParaRPr lang="en-US"/>
          </a:p>
        </p:txBody>
      </p:sp>
      <p:pic>
        <p:nvPicPr>
          <p:cNvPr id="10" name="Picture 9">
            <a:extLst>
              <a:ext uri="{FF2B5EF4-FFF2-40B4-BE49-F238E27FC236}">
                <a16:creationId xmlns:a16="http://schemas.microsoft.com/office/drawing/2014/main" id="{7120B468-3C80-4225-AACD-6F3562E07E51}"/>
              </a:ext>
            </a:extLst>
          </p:cNvPr>
          <p:cNvPicPr>
            <a:picLocks noChangeAspect="1"/>
          </p:cNvPicPr>
          <p:nvPr/>
        </p:nvPicPr>
        <p:blipFill>
          <a:blip r:embed="rId2"/>
          <a:stretch>
            <a:fillRect/>
          </a:stretch>
        </p:blipFill>
        <p:spPr>
          <a:xfrm>
            <a:off x="1918025" y="-1"/>
            <a:ext cx="8076206" cy="9917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Rounded Corners 10">
            <a:extLst>
              <a:ext uri="{FF2B5EF4-FFF2-40B4-BE49-F238E27FC236}">
                <a16:creationId xmlns:a16="http://schemas.microsoft.com/office/drawing/2014/main" id="{D83FA5D6-CC28-4364-88FE-53E183CB83B1}"/>
              </a:ext>
            </a:extLst>
          </p:cNvPr>
          <p:cNvSpPr/>
          <p:nvPr/>
        </p:nvSpPr>
        <p:spPr>
          <a:xfrm>
            <a:off x="2037348" y="830099"/>
            <a:ext cx="7138736" cy="7117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6EA60FD9-EC6F-4F49-9C01-C31F546A57BF}"/>
              </a:ext>
            </a:extLst>
          </p:cNvPr>
          <p:cNvCxnSpPr>
            <a:cxnSpLocks/>
          </p:cNvCxnSpPr>
          <p:nvPr/>
        </p:nvCxnSpPr>
        <p:spPr>
          <a:xfrm>
            <a:off x="3138949" y="4438618"/>
            <a:ext cx="25239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18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99A0-BB73-4F81-A515-0A0D5541C3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3AFC53-AEC7-4507-913E-19ADE8534C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C1B4559-EEA8-4F12-BC17-2A7A6A18C46E}"/>
              </a:ext>
            </a:extLst>
          </p:cNvPr>
          <p:cNvPicPr>
            <a:picLocks noChangeAspect="1"/>
          </p:cNvPicPr>
          <p:nvPr/>
        </p:nvPicPr>
        <p:blipFill>
          <a:blip r:embed="rId2"/>
          <a:stretch>
            <a:fillRect/>
          </a:stretch>
        </p:blipFill>
        <p:spPr>
          <a:xfrm>
            <a:off x="2014538" y="862013"/>
            <a:ext cx="8162925" cy="5133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9120D65-A7FC-5563-5D99-E6A9AFAC8479}"/>
              </a:ext>
            </a:extLst>
          </p:cNvPr>
          <p:cNvPicPr>
            <a:picLocks noChangeAspect="1"/>
          </p:cNvPicPr>
          <p:nvPr/>
        </p:nvPicPr>
        <p:blipFill>
          <a:blip r:embed="rId3"/>
          <a:stretch>
            <a:fillRect/>
          </a:stretch>
        </p:blipFill>
        <p:spPr>
          <a:xfrm>
            <a:off x="907862" y="533352"/>
            <a:ext cx="10376275" cy="12649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6038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en-US" b="1" dirty="0">
                <a:latin typeface="Arial" panose="020B0604020202020204" pitchFamily="34" charset="0"/>
                <a:cs typeface="Arial" panose="020B0604020202020204" pitchFamily="34" charset="0"/>
              </a:rPr>
              <a:t>When do you use a survey? (</a:t>
            </a:r>
            <a:r>
              <a:rPr lang="en-US" i="1" dirty="0" err="1">
                <a:solidFill>
                  <a:srgbClr val="FFFF00"/>
                </a:solidFill>
                <a:latin typeface="Arial" panose="020B0604020202020204" pitchFamily="34" charset="0"/>
                <a:cs typeface="Arial" panose="020B0604020202020204" pitchFamily="34" charset="0"/>
              </a:rPr>
              <a:t>conti</a:t>
            </a:r>
            <a:r>
              <a:rPr lang="en-US" i="1" dirty="0">
                <a:solidFill>
                  <a:srgbClr val="FFFF00"/>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a:t>
            </a:r>
          </a:p>
        </p:txBody>
      </p:sp>
      <p:sp>
        <p:nvSpPr>
          <p:cNvPr id="88067" name="Rectangle 3"/>
          <p:cNvSpPr>
            <a:spLocks noGrp="1" noChangeArrowheads="1"/>
          </p:cNvSpPr>
          <p:nvPr>
            <p:ph idx="1"/>
          </p:nvPr>
        </p:nvSpPr>
        <p:spPr>
          <a:xfrm>
            <a:off x="155644" y="1600201"/>
            <a:ext cx="12036356" cy="4525963"/>
          </a:xfrm>
        </p:spPr>
        <p:txBody>
          <a:bodyPr>
            <a:normAutofit/>
          </a:bodyPr>
          <a:lstStyle/>
          <a:p>
            <a:pPr>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Study of individuals’ attitudes, activities, opinions, and beliefs. </a:t>
            </a:r>
          </a:p>
          <a:p>
            <a:pPr>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Assess changes in attitudes and beliefs over time. </a:t>
            </a:r>
          </a:p>
          <a:p>
            <a:pPr>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Study relationship among variables</a:t>
            </a:r>
          </a:p>
          <a:p>
            <a:pPr>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Assess prevalence and trends</a:t>
            </a:r>
          </a:p>
          <a:p>
            <a:pPr>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Follow-up analyses</a:t>
            </a:r>
          </a:p>
          <a:p>
            <a:pPr>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Evaluations</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sz="4000" b="1" dirty="0">
                <a:latin typeface="Abadi" panose="020B0604020104020204" pitchFamily="34" charset="0"/>
              </a:rPr>
              <a:t>What are the types of survey designs?</a:t>
            </a:r>
          </a:p>
        </p:txBody>
      </p:sp>
      <p:pic>
        <p:nvPicPr>
          <p:cNvPr id="1026" name="Picture 2" descr="Samantha Dalal">
            <a:extLst>
              <a:ext uri="{FF2B5EF4-FFF2-40B4-BE49-F238E27FC236}">
                <a16:creationId xmlns:a16="http://schemas.microsoft.com/office/drawing/2014/main" id="{264A70DB-E79E-E752-F301-0CF5818DA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57356"/>
            <a:ext cx="12192001" cy="5400644"/>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9">
            <a:extLst>
              <a:ext uri="{FF2B5EF4-FFF2-40B4-BE49-F238E27FC236}">
                <a16:creationId xmlns:a16="http://schemas.microsoft.com/office/drawing/2014/main" id="{F1C65AC3-59FB-6339-960B-4BAA7299D762}"/>
              </a:ext>
            </a:extLst>
          </p:cNvPr>
          <p:cNvSpPr txBox="1">
            <a:spLocks noChangeArrowheads="1"/>
          </p:cNvSpPr>
          <p:nvPr/>
        </p:nvSpPr>
        <p:spPr bwMode="auto">
          <a:xfrm>
            <a:off x="7793664" y="2116330"/>
            <a:ext cx="255181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b="1" dirty="0">
                <a:solidFill>
                  <a:schemeClr val="tx2"/>
                </a:solidFill>
                <a:latin typeface="Segoe UI" panose="020B0502040204020203" pitchFamily="34" charset="0"/>
                <a:cs typeface="Segoe UI" panose="020B0502040204020203" pitchFamily="34" charset="0"/>
              </a:rPr>
              <a:t>(Study Over Time)</a:t>
            </a:r>
          </a:p>
        </p:txBody>
      </p:sp>
      <p:sp>
        <p:nvSpPr>
          <p:cNvPr id="3" name="Text Box 10">
            <a:extLst>
              <a:ext uri="{FF2B5EF4-FFF2-40B4-BE49-F238E27FC236}">
                <a16:creationId xmlns:a16="http://schemas.microsoft.com/office/drawing/2014/main" id="{78948D35-8740-8001-9BFA-2C2F52DD6228}"/>
              </a:ext>
            </a:extLst>
          </p:cNvPr>
          <p:cNvSpPr txBox="1">
            <a:spLocks noChangeArrowheads="1"/>
          </p:cNvSpPr>
          <p:nvPr/>
        </p:nvSpPr>
        <p:spPr bwMode="auto">
          <a:xfrm>
            <a:off x="1297172" y="2147706"/>
            <a:ext cx="366823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b="1" dirty="0">
                <a:solidFill>
                  <a:schemeClr val="tx2"/>
                </a:solidFill>
                <a:latin typeface="Segoe UI" panose="020B0502040204020203" pitchFamily="34" charset="0"/>
                <a:cs typeface="Segoe UI" panose="020B0502040204020203" pitchFamily="34" charset="0"/>
              </a:rPr>
              <a:t>(Study at One Point in Time)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sz="3200" b="1" dirty="0">
                <a:latin typeface="Abadi" panose="020B0604020104020204" pitchFamily="34" charset="0"/>
              </a:rPr>
              <a:t>What are the types of survey designs?</a:t>
            </a:r>
          </a:p>
        </p:txBody>
      </p:sp>
      <p:sp>
        <p:nvSpPr>
          <p:cNvPr id="53283" name="Line 35"/>
          <p:cNvSpPr>
            <a:spLocks noChangeShapeType="1"/>
          </p:cNvSpPr>
          <p:nvPr/>
        </p:nvSpPr>
        <p:spPr bwMode="auto">
          <a:xfrm>
            <a:off x="8380076" y="3485367"/>
            <a:ext cx="26190" cy="2037123"/>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grpSp>
        <p:nvGrpSpPr>
          <p:cNvPr id="53314" name="Group 66"/>
          <p:cNvGrpSpPr>
            <a:grpSpLocks/>
          </p:cNvGrpSpPr>
          <p:nvPr/>
        </p:nvGrpSpPr>
        <p:grpSpPr bwMode="auto">
          <a:xfrm>
            <a:off x="175099" y="1506860"/>
            <a:ext cx="11970176" cy="5167743"/>
            <a:chOff x="528" y="1136"/>
            <a:chExt cx="5046" cy="2800"/>
          </a:xfrm>
        </p:grpSpPr>
        <p:sp>
          <p:nvSpPr>
            <p:cNvPr id="53266" name="Line 18"/>
            <p:cNvSpPr>
              <a:spLocks noChangeShapeType="1"/>
            </p:cNvSpPr>
            <p:nvPr/>
          </p:nvSpPr>
          <p:spPr bwMode="auto">
            <a:xfrm>
              <a:off x="4464" y="2064"/>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77" name="Line 29"/>
            <p:cNvSpPr>
              <a:spLocks noChangeShapeType="1"/>
            </p:cNvSpPr>
            <p:nvPr/>
          </p:nvSpPr>
          <p:spPr bwMode="auto">
            <a:xfrm>
              <a:off x="2592" y="2208"/>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81" name="Line 33"/>
            <p:cNvSpPr>
              <a:spLocks noChangeShapeType="1"/>
            </p:cNvSpPr>
            <p:nvPr/>
          </p:nvSpPr>
          <p:spPr bwMode="auto">
            <a:xfrm>
              <a:off x="672" y="2208"/>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56" name="Line 8"/>
            <p:cNvSpPr>
              <a:spLocks noChangeShapeType="1"/>
            </p:cNvSpPr>
            <p:nvPr/>
          </p:nvSpPr>
          <p:spPr bwMode="auto">
            <a:xfrm>
              <a:off x="4512" y="1536"/>
              <a:ext cx="0" cy="288"/>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65" name="Line 17"/>
            <p:cNvSpPr>
              <a:spLocks noChangeShapeType="1"/>
            </p:cNvSpPr>
            <p:nvPr/>
          </p:nvSpPr>
          <p:spPr bwMode="auto">
            <a:xfrm>
              <a:off x="1680" y="1536"/>
              <a:ext cx="0" cy="288"/>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68" name="Rectangle 20"/>
            <p:cNvSpPr>
              <a:spLocks noChangeArrowheads="1"/>
            </p:cNvSpPr>
            <p:nvPr/>
          </p:nvSpPr>
          <p:spPr bwMode="auto">
            <a:xfrm>
              <a:off x="1296" y="2256"/>
              <a:ext cx="1008" cy="1152"/>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b="1" dirty="0">
                  <a:solidFill>
                    <a:schemeClr val="bg1"/>
                  </a:solidFill>
                  <a:latin typeface="Segoe UI" panose="020B0502040204020203" pitchFamily="34" charset="0"/>
                  <a:cs typeface="Segoe UI" panose="020B0502040204020203" pitchFamily="34" charset="0"/>
                </a:rPr>
                <a:t>Changes in a </a:t>
              </a:r>
            </a:p>
            <a:p>
              <a:pPr algn="ctr"/>
              <a:r>
                <a:rPr lang="en-US" b="1" dirty="0">
                  <a:solidFill>
                    <a:schemeClr val="bg1"/>
                  </a:solidFill>
                  <a:latin typeface="Segoe UI" panose="020B0502040204020203" pitchFamily="34" charset="0"/>
                  <a:cs typeface="Segoe UI" panose="020B0502040204020203" pitchFamily="34" charset="0"/>
                </a:rPr>
                <a:t>sub-population</a:t>
              </a:r>
            </a:p>
            <a:p>
              <a:pPr algn="ctr"/>
              <a:r>
                <a:rPr lang="en-US" b="1" dirty="0">
                  <a:solidFill>
                    <a:schemeClr val="bg1"/>
                  </a:solidFill>
                  <a:latin typeface="Segoe UI" panose="020B0502040204020203" pitchFamily="34" charset="0"/>
                  <a:cs typeface="Segoe UI" panose="020B0502040204020203" pitchFamily="34" charset="0"/>
                </a:rPr>
                <a:t>group identified </a:t>
              </a:r>
            </a:p>
            <a:p>
              <a:pPr algn="ctr"/>
              <a:r>
                <a:rPr lang="en-US" b="1" dirty="0">
                  <a:solidFill>
                    <a:schemeClr val="bg1"/>
                  </a:solidFill>
                  <a:latin typeface="Segoe UI" panose="020B0502040204020203" pitchFamily="34" charset="0"/>
                  <a:cs typeface="Segoe UI" panose="020B0502040204020203" pitchFamily="34" charset="0"/>
                </a:rPr>
                <a:t>by a common</a:t>
              </a:r>
            </a:p>
            <a:p>
              <a:pPr algn="ctr"/>
              <a:r>
                <a:rPr lang="en-US" b="1" dirty="0">
                  <a:solidFill>
                    <a:schemeClr val="bg1"/>
                  </a:solidFill>
                  <a:latin typeface="Segoe UI" panose="020B0502040204020203" pitchFamily="34" charset="0"/>
                  <a:cs typeface="Segoe UI" panose="020B0502040204020203" pitchFamily="34" charset="0"/>
                </a:rPr>
                <a:t>characteristic </a:t>
              </a:r>
            </a:p>
            <a:p>
              <a:pPr algn="ctr"/>
              <a:r>
                <a:rPr lang="en-US" b="1" dirty="0">
                  <a:solidFill>
                    <a:schemeClr val="bg1"/>
                  </a:solidFill>
                  <a:latin typeface="Segoe UI" panose="020B0502040204020203" pitchFamily="34" charset="0"/>
                  <a:cs typeface="Segoe UI" panose="020B0502040204020203" pitchFamily="34" charset="0"/>
                </a:rPr>
                <a:t>over time</a:t>
              </a:r>
              <a:endParaRPr lang="en-US" sz="2000" b="1" dirty="0">
                <a:solidFill>
                  <a:schemeClr val="bg1"/>
                </a:solidFill>
                <a:latin typeface="Segoe UI" panose="020B0502040204020203" pitchFamily="34" charset="0"/>
                <a:cs typeface="Segoe UI" panose="020B0502040204020203" pitchFamily="34" charset="0"/>
              </a:endParaRPr>
            </a:p>
          </p:txBody>
        </p:sp>
        <p:sp>
          <p:nvSpPr>
            <p:cNvPr id="53251" name="Text Box 3"/>
            <p:cNvSpPr txBox="1">
              <a:spLocks noChangeArrowheads="1"/>
            </p:cNvSpPr>
            <p:nvPr/>
          </p:nvSpPr>
          <p:spPr bwMode="auto">
            <a:xfrm>
              <a:off x="2168" y="1136"/>
              <a:ext cx="1646" cy="250"/>
            </a:xfrm>
            <a:prstGeom prst="rect">
              <a:avLst/>
            </a:prstGeom>
            <a:solidFill>
              <a:schemeClr val="bg2">
                <a:lumMod val="10000"/>
              </a:schemeClr>
            </a:solidFill>
            <a:ln>
              <a:solidFill>
                <a:srgbClr val="00206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chemeClr val="bg1"/>
                  </a:solidFill>
                  <a:latin typeface="Segoe UI Black" panose="020B0A02040204020203" pitchFamily="34" charset="0"/>
                  <a:ea typeface="Segoe UI Black" panose="020B0A02040204020203" pitchFamily="34" charset="0"/>
                </a:rPr>
                <a:t>Time of Data Collection</a:t>
              </a:r>
            </a:p>
          </p:txBody>
        </p:sp>
        <p:sp>
          <p:nvSpPr>
            <p:cNvPr id="53252" name="Line 4"/>
            <p:cNvSpPr>
              <a:spLocks noChangeShapeType="1"/>
            </p:cNvSpPr>
            <p:nvPr/>
          </p:nvSpPr>
          <p:spPr bwMode="auto">
            <a:xfrm>
              <a:off x="2976" y="1392"/>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54" name="Line 6"/>
            <p:cNvSpPr>
              <a:spLocks noChangeShapeType="1"/>
            </p:cNvSpPr>
            <p:nvPr/>
          </p:nvSpPr>
          <p:spPr bwMode="auto">
            <a:xfrm>
              <a:off x="1680" y="1536"/>
              <a:ext cx="2832" cy="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57" name="Text Box 9"/>
            <p:cNvSpPr txBox="1">
              <a:spLocks noChangeArrowheads="1"/>
            </p:cNvSpPr>
            <p:nvPr/>
          </p:nvSpPr>
          <p:spPr bwMode="auto">
            <a:xfrm>
              <a:off x="719" y="1328"/>
              <a:ext cx="913" cy="221"/>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b="1" dirty="0">
                  <a:solidFill>
                    <a:schemeClr val="tx1"/>
                  </a:solidFill>
                  <a:latin typeface="Segoe UI" panose="020B0502040204020203" pitchFamily="34" charset="0"/>
                  <a:cs typeface="Segoe UI" panose="020B0502040204020203" pitchFamily="34" charset="0"/>
                </a:rPr>
                <a:t>Study Over Time</a:t>
              </a:r>
            </a:p>
          </p:txBody>
        </p:sp>
        <p:sp>
          <p:nvSpPr>
            <p:cNvPr id="53258" name="Text Box 10"/>
            <p:cNvSpPr txBox="1">
              <a:spLocks noChangeArrowheads="1"/>
            </p:cNvSpPr>
            <p:nvPr/>
          </p:nvSpPr>
          <p:spPr bwMode="auto">
            <a:xfrm>
              <a:off x="4083" y="1284"/>
              <a:ext cx="1491" cy="221"/>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b="1" dirty="0">
                  <a:solidFill>
                    <a:schemeClr val="tx1"/>
                  </a:solidFill>
                  <a:latin typeface="Segoe UI" panose="020B0502040204020203" pitchFamily="34" charset="0"/>
                  <a:cs typeface="Segoe UI" panose="020B0502040204020203" pitchFamily="34" charset="0"/>
                </a:rPr>
                <a:t>Study at One Point in Time</a:t>
              </a:r>
            </a:p>
          </p:txBody>
        </p:sp>
        <p:sp>
          <p:nvSpPr>
            <p:cNvPr id="53261" name="Rectangle 13"/>
            <p:cNvSpPr>
              <a:spLocks noChangeArrowheads="1"/>
            </p:cNvSpPr>
            <p:nvPr/>
          </p:nvSpPr>
          <p:spPr bwMode="auto">
            <a:xfrm>
              <a:off x="1248" y="1824"/>
              <a:ext cx="912" cy="240"/>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sz="2000" b="1" dirty="0">
                  <a:solidFill>
                    <a:schemeClr val="bg1"/>
                  </a:solidFill>
                  <a:latin typeface="Segoe UI" panose="020B0502040204020203" pitchFamily="34" charset="0"/>
                  <a:cs typeface="Segoe UI" panose="020B0502040204020203" pitchFamily="34" charset="0"/>
                </a:rPr>
                <a:t>Longitudinal</a:t>
              </a:r>
            </a:p>
          </p:txBody>
        </p:sp>
        <p:sp>
          <p:nvSpPr>
            <p:cNvPr id="53264" name="Rectangle 16"/>
            <p:cNvSpPr>
              <a:spLocks noChangeArrowheads="1"/>
            </p:cNvSpPr>
            <p:nvPr/>
          </p:nvSpPr>
          <p:spPr bwMode="auto">
            <a:xfrm>
              <a:off x="3926" y="1817"/>
              <a:ext cx="1152" cy="247"/>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sz="2000" b="1" dirty="0">
                  <a:solidFill>
                    <a:schemeClr val="bg1"/>
                  </a:solidFill>
                  <a:latin typeface="Abadi" panose="020B0604020104020204" pitchFamily="34" charset="0"/>
                </a:rPr>
                <a:t>Cross-sectional</a:t>
              </a:r>
            </a:p>
          </p:txBody>
        </p:sp>
        <p:sp>
          <p:nvSpPr>
            <p:cNvPr id="53269" name="Rectangle 21"/>
            <p:cNvSpPr>
              <a:spLocks noChangeArrowheads="1"/>
            </p:cNvSpPr>
            <p:nvPr/>
          </p:nvSpPr>
          <p:spPr bwMode="auto">
            <a:xfrm>
              <a:off x="2352" y="2352"/>
              <a:ext cx="816" cy="1056"/>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b="1" dirty="0">
                  <a:solidFill>
                    <a:schemeClr val="bg1"/>
                  </a:solidFill>
                  <a:latin typeface="Segoe UI" panose="020B0502040204020203" pitchFamily="34" charset="0"/>
                  <a:cs typeface="Segoe UI" panose="020B0502040204020203" pitchFamily="34" charset="0"/>
                </a:rPr>
                <a:t>Changes in the</a:t>
              </a:r>
            </a:p>
            <a:p>
              <a:pPr algn="ctr"/>
              <a:r>
                <a:rPr lang="en-US" b="1" dirty="0">
                  <a:solidFill>
                    <a:schemeClr val="bg1"/>
                  </a:solidFill>
                  <a:latin typeface="Segoe UI" panose="020B0502040204020203" pitchFamily="34" charset="0"/>
                  <a:cs typeface="Segoe UI" panose="020B0502040204020203" pitchFamily="34" charset="0"/>
                </a:rPr>
                <a:t>Same people</a:t>
              </a:r>
            </a:p>
            <a:p>
              <a:pPr algn="ctr"/>
              <a:r>
                <a:rPr lang="en-US" b="1" dirty="0">
                  <a:solidFill>
                    <a:schemeClr val="bg1"/>
                  </a:solidFill>
                  <a:latin typeface="Segoe UI" panose="020B0502040204020203" pitchFamily="34" charset="0"/>
                  <a:cs typeface="Segoe UI" panose="020B0502040204020203" pitchFamily="34" charset="0"/>
                </a:rPr>
                <a:t>over time</a:t>
              </a:r>
            </a:p>
          </p:txBody>
        </p:sp>
        <p:sp>
          <p:nvSpPr>
            <p:cNvPr id="53270" name="Rectangle 22"/>
            <p:cNvSpPr>
              <a:spLocks noChangeArrowheads="1"/>
            </p:cNvSpPr>
            <p:nvPr/>
          </p:nvSpPr>
          <p:spPr bwMode="auto">
            <a:xfrm>
              <a:off x="528" y="2352"/>
              <a:ext cx="720" cy="1056"/>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b="1" dirty="0">
                  <a:solidFill>
                    <a:schemeClr val="bg1"/>
                  </a:solidFill>
                  <a:latin typeface="Segoe UI" panose="020B0502040204020203" pitchFamily="34" charset="0"/>
                  <a:cs typeface="Segoe UI" panose="020B0502040204020203" pitchFamily="34" charset="0"/>
                </a:rPr>
                <a:t>Trends in</a:t>
              </a:r>
            </a:p>
            <a:p>
              <a:pPr algn="ctr"/>
              <a:r>
                <a:rPr lang="en-US" b="1" dirty="0">
                  <a:solidFill>
                    <a:schemeClr val="bg1"/>
                  </a:solidFill>
                  <a:latin typeface="Segoe UI" panose="020B0502040204020203" pitchFamily="34" charset="0"/>
                  <a:cs typeface="Segoe UI" panose="020B0502040204020203" pitchFamily="34" charset="0"/>
                </a:rPr>
                <a:t>the same</a:t>
              </a:r>
            </a:p>
            <a:p>
              <a:pPr algn="ctr"/>
              <a:r>
                <a:rPr lang="en-US" b="1" dirty="0">
                  <a:solidFill>
                    <a:schemeClr val="bg1"/>
                  </a:solidFill>
                  <a:latin typeface="Segoe UI" panose="020B0502040204020203" pitchFamily="34" charset="0"/>
                  <a:cs typeface="Segoe UI" panose="020B0502040204020203" pitchFamily="34" charset="0"/>
                </a:rPr>
                <a:t>population</a:t>
              </a:r>
            </a:p>
            <a:p>
              <a:pPr algn="ctr"/>
              <a:r>
                <a:rPr lang="en-US" b="1" dirty="0">
                  <a:solidFill>
                    <a:schemeClr val="bg1"/>
                  </a:solidFill>
                  <a:latin typeface="Segoe UI" panose="020B0502040204020203" pitchFamily="34" charset="0"/>
                  <a:cs typeface="Segoe UI" panose="020B0502040204020203" pitchFamily="34" charset="0"/>
                </a:rPr>
                <a:t>over time</a:t>
              </a:r>
              <a:endParaRPr lang="en-US" sz="2000" b="1" dirty="0">
                <a:solidFill>
                  <a:schemeClr val="bg1"/>
                </a:solidFill>
                <a:latin typeface="Segoe UI" panose="020B0502040204020203" pitchFamily="34" charset="0"/>
                <a:cs typeface="Segoe UI" panose="020B0502040204020203" pitchFamily="34" charset="0"/>
              </a:endParaRPr>
            </a:p>
          </p:txBody>
        </p:sp>
        <p:sp>
          <p:nvSpPr>
            <p:cNvPr id="53271" name="Rectangle 23"/>
            <p:cNvSpPr>
              <a:spLocks noChangeArrowheads="1"/>
            </p:cNvSpPr>
            <p:nvPr/>
          </p:nvSpPr>
          <p:spPr bwMode="auto">
            <a:xfrm>
              <a:off x="3264" y="2352"/>
              <a:ext cx="624" cy="1056"/>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b="1" dirty="0">
                  <a:solidFill>
                    <a:schemeClr val="bg1"/>
                  </a:solidFill>
                  <a:latin typeface="Abadi" panose="020B0604020104020204" pitchFamily="34" charset="0"/>
                </a:rPr>
                <a:t>Knowledge, </a:t>
              </a:r>
            </a:p>
            <a:p>
              <a:pPr algn="ctr"/>
              <a:r>
                <a:rPr lang="en-US" b="1" dirty="0">
                  <a:solidFill>
                    <a:schemeClr val="bg1"/>
                  </a:solidFill>
                  <a:latin typeface="Abadi" panose="020B0604020104020204" pitchFamily="34" charset="0"/>
                </a:rPr>
                <a:t>Attitudes</a:t>
              </a:r>
            </a:p>
            <a:p>
              <a:pPr algn="ctr"/>
              <a:r>
                <a:rPr lang="en-US" b="1" dirty="0">
                  <a:solidFill>
                    <a:schemeClr val="bg1"/>
                  </a:solidFill>
                  <a:latin typeface="Abadi" panose="020B0604020104020204" pitchFamily="34" charset="0"/>
                </a:rPr>
                <a:t>and</a:t>
              </a:r>
            </a:p>
            <a:p>
              <a:pPr algn="ctr"/>
              <a:r>
                <a:rPr lang="en-US" b="1" dirty="0">
                  <a:solidFill>
                    <a:schemeClr val="bg1"/>
                  </a:solidFill>
                  <a:latin typeface="Abadi" panose="020B0604020104020204" pitchFamily="34" charset="0"/>
                </a:rPr>
                <a:t>Practices</a:t>
              </a:r>
            </a:p>
          </p:txBody>
        </p:sp>
        <p:sp>
          <p:nvSpPr>
            <p:cNvPr id="53272" name="Rectangle 24"/>
            <p:cNvSpPr>
              <a:spLocks noChangeArrowheads="1"/>
            </p:cNvSpPr>
            <p:nvPr/>
          </p:nvSpPr>
          <p:spPr bwMode="auto">
            <a:xfrm>
              <a:off x="4052" y="2352"/>
              <a:ext cx="720" cy="703"/>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b="1" dirty="0">
                  <a:solidFill>
                    <a:schemeClr val="bg1"/>
                  </a:solidFill>
                  <a:latin typeface="Abadi" panose="020B0604020104020204" pitchFamily="34" charset="0"/>
                </a:rPr>
                <a:t>Community</a:t>
              </a:r>
            </a:p>
            <a:p>
              <a:pPr algn="ctr"/>
              <a:r>
                <a:rPr lang="en-US" b="1" dirty="0">
                  <a:solidFill>
                    <a:schemeClr val="bg1"/>
                  </a:solidFill>
                  <a:latin typeface="Abadi" panose="020B0604020104020204" pitchFamily="34" charset="0"/>
                </a:rPr>
                <a:t>Needs </a:t>
              </a:r>
            </a:p>
            <a:p>
              <a:pPr algn="ctr"/>
              <a:r>
                <a:rPr lang="en-US" b="1" dirty="0">
                  <a:solidFill>
                    <a:schemeClr val="bg1"/>
                  </a:solidFill>
                  <a:latin typeface="Abadi" panose="020B0604020104020204" pitchFamily="34" charset="0"/>
                </a:rPr>
                <a:t>Assessment</a:t>
              </a:r>
            </a:p>
          </p:txBody>
        </p:sp>
        <p:sp>
          <p:nvSpPr>
            <p:cNvPr id="53273" name="Rectangle 25"/>
            <p:cNvSpPr>
              <a:spLocks noChangeArrowheads="1"/>
            </p:cNvSpPr>
            <p:nvPr/>
          </p:nvSpPr>
          <p:spPr bwMode="auto">
            <a:xfrm>
              <a:off x="4848" y="2400"/>
              <a:ext cx="672" cy="655"/>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b="1" dirty="0">
                  <a:solidFill>
                    <a:schemeClr val="bg1"/>
                  </a:solidFill>
                  <a:latin typeface="Abadi" panose="020B0604020104020204" pitchFamily="34" charset="0"/>
                </a:rPr>
                <a:t>Programme</a:t>
              </a:r>
            </a:p>
            <a:p>
              <a:pPr algn="ctr"/>
              <a:r>
                <a:rPr lang="en-US" b="1" dirty="0">
                  <a:solidFill>
                    <a:schemeClr val="bg1"/>
                  </a:solidFill>
                  <a:latin typeface="Abadi" panose="020B0604020104020204" pitchFamily="34" charset="0"/>
                </a:rPr>
                <a:t>Evaluation</a:t>
              </a:r>
            </a:p>
          </p:txBody>
        </p:sp>
        <p:sp>
          <p:nvSpPr>
            <p:cNvPr id="53274" name="Line 26"/>
            <p:cNvSpPr>
              <a:spLocks noChangeShapeType="1"/>
            </p:cNvSpPr>
            <p:nvPr/>
          </p:nvSpPr>
          <p:spPr bwMode="auto">
            <a:xfrm>
              <a:off x="672" y="2208"/>
              <a:ext cx="1920" cy="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75" name="Line 27"/>
            <p:cNvSpPr>
              <a:spLocks noChangeShapeType="1"/>
            </p:cNvSpPr>
            <p:nvPr/>
          </p:nvSpPr>
          <p:spPr bwMode="auto">
            <a:xfrm>
              <a:off x="3744" y="2208"/>
              <a:ext cx="1440" cy="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82" name="Line 34"/>
            <p:cNvSpPr>
              <a:spLocks noChangeShapeType="1"/>
            </p:cNvSpPr>
            <p:nvPr/>
          </p:nvSpPr>
          <p:spPr bwMode="auto">
            <a:xfrm>
              <a:off x="1680" y="2064"/>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84" name="Line 36"/>
            <p:cNvSpPr>
              <a:spLocks noChangeShapeType="1"/>
            </p:cNvSpPr>
            <p:nvPr/>
          </p:nvSpPr>
          <p:spPr bwMode="auto">
            <a:xfrm>
              <a:off x="3744" y="2208"/>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85" name="Line 37"/>
            <p:cNvSpPr>
              <a:spLocks noChangeShapeType="1"/>
            </p:cNvSpPr>
            <p:nvPr/>
          </p:nvSpPr>
          <p:spPr bwMode="auto">
            <a:xfrm>
              <a:off x="4320" y="2208"/>
              <a:ext cx="0" cy="1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293" name="Rectangle 45"/>
            <p:cNvSpPr>
              <a:spLocks noChangeArrowheads="1"/>
            </p:cNvSpPr>
            <p:nvPr/>
          </p:nvSpPr>
          <p:spPr bwMode="auto">
            <a:xfrm>
              <a:off x="624" y="3648"/>
              <a:ext cx="576" cy="192"/>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sz="2000" b="1">
                  <a:solidFill>
                    <a:schemeClr val="bg1"/>
                  </a:solidFill>
                  <a:latin typeface="Segoe UI" panose="020B0502040204020203" pitchFamily="34" charset="0"/>
                  <a:cs typeface="Segoe UI" panose="020B0502040204020203" pitchFamily="34" charset="0"/>
                </a:rPr>
                <a:t>Trend</a:t>
              </a:r>
            </a:p>
          </p:txBody>
        </p:sp>
        <p:sp>
          <p:nvSpPr>
            <p:cNvPr id="53295" name="Rectangle 47"/>
            <p:cNvSpPr>
              <a:spLocks noChangeArrowheads="1"/>
            </p:cNvSpPr>
            <p:nvPr/>
          </p:nvSpPr>
          <p:spPr bwMode="auto">
            <a:xfrm>
              <a:off x="1488" y="3648"/>
              <a:ext cx="576" cy="192"/>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sz="2000" b="1">
                  <a:solidFill>
                    <a:schemeClr val="bg1"/>
                  </a:solidFill>
                  <a:latin typeface="Segoe UI" panose="020B0502040204020203" pitchFamily="34" charset="0"/>
                  <a:cs typeface="Segoe UI" panose="020B0502040204020203" pitchFamily="34" charset="0"/>
                </a:rPr>
                <a:t>Cohort</a:t>
              </a:r>
            </a:p>
          </p:txBody>
        </p:sp>
        <p:sp>
          <p:nvSpPr>
            <p:cNvPr id="53296" name="Rectangle 48"/>
            <p:cNvSpPr>
              <a:spLocks noChangeArrowheads="1"/>
            </p:cNvSpPr>
            <p:nvPr/>
          </p:nvSpPr>
          <p:spPr bwMode="auto">
            <a:xfrm>
              <a:off x="2352" y="3648"/>
              <a:ext cx="576" cy="192"/>
            </a:xfrm>
            <a:prstGeom prst="rect">
              <a:avLst/>
            </a:prstGeom>
            <a:solidFill>
              <a:srgbClr val="002060"/>
            </a:solidFill>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wrap="none" anchor="ctr">
              <a:flatTx/>
            </a:bodyPr>
            <a:lstStyle/>
            <a:p>
              <a:pPr algn="ctr"/>
              <a:r>
                <a:rPr lang="en-US" sz="2000" b="1">
                  <a:solidFill>
                    <a:schemeClr val="bg1"/>
                  </a:solidFill>
                  <a:latin typeface="Segoe UI" panose="020B0502040204020203" pitchFamily="34" charset="0"/>
                  <a:cs typeface="Segoe UI" panose="020B0502040204020203" pitchFamily="34" charset="0"/>
                </a:rPr>
                <a:t>Panel</a:t>
              </a:r>
            </a:p>
          </p:txBody>
        </p:sp>
        <p:sp>
          <p:nvSpPr>
            <p:cNvPr id="53297" name="Line 49"/>
            <p:cNvSpPr>
              <a:spLocks noChangeShapeType="1"/>
            </p:cNvSpPr>
            <p:nvPr/>
          </p:nvSpPr>
          <p:spPr bwMode="auto">
            <a:xfrm>
              <a:off x="912" y="3408"/>
              <a:ext cx="0" cy="24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300" name="Line 52"/>
            <p:cNvSpPr>
              <a:spLocks noChangeShapeType="1"/>
            </p:cNvSpPr>
            <p:nvPr/>
          </p:nvSpPr>
          <p:spPr bwMode="auto">
            <a:xfrm>
              <a:off x="1776" y="3408"/>
              <a:ext cx="0" cy="24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301" name="Line 53"/>
            <p:cNvSpPr>
              <a:spLocks noChangeShapeType="1"/>
            </p:cNvSpPr>
            <p:nvPr/>
          </p:nvSpPr>
          <p:spPr bwMode="auto">
            <a:xfrm flipH="1">
              <a:off x="2592" y="3408"/>
              <a:ext cx="0" cy="240"/>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302" name="Rectangle 54"/>
            <p:cNvSpPr>
              <a:spLocks noChangeArrowheads="1"/>
            </p:cNvSpPr>
            <p:nvPr/>
          </p:nvSpPr>
          <p:spPr bwMode="auto">
            <a:xfrm>
              <a:off x="3408" y="3552"/>
              <a:ext cx="912" cy="384"/>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sz="2000" b="1" dirty="0">
                  <a:solidFill>
                    <a:schemeClr val="bg1"/>
                  </a:solidFill>
                  <a:latin typeface="Abadi" panose="020B0604020104020204" pitchFamily="34" charset="0"/>
                </a:rPr>
                <a:t>Group</a:t>
              </a:r>
            </a:p>
            <a:p>
              <a:pPr algn="ctr"/>
              <a:r>
                <a:rPr lang="en-US" sz="2000" b="1" dirty="0">
                  <a:solidFill>
                    <a:schemeClr val="bg1"/>
                  </a:solidFill>
                  <a:latin typeface="Abadi" panose="020B0604020104020204" pitchFamily="34" charset="0"/>
                </a:rPr>
                <a:t>Comparisons</a:t>
              </a:r>
            </a:p>
          </p:txBody>
        </p:sp>
        <p:sp>
          <p:nvSpPr>
            <p:cNvPr id="53304" name="Rectangle 56"/>
            <p:cNvSpPr>
              <a:spLocks noChangeArrowheads="1"/>
            </p:cNvSpPr>
            <p:nvPr/>
          </p:nvSpPr>
          <p:spPr bwMode="auto">
            <a:xfrm>
              <a:off x="4416" y="3552"/>
              <a:ext cx="1152" cy="384"/>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sz="2000" b="1" dirty="0">
                  <a:solidFill>
                    <a:schemeClr val="bg1"/>
                  </a:solidFill>
                  <a:latin typeface="Abadi" panose="020B0604020104020204" pitchFamily="34" charset="0"/>
                </a:rPr>
                <a:t>National</a:t>
              </a:r>
            </a:p>
            <a:p>
              <a:pPr algn="ctr"/>
              <a:r>
                <a:rPr lang="en-US" sz="2000" b="1" dirty="0">
                  <a:solidFill>
                    <a:schemeClr val="bg1"/>
                  </a:solidFill>
                  <a:latin typeface="Abadi" panose="020B0604020104020204" pitchFamily="34" charset="0"/>
                </a:rPr>
                <a:t>Assessment</a:t>
              </a:r>
            </a:p>
          </p:txBody>
        </p:sp>
        <p:sp>
          <p:nvSpPr>
            <p:cNvPr id="53305" name="Line 57"/>
            <p:cNvSpPr>
              <a:spLocks noChangeShapeType="1"/>
            </p:cNvSpPr>
            <p:nvPr/>
          </p:nvSpPr>
          <p:spPr bwMode="auto">
            <a:xfrm>
              <a:off x="3936" y="2208"/>
              <a:ext cx="0" cy="13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306" name="Line 58"/>
            <p:cNvSpPr>
              <a:spLocks noChangeShapeType="1"/>
            </p:cNvSpPr>
            <p:nvPr/>
          </p:nvSpPr>
          <p:spPr bwMode="auto">
            <a:xfrm>
              <a:off x="4800" y="2208"/>
              <a:ext cx="0" cy="1344"/>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a:p>
          </p:txBody>
        </p:sp>
        <p:sp>
          <p:nvSpPr>
            <p:cNvPr id="53310" name="Line 62"/>
            <p:cNvSpPr>
              <a:spLocks noChangeShapeType="1"/>
            </p:cNvSpPr>
            <p:nvPr/>
          </p:nvSpPr>
          <p:spPr bwMode="auto">
            <a:xfrm>
              <a:off x="5184" y="2208"/>
              <a:ext cx="0" cy="192"/>
            </a:xfrm>
            <a:prstGeom prst="line">
              <a:avLst/>
            </a:prstGeom>
            <a:noFill/>
            <a:ln w="38100">
              <a:solidFill>
                <a:srgbClr val="00206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pSp>
      <p:sp>
        <p:nvSpPr>
          <p:cNvPr id="2" name="Rectangle 16">
            <a:extLst>
              <a:ext uri="{FF2B5EF4-FFF2-40B4-BE49-F238E27FC236}">
                <a16:creationId xmlns:a16="http://schemas.microsoft.com/office/drawing/2014/main" id="{A2B7A0FF-89F7-17E3-194B-C30FFCCDF7E3}"/>
              </a:ext>
            </a:extLst>
          </p:cNvPr>
          <p:cNvSpPr>
            <a:spLocks noChangeArrowheads="1"/>
          </p:cNvSpPr>
          <p:nvPr/>
        </p:nvSpPr>
        <p:spPr bwMode="auto">
          <a:xfrm>
            <a:off x="8340654" y="5362947"/>
            <a:ext cx="1789328" cy="354360"/>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lt1"/>
          </a:lnRef>
          <a:fillRef idx="1">
            <a:schemeClr val="dk1"/>
          </a:fillRef>
          <a:effectRef idx="1">
            <a:schemeClr val="dk1"/>
          </a:effectRef>
          <a:fontRef idx="minor">
            <a:schemeClr val="lt1"/>
          </a:fontRef>
        </p:style>
        <p:txBody>
          <a:bodyPr wrap="none" anchor="ctr">
            <a:flatTx/>
          </a:bodyPr>
          <a:lstStyle/>
          <a:p>
            <a:pPr algn="ctr"/>
            <a:r>
              <a:rPr lang="en-US" sz="2000" b="1" dirty="0">
                <a:solidFill>
                  <a:schemeClr val="bg1"/>
                </a:solidFill>
                <a:latin typeface="Abadi" panose="020B0604020104020204" pitchFamily="34" charset="0"/>
              </a:rPr>
              <a:t>Prevalence</a:t>
            </a:r>
          </a:p>
        </p:txBody>
      </p:sp>
    </p:spTree>
    <p:extLst>
      <p:ext uri="{BB962C8B-B14F-4D97-AF65-F5344CB8AC3E}">
        <p14:creationId xmlns:p14="http://schemas.microsoft.com/office/powerpoint/2010/main" val="234460262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 y="274638"/>
            <a:ext cx="12191998" cy="1143000"/>
          </a:xfrm>
        </p:spPr>
        <p:txBody>
          <a:bodyPr>
            <a:normAutofit/>
          </a:bodyPr>
          <a:lstStyle/>
          <a:p>
            <a:r>
              <a:rPr lang="en-US" sz="3200" b="1" dirty="0">
                <a:latin typeface="Abadi" panose="020B0604020104020204" pitchFamily="34" charset="0"/>
              </a:rPr>
              <a:t>Forms of data collection based on who completes or records the data</a:t>
            </a:r>
          </a:p>
        </p:txBody>
      </p:sp>
      <p:sp>
        <p:nvSpPr>
          <p:cNvPr id="57347" name="Text Box 3"/>
          <p:cNvSpPr txBox="1">
            <a:spLocks noChangeArrowheads="1"/>
          </p:cNvSpPr>
          <p:nvPr/>
        </p:nvSpPr>
        <p:spPr bwMode="auto">
          <a:xfrm>
            <a:off x="3582988" y="1828800"/>
            <a:ext cx="57461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dirty="0">
                <a:solidFill>
                  <a:schemeClr val="tx2"/>
                </a:solidFill>
                <a:latin typeface="Sagoe iu"/>
              </a:rPr>
              <a:t>Who Completes or Records the Data?</a:t>
            </a:r>
          </a:p>
        </p:txBody>
      </p:sp>
      <p:sp>
        <p:nvSpPr>
          <p:cNvPr id="57348" name="Line 4"/>
          <p:cNvSpPr>
            <a:spLocks noChangeShapeType="1"/>
          </p:cNvSpPr>
          <p:nvPr/>
        </p:nvSpPr>
        <p:spPr bwMode="auto">
          <a:xfrm>
            <a:off x="6096000" y="2209800"/>
            <a:ext cx="0" cy="2286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0" name="Line 6"/>
          <p:cNvSpPr>
            <a:spLocks noChangeShapeType="1"/>
          </p:cNvSpPr>
          <p:nvPr/>
        </p:nvSpPr>
        <p:spPr bwMode="auto">
          <a:xfrm>
            <a:off x="3483210" y="2438400"/>
            <a:ext cx="4441591"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1" name="Line 7"/>
          <p:cNvSpPr>
            <a:spLocks noChangeShapeType="1"/>
          </p:cNvSpPr>
          <p:nvPr/>
        </p:nvSpPr>
        <p:spPr bwMode="auto">
          <a:xfrm>
            <a:off x="3466244" y="24384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2" name="Line 8"/>
          <p:cNvSpPr>
            <a:spLocks noChangeShapeType="1"/>
          </p:cNvSpPr>
          <p:nvPr/>
        </p:nvSpPr>
        <p:spPr bwMode="auto">
          <a:xfrm>
            <a:off x="7924800" y="24384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3" name="Text Box 9"/>
          <p:cNvSpPr txBox="1">
            <a:spLocks noChangeArrowheads="1"/>
          </p:cNvSpPr>
          <p:nvPr/>
        </p:nvSpPr>
        <p:spPr bwMode="auto">
          <a:xfrm>
            <a:off x="2755107" y="2766133"/>
            <a:ext cx="181100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a:solidFill>
                  <a:schemeClr val="tx2"/>
                </a:solidFill>
                <a:latin typeface="Sagoe iu"/>
              </a:rPr>
              <a:t>Participant</a:t>
            </a:r>
          </a:p>
        </p:txBody>
      </p:sp>
      <p:sp>
        <p:nvSpPr>
          <p:cNvPr id="57354" name="Text Box 10"/>
          <p:cNvSpPr txBox="1">
            <a:spLocks noChangeArrowheads="1"/>
          </p:cNvSpPr>
          <p:nvPr/>
        </p:nvSpPr>
        <p:spPr bwMode="auto">
          <a:xfrm>
            <a:off x="7183438" y="2667000"/>
            <a:ext cx="183986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1">
                <a:solidFill>
                  <a:schemeClr val="tx2"/>
                </a:solidFill>
                <a:latin typeface="Sagoe iu"/>
              </a:rPr>
              <a:t>Researcher</a:t>
            </a:r>
          </a:p>
        </p:txBody>
      </p:sp>
      <p:sp>
        <p:nvSpPr>
          <p:cNvPr id="57355" name="Line 11"/>
          <p:cNvSpPr>
            <a:spLocks noChangeShapeType="1"/>
          </p:cNvSpPr>
          <p:nvPr/>
        </p:nvSpPr>
        <p:spPr bwMode="auto">
          <a:xfrm>
            <a:off x="3483209" y="31242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6" name="Line 12"/>
          <p:cNvSpPr>
            <a:spLocks noChangeShapeType="1"/>
          </p:cNvSpPr>
          <p:nvPr/>
        </p:nvSpPr>
        <p:spPr bwMode="auto">
          <a:xfrm>
            <a:off x="7924800" y="31242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8" name="Line 14"/>
          <p:cNvSpPr>
            <a:spLocks noChangeShapeType="1"/>
          </p:cNvSpPr>
          <p:nvPr/>
        </p:nvSpPr>
        <p:spPr bwMode="auto">
          <a:xfrm flipV="1">
            <a:off x="2133601" y="3429000"/>
            <a:ext cx="3058123" cy="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59" name="Line 15"/>
          <p:cNvSpPr>
            <a:spLocks noChangeShapeType="1"/>
          </p:cNvSpPr>
          <p:nvPr/>
        </p:nvSpPr>
        <p:spPr bwMode="auto">
          <a:xfrm>
            <a:off x="7223472" y="3505200"/>
            <a:ext cx="1828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60" name="Line 16"/>
          <p:cNvSpPr>
            <a:spLocks noChangeShapeType="1"/>
          </p:cNvSpPr>
          <p:nvPr/>
        </p:nvSpPr>
        <p:spPr bwMode="auto">
          <a:xfrm>
            <a:off x="2133600" y="34290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61" name="Line 17"/>
          <p:cNvSpPr>
            <a:spLocks noChangeShapeType="1"/>
          </p:cNvSpPr>
          <p:nvPr/>
        </p:nvSpPr>
        <p:spPr bwMode="auto">
          <a:xfrm>
            <a:off x="5181600" y="3429000"/>
            <a:ext cx="0" cy="4572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62" name="Line 18"/>
          <p:cNvSpPr>
            <a:spLocks noChangeShapeType="1"/>
          </p:cNvSpPr>
          <p:nvPr/>
        </p:nvSpPr>
        <p:spPr bwMode="auto">
          <a:xfrm>
            <a:off x="7211108" y="35052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63" name="Line 19"/>
          <p:cNvSpPr>
            <a:spLocks noChangeShapeType="1"/>
          </p:cNvSpPr>
          <p:nvPr/>
        </p:nvSpPr>
        <p:spPr bwMode="auto">
          <a:xfrm>
            <a:off x="9052272" y="35052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64" name="Rectangle 20"/>
          <p:cNvSpPr>
            <a:spLocks noChangeArrowheads="1"/>
          </p:cNvSpPr>
          <p:nvPr/>
        </p:nvSpPr>
        <p:spPr bwMode="auto">
          <a:xfrm>
            <a:off x="119523" y="3833815"/>
            <a:ext cx="2253099" cy="685800"/>
          </a:xfrm>
          <a:prstGeom prst="rect">
            <a:avLst/>
          </a:prstGeom>
          <a:ln>
            <a:headEnd/>
            <a:tailEnd/>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2400" b="1" dirty="0">
                <a:latin typeface="Sagoe iu"/>
              </a:rPr>
              <a:t>Mailed</a:t>
            </a:r>
          </a:p>
          <a:p>
            <a:pPr algn="ctr"/>
            <a:r>
              <a:rPr lang="en-US" sz="2400" b="1" dirty="0">
                <a:latin typeface="Sagoe iu"/>
              </a:rPr>
              <a:t>Questionnaire</a:t>
            </a:r>
          </a:p>
        </p:txBody>
      </p:sp>
      <p:sp>
        <p:nvSpPr>
          <p:cNvPr id="57366" name="Rectangle 22"/>
          <p:cNvSpPr>
            <a:spLocks noChangeArrowheads="1"/>
          </p:cNvSpPr>
          <p:nvPr/>
        </p:nvSpPr>
        <p:spPr bwMode="auto">
          <a:xfrm>
            <a:off x="4832818" y="3810000"/>
            <a:ext cx="1832720" cy="685800"/>
          </a:xfrm>
          <a:prstGeom prst="rect">
            <a:avLst/>
          </a:prstGeom>
          <a:ln>
            <a:headEnd/>
            <a:tailEnd/>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2400" b="1" dirty="0">
                <a:latin typeface="Sagoe iu"/>
              </a:rPr>
              <a:t>Electronic</a:t>
            </a:r>
          </a:p>
          <a:p>
            <a:pPr algn="ctr"/>
            <a:r>
              <a:rPr lang="en-US" sz="2400" b="1" dirty="0">
                <a:latin typeface="Sagoe iu"/>
              </a:rPr>
              <a:t>Questionnaire</a:t>
            </a:r>
          </a:p>
        </p:txBody>
      </p:sp>
      <p:sp>
        <p:nvSpPr>
          <p:cNvPr id="57368" name="Text Box 24"/>
          <p:cNvSpPr txBox="1">
            <a:spLocks noChangeArrowheads="1"/>
          </p:cNvSpPr>
          <p:nvPr/>
        </p:nvSpPr>
        <p:spPr bwMode="auto">
          <a:xfrm>
            <a:off x="6665538" y="3824289"/>
            <a:ext cx="176202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dirty="0">
                <a:solidFill>
                  <a:schemeClr val="tx2"/>
                </a:solidFill>
                <a:latin typeface="Sagoe iu"/>
              </a:rPr>
              <a:t>One-on-One</a:t>
            </a:r>
          </a:p>
        </p:txBody>
      </p:sp>
      <p:sp>
        <p:nvSpPr>
          <p:cNvPr id="57370" name="Text Box 26"/>
          <p:cNvSpPr txBox="1">
            <a:spLocks noChangeArrowheads="1"/>
          </p:cNvSpPr>
          <p:nvPr/>
        </p:nvSpPr>
        <p:spPr bwMode="auto">
          <a:xfrm>
            <a:off x="8534399" y="3870326"/>
            <a:ext cx="241433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chemeClr val="tx2"/>
                </a:solidFill>
                <a:latin typeface="Sagoe iu"/>
              </a:rPr>
              <a:t>Over Telephone</a:t>
            </a:r>
          </a:p>
        </p:txBody>
      </p:sp>
      <p:sp>
        <p:nvSpPr>
          <p:cNvPr id="57371" name="Rectangle 27"/>
          <p:cNvSpPr>
            <a:spLocks noChangeArrowheads="1"/>
          </p:cNvSpPr>
          <p:nvPr/>
        </p:nvSpPr>
        <p:spPr bwMode="auto">
          <a:xfrm>
            <a:off x="6477481" y="4900729"/>
            <a:ext cx="1447319" cy="762000"/>
          </a:xfrm>
          <a:prstGeom prst="rect">
            <a:avLst/>
          </a:prstGeom>
          <a:ln>
            <a:headEnd/>
            <a:tailEnd/>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2400" b="1" dirty="0">
                <a:latin typeface="Sagoe iu"/>
              </a:rPr>
              <a:t>Individual</a:t>
            </a:r>
          </a:p>
          <a:p>
            <a:pPr algn="ctr"/>
            <a:r>
              <a:rPr lang="en-US" sz="2400" b="1" dirty="0">
                <a:latin typeface="Sagoe iu"/>
              </a:rPr>
              <a:t>Interview</a:t>
            </a:r>
          </a:p>
        </p:txBody>
      </p:sp>
      <p:sp>
        <p:nvSpPr>
          <p:cNvPr id="57374" name="Rectangle 30"/>
          <p:cNvSpPr>
            <a:spLocks noChangeArrowheads="1"/>
          </p:cNvSpPr>
          <p:nvPr/>
        </p:nvSpPr>
        <p:spPr bwMode="auto">
          <a:xfrm>
            <a:off x="8915400" y="4876800"/>
            <a:ext cx="1371600" cy="762000"/>
          </a:xfrm>
          <a:prstGeom prst="rect">
            <a:avLst/>
          </a:prstGeom>
          <a:ln>
            <a:headEnd/>
            <a:tailEnd/>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2400" b="1">
                <a:latin typeface="Sagoe iu"/>
              </a:rPr>
              <a:t>Telephone</a:t>
            </a:r>
          </a:p>
          <a:p>
            <a:pPr algn="ctr"/>
            <a:r>
              <a:rPr lang="en-US" sz="2400" b="1">
                <a:latin typeface="Sagoe iu"/>
              </a:rPr>
              <a:t>Interview</a:t>
            </a:r>
          </a:p>
        </p:txBody>
      </p:sp>
      <p:sp>
        <p:nvSpPr>
          <p:cNvPr id="57375" name="Line 31"/>
          <p:cNvSpPr>
            <a:spLocks noChangeShapeType="1"/>
          </p:cNvSpPr>
          <p:nvPr/>
        </p:nvSpPr>
        <p:spPr bwMode="auto">
          <a:xfrm>
            <a:off x="7148932" y="44958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57377" name="Line 33"/>
          <p:cNvSpPr>
            <a:spLocks noChangeShapeType="1"/>
          </p:cNvSpPr>
          <p:nvPr/>
        </p:nvSpPr>
        <p:spPr bwMode="auto">
          <a:xfrm>
            <a:off x="9052272" y="44958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
        <p:nvSpPr>
          <p:cNvPr id="31" name="Rectangle 22"/>
          <p:cNvSpPr>
            <a:spLocks noChangeArrowheads="1"/>
          </p:cNvSpPr>
          <p:nvPr/>
        </p:nvSpPr>
        <p:spPr bwMode="auto">
          <a:xfrm>
            <a:off x="2509494" y="3833546"/>
            <a:ext cx="2177020" cy="1067183"/>
          </a:xfrm>
          <a:prstGeom prst="rect">
            <a:avLst/>
          </a:prstGeom>
          <a:ln>
            <a:headEnd/>
            <a:tailEnd/>
          </a:ln>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2400" b="1" dirty="0">
                <a:latin typeface="Sagoe iu"/>
              </a:rPr>
              <a:t>Group-</a:t>
            </a:r>
          </a:p>
          <a:p>
            <a:pPr algn="ctr"/>
            <a:r>
              <a:rPr lang="en-US" sz="2400" b="1" dirty="0">
                <a:latin typeface="Sagoe iu"/>
              </a:rPr>
              <a:t>administered</a:t>
            </a:r>
          </a:p>
          <a:p>
            <a:pPr algn="ctr"/>
            <a:r>
              <a:rPr lang="en-US" sz="2400" b="1" dirty="0">
                <a:latin typeface="Sagoe iu"/>
              </a:rPr>
              <a:t> questionnaire</a:t>
            </a:r>
          </a:p>
        </p:txBody>
      </p:sp>
      <p:sp>
        <p:nvSpPr>
          <p:cNvPr id="32" name="Line 31"/>
          <p:cNvSpPr>
            <a:spLocks noChangeShapeType="1"/>
          </p:cNvSpPr>
          <p:nvPr/>
        </p:nvSpPr>
        <p:spPr bwMode="auto">
          <a:xfrm>
            <a:off x="3483209" y="3429000"/>
            <a:ext cx="0" cy="3810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2000">
              <a:latin typeface="Sagoe iu"/>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badi" panose="020B0604020104020204" pitchFamily="34" charset="0"/>
              </a:rPr>
              <a:t>Survey instruments</a:t>
            </a:r>
          </a:p>
        </p:txBody>
      </p:sp>
      <p:sp>
        <p:nvSpPr>
          <p:cNvPr id="3" name="Content Placeholder 2"/>
          <p:cNvSpPr>
            <a:spLocks noGrp="1"/>
          </p:cNvSpPr>
          <p:nvPr>
            <p:ph idx="1"/>
          </p:nvPr>
        </p:nvSpPr>
        <p:spPr>
          <a:xfrm>
            <a:off x="135468" y="1600200"/>
            <a:ext cx="12056532" cy="5257800"/>
          </a:xfrm>
        </p:spPr>
        <p:txBody>
          <a:bodyPr>
            <a:normAutofit/>
          </a:bodyPr>
          <a:lstStyle/>
          <a:p>
            <a:r>
              <a:rPr lang="en-GB" dirty="0">
                <a:latin typeface="Arial" panose="020B0604020202020204" pitchFamily="34" charset="0"/>
                <a:cs typeface="Arial" panose="020B0604020202020204" pitchFamily="34" charset="0"/>
              </a:rPr>
              <a:t>A researcher may use already validated survey instruments (questionnaires), where they are available.</a:t>
            </a:r>
          </a:p>
          <a:p>
            <a:pPr lvl="1"/>
            <a:r>
              <a:rPr lang="en-GB" dirty="0">
                <a:latin typeface="Arial" panose="020B0604020202020204" pitchFamily="34" charset="0"/>
                <a:cs typeface="Arial" panose="020B0604020202020204" pitchFamily="34" charset="0"/>
              </a:rPr>
              <a:t>This is often recommended. </a:t>
            </a:r>
          </a:p>
          <a:p>
            <a:pPr lvl="1"/>
            <a:r>
              <a:rPr lang="en-GB" dirty="0">
                <a:latin typeface="Arial" panose="020B0604020202020204" pitchFamily="34" charset="0"/>
                <a:cs typeface="Arial" panose="020B0604020202020204" pitchFamily="34" charset="0"/>
              </a:rPr>
              <a:t>In this case the instrument needs to be evaluated for appropriateness:</a:t>
            </a:r>
          </a:p>
          <a:p>
            <a:pPr lvl="2"/>
            <a:r>
              <a:rPr lang="en-GB" dirty="0">
                <a:latin typeface="Arial" panose="020B0604020202020204" pitchFamily="34" charset="0"/>
                <a:cs typeface="Arial" panose="020B0604020202020204" pitchFamily="34" charset="0"/>
              </a:rPr>
              <a:t>Determine what sample was used to validate the instrument and examine the reliability and validity data across these samples</a:t>
            </a:r>
          </a:p>
          <a:p>
            <a:pPr lvl="2"/>
            <a:r>
              <a:rPr lang="en-GB" dirty="0">
                <a:latin typeface="Arial" panose="020B0604020202020204" pitchFamily="34" charset="0"/>
                <a:cs typeface="Arial" panose="020B0604020202020204" pitchFamily="34" charset="0"/>
              </a:rPr>
              <a:t>Evaluate the instrument based on recommended guidelines for questionnaire construction. </a:t>
            </a:r>
          </a:p>
          <a:p>
            <a:r>
              <a:rPr lang="en-GB" dirty="0">
                <a:latin typeface="Arial" panose="020B0604020202020204" pitchFamily="34" charset="0"/>
                <a:cs typeface="Arial" panose="020B0604020202020204" pitchFamily="34" charset="0"/>
              </a:rPr>
              <a:t>It becomes necessary to construct a new survey instrument if already available instruments are neither available nor appropriate.</a:t>
            </a:r>
          </a:p>
        </p:txBody>
      </p:sp>
    </p:spTree>
    <p:extLst>
      <p:ext uri="{BB962C8B-B14F-4D97-AF65-F5344CB8AC3E}">
        <p14:creationId xmlns:p14="http://schemas.microsoft.com/office/powerpoint/2010/main" val="4029517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b="1" dirty="0">
                <a:latin typeface="Arial" panose="020B0604020202020204" pitchFamily="34" charset="0"/>
                <a:cs typeface="Arial" panose="020B0604020202020204" pitchFamily="34" charset="0"/>
              </a:rPr>
              <a:t>Question construction problems</a:t>
            </a:r>
          </a:p>
        </p:txBody>
      </p:sp>
      <p:sp>
        <p:nvSpPr>
          <p:cNvPr id="60419" name="Rectangle 3"/>
          <p:cNvSpPr>
            <a:spLocks noGrp="1" noChangeArrowheads="1"/>
          </p:cNvSpPr>
          <p:nvPr>
            <p:ph idx="1"/>
          </p:nvPr>
        </p:nvSpPr>
        <p:spPr>
          <a:xfrm>
            <a:off x="254000" y="1710266"/>
            <a:ext cx="11768667" cy="4625219"/>
          </a:xfrm>
        </p:spPr>
        <p:txBody>
          <a:bodyPr/>
          <a:lstStyle/>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Question is unclear</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Multiple questions</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Question is wordy</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Question is negatively worded</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Overlapping responses</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Unbalanced response options</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Mismatch between questions and answers</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Question includes overly technical language</a:t>
            </a:r>
          </a:p>
          <a:p>
            <a:pPr marL="514350" indent="-514350">
              <a:lnSpc>
                <a:spcPct val="90000"/>
              </a:lnSpc>
              <a:buFont typeface="+mj-lt"/>
              <a:buAutoNum type="arabicPeriod"/>
            </a:pPr>
            <a:r>
              <a:rPr lang="en-US" dirty="0">
                <a:latin typeface="Arial" panose="020B0604020202020204" pitchFamily="34" charset="0"/>
                <a:cs typeface="Arial" panose="020B0604020202020204" pitchFamily="34" charset="0"/>
              </a:rPr>
              <a:t>Not all questions are applicable to all the participants</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BF70D2-58CE-4472-B349-FB086E1BFC94}"/>
              </a:ext>
            </a:extLst>
          </p:cNvPr>
          <p:cNvSpPr txBox="1">
            <a:spLocks/>
          </p:cNvSpPr>
          <p:nvPr/>
        </p:nvSpPr>
        <p:spPr>
          <a:xfrm>
            <a:off x="3098800" y="1"/>
            <a:ext cx="9093199" cy="6858001"/>
          </a:xfrm>
          <a:prstGeom prst="rect">
            <a:avLst/>
          </a:prstGeom>
          <a:solidFill>
            <a:srgbClr val="002060"/>
          </a:solidFill>
        </p:spPr>
        <p:txBody>
          <a:bodyPr vert="horz" lIns="68580" tIns="34290" rIns="68580" bIns="34290" rtlCol="0" anchor="ct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Items should match research objectives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Items must be appropriate for the respondents to be surveyed</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Write short, simple questions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Avoid leading questions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Avoid double negatives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Avoid double-barred questions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Determine whether closed-ended or open-ended questions are needed</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Construct mutually exclusive and exhaustive response categories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Consider different types of closed-ended response categories</a:t>
            </a:r>
          </a:p>
          <a:p>
            <a:pPr marL="342900" indent="-342900">
              <a:buClr>
                <a:srgbClr val="FFFF00"/>
              </a:buClr>
              <a:buFont typeface="+mj-lt"/>
              <a:buAutoNum type="arabicPeriod"/>
            </a:pPr>
            <a:r>
              <a:rPr lang="en-GB" sz="2400" dirty="0">
                <a:solidFill>
                  <a:schemeClr val="bg1"/>
                </a:solidFill>
                <a:latin typeface="Arial" panose="020B0604020202020204" pitchFamily="34" charset="0"/>
                <a:cs typeface="Arial" panose="020B0604020202020204" pitchFamily="34" charset="0"/>
              </a:rPr>
              <a:t>Use multiple items to measure complex or abstract constructs</a:t>
            </a:r>
          </a:p>
        </p:txBody>
      </p:sp>
      <p:sp>
        <p:nvSpPr>
          <p:cNvPr id="5" name="Content Placeholder 4">
            <a:extLst>
              <a:ext uri="{FF2B5EF4-FFF2-40B4-BE49-F238E27FC236}">
                <a16:creationId xmlns:a16="http://schemas.microsoft.com/office/drawing/2014/main" id="{EBB92F5A-5EA6-43DE-9844-2CB0E31A4F48}"/>
              </a:ext>
            </a:extLst>
          </p:cNvPr>
          <p:cNvSpPr>
            <a:spLocks noGrp="1"/>
          </p:cNvSpPr>
          <p:nvPr>
            <p:ph sz="quarter" idx="13"/>
          </p:nvPr>
        </p:nvSpPr>
        <p:spPr>
          <a:xfrm>
            <a:off x="186268" y="3636433"/>
            <a:ext cx="3331028" cy="1600201"/>
          </a:xfrm>
        </p:spPr>
        <p:txBody>
          <a:bodyPr>
            <a:normAutofit/>
          </a:bodyPr>
          <a:lstStyle/>
          <a:p>
            <a:pPr marL="179388" indent="0">
              <a:buNone/>
            </a:pPr>
            <a:r>
              <a:rPr lang="en-GB" b="1" dirty="0">
                <a:latin typeface="Arial" panose="020B0604020202020204" pitchFamily="34" charset="0"/>
                <a:cs typeface="Arial" panose="020B0604020202020204" pitchFamily="34" charset="0"/>
              </a:rPr>
              <a:t>Guidelines for Questionnaire Construction</a:t>
            </a:r>
          </a:p>
        </p:txBody>
      </p:sp>
    </p:spTree>
    <p:extLst>
      <p:ext uri="{BB962C8B-B14F-4D97-AF65-F5344CB8AC3E}">
        <p14:creationId xmlns:p14="http://schemas.microsoft.com/office/powerpoint/2010/main" val="1903295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arn(inVertical)">
                                      <p:cBhvr>
                                        <p:cTn id="28" dur="500"/>
                                        <p:tgtEl>
                                          <p:spTgt spid="4">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arn(inVertical)">
                                      <p:cBhvr>
                                        <p:cTn id="31" dur="500"/>
                                        <p:tgtEl>
                                          <p:spTgt spid="4">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arn(inVertical)">
                                      <p:cBhvr>
                                        <p:cTn id="3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0D814-5EEF-4A0F-A97A-D89B8E3F884F}"/>
              </a:ext>
            </a:extLst>
          </p:cNvPr>
          <p:cNvSpPr>
            <a:spLocks noGrp="1"/>
          </p:cNvSpPr>
          <p:nvPr>
            <p:ph type="title"/>
          </p:nvPr>
        </p:nvSpPr>
        <p:spPr>
          <a:xfrm>
            <a:off x="1074822" y="274638"/>
            <a:ext cx="9930062" cy="1143000"/>
          </a:xfrm>
        </p:spPr>
        <p:txBody>
          <a:bodyPr>
            <a:noAutofit/>
          </a:bodyPr>
          <a:lstStyle/>
          <a:p>
            <a:pPr algn="ctr"/>
            <a:r>
              <a:rPr lang="en-GB" sz="3800" b="1" dirty="0">
                <a:latin typeface="Arial Black" panose="020B0A04020102020204" pitchFamily="34" charset="0"/>
                <a:cs typeface="Arial" panose="020B0604020202020204" pitchFamily="34" charset="0"/>
              </a:rPr>
              <a:t>PSYC 334: </a:t>
            </a:r>
            <a:br>
              <a:rPr lang="en-GB" sz="3800" b="1" dirty="0">
                <a:latin typeface="Arial Black" panose="020B0A04020102020204" pitchFamily="34" charset="0"/>
                <a:cs typeface="Arial" panose="020B0604020202020204" pitchFamily="34" charset="0"/>
              </a:rPr>
            </a:br>
            <a:r>
              <a:rPr lang="en-GB" sz="3800" b="1" dirty="0">
                <a:latin typeface="Arial Black" panose="020B0A04020102020204" pitchFamily="34" charset="0"/>
                <a:cs typeface="Arial" panose="020B0604020202020204" pitchFamily="34" charset="0"/>
              </a:rPr>
              <a:t>Research Methods in Psychology</a:t>
            </a:r>
          </a:p>
        </p:txBody>
      </p:sp>
      <p:sp>
        <p:nvSpPr>
          <p:cNvPr id="5" name="Subtitle 2">
            <a:extLst>
              <a:ext uri="{FF2B5EF4-FFF2-40B4-BE49-F238E27FC236}">
                <a16:creationId xmlns:a16="http://schemas.microsoft.com/office/drawing/2014/main" id="{C84381D2-5EA9-4C54-AC7F-622C7D3D77B2}"/>
              </a:ext>
            </a:extLst>
          </p:cNvPr>
          <p:cNvSpPr txBox="1">
            <a:spLocks/>
          </p:cNvSpPr>
          <p:nvPr/>
        </p:nvSpPr>
        <p:spPr>
          <a:xfrm>
            <a:off x="0" y="1540043"/>
            <a:ext cx="12192000" cy="243840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GB" sz="3600" b="1" dirty="0">
              <a:solidFill>
                <a:schemeClr val="bg1"/>
              </a:solidFill>
              <a:latin typeface="Arial" panose="020B0604020202020204" pitchFamily="34" charset="0"/>
              <a:cs typeface="Arial" panose="020B0604020202020204" pitchFamily="34" charset="0"/>
            </a:endParaRPr>
          </a:p>
          <a:p>
            <a:pPr marL="0" indent="0" algn="ctr">
              <a:buNone/>
            </a:pPr>
            <a:r>
              <a:rPr lang="en-GB" sz="3600" b="1" dirty="0">
                <a:solidFill>
                  <a:schemeClr val="bg1"/>
                </a:solidFill>
                <a:latin typeface="Arial" panose="020B0604020202020204" pitchFamily="34" charset="0"/>
                <a:cs typeface="Arial" panose="020B0604020202020204" pitchFamily="34" charset="0"/>
              </a:rPr>
              <a:t>Topic 3: </a:t>
            </a:r>
          </a:p>
          <a:p>
            <a:pPr marL="0" indent="0" algn="ctr">
              <a:buNone/>
            </a:pPr>
            <a:r>
              <a:rPr lang="en-GB" sz="4000" b="1" dirty="0">
                <a:solidFill>
                  <a:schemeClr val="bg1"/>
                </a:solidFill>
                <a:latin typeface="Arial Black" panose="020B0A04020102020204" pitchFamily="34" charset="0"/>
                <a:cs typeface="Arial" panose="020B0604020202020204" pitchFamily="34" charset="0"/>
              </a:rPr>
              <a:t>Non-experimental Research Methods</a:t>
            </a:r>
            <a:endParaRPr lang="en-GB" sz="4000" dirty="0">
              <a:solidFill>
                <a:schemeClr val="bg1"/>
              </a:solidFill>
              <a:latin typeface="Arial Black" panose="020B0A04020102020204" pitchFamily="34" charset="0"/>
            </a:endParaRPr>
          </a:p>
        </p:txBody>
      </p:sp>
      <p:sp>
        <p:nvSpPr>
          <p:cNvPr id="7" name="Content Placeholder 2">
            <a:extLst>
              <a:ext uri="{FF2B5EF4-FFF2-40B4-BE49-F238E27FC236}">
                <a16:creationId xmlns:a16="http://schemas.microsoft.com/office/drawing/2014/main" id="{7B742F75-D5E3-4EA4-9861-9EFB807BCC34}"/>
              </a:ext>
            </a:extLst>
          </p:cNvPr>
          <p:cNvSpPr txBox="1">
            <a:spLocks/>
          </p:cNvSpPr>
          <p:nvPr/>
        </p:nvSpPr>
        <p:spPr>
          <a:xfrm>
            <a:off x="6351438" y="4527175"/>
            <a:ext cx="5840562" cy="80608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400" b="1" dirty="0" err="1">
                <a:latin typeface="Arial" panose="020B0604020202020204" pitchFamily="34" charset="0"/>
                <a:ea typeface="Tahoma" panose="020B0604030504040204" pitchFamily="34" charset="0"/>
                <a:cs typeface="Arial" panose="020B0604020202020204" pitchFamily="34" charset="0"/>
              </a:rPr>
              <a:t>Dr.</a:t>
            </a:r>
            <a:r>
              <a:rPr lang="en-GB" sz="2400" b="1" dirty="0">
                <a:latin typeface="Arial" panose="020B0604020202020204" pitchFamily="34" charset="0"/>
                <a:ea typeface="Tahoma" panose="020B0604030504040204" pitchFamily="34" charset="0"/>
                <a:cs typeface="Arial" panose="020B0604020202020204" pitchFamily="34" charset="0"/>
              </a:rPr>
              <a:t> Emmanuel Nii-Boye Quarshie </a:t>
            </a:r>
          </a:p>
          <a:p>
            <a:pPr marL="0" indent="0">
              <a:buNone/>
            </a:pPr>
            <a:r>
              <a:rPr lang="en-GB" sz="2400" dirty="0">
                <a:latin typeface="Arial" panose="020B0604020202020204" pitchFamily="34" charset="0"/>
                <a:ea typeface="Tahoma" panose="020B0604030504040204" pitchFamily="34" charset="0"/>
                <a:cs typeface="Arial" panose="020B0604020202020204" pitchFamily="34" charset="0"/>
              </a:rPr>
              <a:t>    Email: enquarshie@ug.edu.gh </a:t>
            </a:r>
            <a:endParaRPr lang="en-GB" sz="24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57734452-7A2D-4831-983B-F723C0CAF624}"/>
              </a:ext>
            </a:extLst>
          </p:cNvPr>
          <p:cNvSpPr txBox="1">
            <a:spLocks/>
          </p:cNvSpPr>
          <p:nvPr/>
        </p:nvSpPr>
        <p:spPr>
          <a:xfrm>
            <a:off x="248140" y="4511876"/>
            <a:ext cx="5295438" cy="80608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400" b="1" dirty="0">
                <a:latin typeface="Arial" panose="020B0604020202020204" pitchFamily="34" charset="0"/>
                <a:cs typeface="Arial" panose="020B0604020202020204" pitchFamily="34" charset="0"/>
              </a:rPr>
              <a:t>Prof. Kwaku Oppong Asante</a:t>
            </a:r>
            <a:r>
              <a:rPr lang="en-GB" sz="2400" dirty="0">
                <a:latin typeface="Arial" panose="020B0604020202020204" pitchFamily="34" charset="0"/>
                <a:ea typeface="Tahoma" panose="020B0604030504040204" pitchFamily="34" charset="0"/>
                <a:cs typeface="Arial" panose="020B0604020202020204" pitchFamily="34" charset="0"/>
              </a:rPr>
              <a:t> </a:t>
            </a:r>
          </a:p>
          <a:p>
            <a:pPr marL="0" indent="0">
              <a:buNone/>
            </a:pPr>
            <a:r>
              <a:rPr lang="en-GB" sz="2400" dirty="0">
                <a:latin typeface="Arial" panose="020B0604020202020204" pitchFamily="34" charset="0"/>
                <a:ea typeface="Tahoma" panose="020B0604030504040204" pitchFamily="34" charset="0"/>
                <a:cs typeface="Arial" panose="020B0604020202020204" pitchFamily="34" charset="0"/>
              </a:rPr>
              <a:t>    Email: </a:t>
            </a:r>
            <a:r>
              <a:rPr lang="en-US" sz="2400" dirty="0">
                <a:latin typeface="Arial" panose="020B0604020202020204" pitchFamily="34" charset="0"/>
                <a:cs typeface="Arial" panose="020B0604020202020204" pitchFamily="34" charset="0"/>
              </a:rPr>
              <a:t>koppongasante@ug.edu.gh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1144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Arial" panose="020B0604020202020204" pitchFamily="34" charset="0"/>
                <a:cs typeface="Arial" panose="020B0604020202020204" pitchFamily="34" charset="0"/>
              </a:rPr>
              <a:t>1]. Items should match research objectives</a:t>
            </a:r>
          </a:p>
        </p:txBody>
      </p:sp>
      <p:sp>
        <p:nvSpPr>
          <p:cNvPr id="3" name="Content Placeholder 2"/>
          <p:cNvSpPr>
            <a:spLocks noGrp="1"/>
          </p:cNvSpPr>
          <p:nvPr>
            <p:ph idx="1"/>
          </p:nvPr>
        </p:nvSpPr>
        <p:spPr>
          <a:xfrm>
            <a:off x="169333" y="1600201"/>
            <a:ext cx="11599333" cy="4525963"/>
          </a:xfrm>
        </p:spPr>
        <p:txBody>
          <a:bodyPr>
            <a:normAutofit/>
          </a:bodyPr>
          <a:lstStyle/>
          <a:p>
            <a:pPr marL="441325" lvl="1" indent="-360363">
              <a:buFont typeface="Wingdings" panose="05000000000000000000" pitchFamily="2" charset="2"/>
              <a:buChar char="§"/>
            </a:pPr>
            <a:r>
              <a:rPr lang="en-GB" sz="3000" dirty="0">
                <a:latin typeface="Arial" panose="020B0604020202020204" pitchFamily="34" charset="0"/>
                <a:cs typeface="Arial" panose="020B0604020202020204" pitchFamily="34" charset="0"/>
              </a:rPr>
              <a:t>Survey items must cover all aspects of the research question.</a:t>
            </a:r>
          </a:p>
          <a:p>
            <a:pPr marL="441325" lvl="1" indent="-360363">
              <a:buFont typeface="Wingdings" panose="05000000000000000000" pitchFamily="2" charset="2"/>
              <a:buChar char="§"/>
            </a:pPr>
            <a:endParaRPr lang="en-GB" sz="3000" dirty="0">
              <a:latin typeface="Arial" panose="020B0604020202020204" pitchFamily="34" charset="0"/>
              <a:cs typeface="Arial" panose="020B0604020202020204" pitchFamily="34" charset="0"/>
            </a:endParaRPr>
          </a:p>
          <a:p>
            <a:pPr marL="441325" lvl="1" indent="-360363">
              <a:buFont typeface="Wingdings" panose="05000000000000000000" pitchFamily="2" charset="2"/>
              <a:buChar char="§"/>
            </a:pPr>
            <a:r>
              <a:rPr lang="en-GB" sz="3000" dirty="0">
                <a:latin typeface="Arial" panose="020B0604020202020204" pitchFamily="34" charset="0"/>
                <a:cs typeface="Arial" panose="020B0604020202020204" pitchFamily="34" charset="0"/>
              </a:rPr>
              <a:t>An extensive review of the literature would help in identifying key areas that need to be covered. </a:t>
            </a:r>
          </a:p>
          <a:p>
            <a:pPr marL="441325" lvl="1" indent="-360363">
              <a:buFont typeface="Wingdings" panose="05000000000000000000" pitchFamily="2" charset="2"/>
              <a:buChar char="§"/>
            </a:pPr>
            <a:endParaRPr lang="en-GB" sz="3000" dirty="0">
              <a:latin typeface="Arial" panose="020B0604020202020204" pitchFamily="34" charset="0"/>
              <a:cs typeface="Arial" panose="020B0604020202020204" pitchFamily="34" charset="0"/>
            </a:endParaRPr>
          </a:p>
          <a:p>
            <a:pPr marL="441325" lvl="1" indent="-360363">
              <a:buFont typeface="Wingdings" panose="05000000000000000000" pitchFamily="2" charset="2"/>
              <a:buChar char="§"/>
            </a:pPr>
            <a:r>
              <a:rPr lang="en-GB" sz="3000" dirty="0">
                <a:latin typeface="Arial" panose="020B0604020202020204" pitchFamily="34" charset="0"/>
                <a:cs typeface="Arial" panose="020B0604020202020204" pitchFamily="34" charset="0"/>
              </a:rPr>
              <a:t>Pay attention to issues of </a:t>
            </a:r>
            <a:r>
              <a:rPr lang="en-GB" sz="3000" b="1" dirty="0">
                <a:latin typeface="Arial" panose="020B0604020202020204" pitchFamily="34" charset="0"/>
                <a:cs typeface="Arial" panose="020B0604020202020204" pitchFamily="34" charset="0"/>
              </a:rPr>
              <a:t>content</a:t>
            </a:r>
            <a:r>
              <a:rPr lang="en-GB" sz="3000" dirty="0">
                <a:latin typeface="Arial" panose="020B0604020202020204" pitchFamily="34" charset="0"/>
                <a:cs typeface="Arial" panose="020B0604020202020204" pitchFamily="34" charset="0"/>
              </a:rPr>
              <a:t> and </a:t>
            </a:r>
            <a:r>
              <a:rPr lang="en-GB" sz="3000" b="1" dirty="0">
                <a:latin typeface="Arial" panose="020B0604020202020204" pitchFamily="34" charset="0"/>
                <a:cs typeface="Arial" panose="020B0604020202020204" pitchFamily="34" charset="0"/>
              </a:rPr>
              <a:t>construct validity</a:t>
            </a:r>
            <a:r>
              <a:rPr lang="en-GB" sz="3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02390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3" y="274638"/>
            <a:ext cx="10031307" cy="1143000"/>
          </a:xfrm>
        </p:spPr>
        <p:txBody>
          <a:bodyPr>
            <a:noAutofit/>
          </a:bodyPr>
          <a:lstStyle/>
          <a:p>
            <a:pPr algn="l"/>
            <a:r>
              <a:rPr lang="en-GB" sz="2400" b="1" dirty="0">
                <a:latin typeface="Arial" panose="020B0604020202020204" pitchFamily="34" charset="0"/>
                <a:cs typeface="Arial" panose="020B0604020202020204" pitchFamily="34" charset="0"/>
              </a:rPr>
              <a:t>2]. Items must be appropriate for the respondents to be surveyed </a:t>
            </a:r>
            <a:endParaRPr lang="en-GB"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8533" y="1600200"/>
            <a:ext cx="11938000" cy="4770620"/>
          </a:xfrm>
        </p:spPr>
        <p:txBody>
          <a:bodyPr>
            <a:normAutofit/>
          </a:bodyPr>
          <a:lstStyle/>
          <a:p>
            <a:r>
              <a:rPr lang="en-GB" dirty="0">
                <a:latin typeface="Arial" panose="020B0604020202020204" pitchFamily="34" charset="0"/>
                <a:cs typeface="Arial" panose="020B0604020202020204" pitchFamily="34" charset="0"/>
              </a:rPr>
              <a:t>Consider how participants will view and respond to your question.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Think about the literacy level, demographic and cultural characteristics of target participants.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Language should be familiar and clear to both participants and the researcher.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Avoid using technical language. </a:t>
            </a:r>
          </a:p>
        </p:txBody>
      </p:sp>
    </p:spTree>
    <p:extLst>
      <p:ext uri="{BB962C8B-B14F-4D97-AF65-F5344CB8AC3E}">
        <p14:creationId xmlns:p14="http://schemas.microsoft.com/office/powerpoint/2010/main" val="337408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Arial" panose="020B0604020202020204" pitchFamily="34" charset="0"/>
                <a:cs typeface="Arial" panose="020B0604020202020204" pitchFamily="34" charset="0"/>
              </a:rPr>
              <a:t>3]. Write short, simple questions</a:t>
            </a:r>
          </a:p>
        </p:txBody>
      </p:sp>
      <p:sp>
        <p:nvSpPr>
          <p:cNvPr id="3" name="Content Placeholder 2"/>
          <p:cNvSpPr>
            <a:spLocks noGrp="1"/>
          </p:cNvSpPr>
          <p:nvPr>
            <p:ph idx="1"/>
          </p:nvPr>
        </p:nvSpPr>
        <p:spPr>
          <a:xfrm>
            <a:off x="440268" y="1600201"/>
            <a:ext cx="11751732" cy="4860561"/>
          </a:xfrm>
        </p:spPr>
        <p:txBody>
          <a:bodyPr>
            <a:normAutofit/>
          </a:bodyPr>
          <a:lstStyle/>
          <a:p>
            <a:pPr>
              <a:buFont typeface="Wingdings" panose="05000000000000000000" pitchFamily="2" charset="2"/>
              <a:buChar char="§"/>
            </a:pPr>
            <a:r>
              <a:rPr lang="en-GB" dirty="0">
                <a:latin typeface="Arial" panose="020B0604020202020204" pitchFamily="34" charset="0"/>
                <a:cs typeface="Arial" panose="020B0604020202020204" pitchFamily="34" charset="0"/>
              </a:rPr>
              <a:t>Questionnaire items should be short, clear, and precise. </a:t>
            </a:r>
          </a:p>
          <a:p>
            <a:pPr>
              <a:buFont typeface="Wingdings" panose="05000000000000000000" pitchFamily="2" charset="2"/>
              <a:buChar char="§"/>
            </a:pPr>
            <a:r>
              <a:rPr lang="en-GB" dirty="0">
                <a:latin typeface="Arial" panose="020B0604020202020204" pitchFamily="34" charset="0"/>
                <a:cs typeface="Arial" panose="020B0604020202020204" pitchFamily="34" charset="0"/>
              </a:rPr>
              <a:t>Use simple language and avoid jargons</a:t>
            </a:r>
          </a:p>
          <a:p>
            <a:pPr>
              <a:buFont typeface="Wingdings" panose="05000000000000000000" pitchFamily="2" charset="2"/>
              <a:buChar char="§"/>
            </a:pPr>
            <a:r>
              <a:rPr lang="en-GB" dirty="0">
                <a:latin typeface="Arial" panose="020B0604020202020204" pitchFamily="34" charset="0"/>
                <a:cs typeface="Arial" panose="020B0604020202020204" pitchFamily="34" charset="0"/>
              </a:rPr>
              <a:t>Ensure that participants can easily understand the items and interpret what the items address in the same way. </a:t>
            </a:r>
          </a:p>
          <a:p>
            <a:pPr lvl="1"/>
            <a:r>
              <a:rPr lang="en-GB" dirty="0">
                <a:latin typeface="Arial" panose="020B0604020202020204" pitchFamily="34" charset="0"/>
                <a:cs typeface="Arial" panose="020B0604020202020204" pitchFamily="34" charset="0"/>
              </a:rPr>
              <a:t>Avoid ambiguous questions or items </a:t>
            </a:r>
          </a:p>
          <a:p>
            <a:pPr lvl="2"/>
            <a:r>
              <a:rPr lang="en-GB" dirty="0">
                <a:latin typeface="Arial" panose="020B0604020202020204" pitchFamily="34" charset="0"/>
                <a:cs typeface="Arial" panose="020B0604020202020204" pitchFamily="34" charset="0"/>
              </a:rPr>
              <a:t>ambiguous questions leads the participants to interpret a lot of different possibilities? </a:t>
            </a:r>
          </a:p>
          <a:p>
            <a:pPr lvl="2"/>
            <a:r>
              <a:rPr lang="en-GB" dirty="0">
                <a:latin typeface="Arial" panose="020B0604020202020204" pitchFamily="34" charset="0"/>
                <a:cs typeface="Arial" panose="020B0604020202020204" pitchFamily="34" charset="0"/>
              </a:rPr>
              <a:t>E.g., </a:t>
            </a:r>
            <a:r>
              <a:rPr lang="en-GB" sz="2000" dirty="0">
                <a:latin typeface="Arial" panose="020B0604020202020204" pitchFamily="34" charset="0"/>
                <a:cs typeface="Arial" panose="020B0604020202020204" pitchFamily="34" charset="0"/>
              </a:rPr>
              <a:t>“</a:t>
            </a:r>
            <a:r>
              <a:rPr lang="en-GB" sz="2400" dirty="0">
                <a:latin typeface="Arial" panose="020B0604020202020204" pitchFamily="34" charset="0"/>
                <a:cs typeface="Arial" panose="020B0604020202020204" pitchFamily="34" charset="0"/>
              </a:rPr>
              <a:t>Where do you like to shop?”</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88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4]. Avoid leading questions</a:t>
            </a:r>
          </a:p>
        </p:txBody>
      </p:sp>
      <p:sp>
        <p:nvSpPr>
          <p:cNvPr id="3" name="Content Placeholder 2"/>
          <p:cNvSpPr>
            <a:spLocks noGrp="1"/>
          </p:cNvSpPr>
          <p:nvPr>
            <p:ph idx="1"/>
          </p:nvPr>
        </p:nvSpPr>
        <p:spPr>
          <a:xfrm>
            <a:off x="0" y="1600201"/>
            <a:ext cx="12192000" cy="4525963"/>
          </a:xfrm>
        </p:spPr>
        <p:txBody>
          <a:bodyPr>
            <a:normAutofit/>
          </a:bodyPr>
          <a:lstStyle/>
          <a:p>
            <a:r>
              <a:rPr lang="en-GB" sz="3000" dirty="0">
                <a:latin typeface="Arial" panose="020B0604020202020204" pitchFamily="34" charset="0"/>
                <a:cs typeface="Arial" panose="020B0604020202020204" pitchFamily="34" charset="0"/>
              </a:rPr>
              <a:t>A leading question is one that suggest how the participants should answer. </a:t>
            </a:r>
          </a:p>
          <a:p>
            <a:endParaRPr lang="en-GB" sz="3000" dirty="0">
              <a:latin typeface="Arial" panose="020B0604020202020204" pitchFamily="34" charset="0"/>
              <a:cs typeface="Arial" panose="020B0604020202020204" pitchFamily="34" charset="0"/>
            </a:endParaRPr>
          </a:p>
          <a:p>
            <a:pPr lvl="1"/>
            <a:r>
              <a:rPr lang="en-GB" sz="3000" dirty="0">
                <a:latin typeface="Arial" panose="020B0604020202020204" pitchFamily="34" charset="0"/>
                <a:cs typeface="Arial" panose="020B0604020202020204" pitchFamily="34" charset="0"/>
              </a:rPr>
              <a:t>“Do you believe that you should keep more of your hard-earned money or that the government should get more of your money for increasing bureaucratic government programmes?”</a:t>
            </a:r>
          </a:p>
        </p:txBody>
      </p:sp>
      <p:cxnSp>
        <p:nvCxnSpPr>
          <p:cNvPr id="5" name="Straight Connector 4">
            <a:extLst>
              <a:ext uri="{FF2B5EF4-FFF2-40B4-BE49-F238E27FC236}">
                <a16:creationId xmlns:a16="http://schemas.microsoft.com/office/drawing/2014/main" id="{FFFA3362-A3F7-2295-7641-8C0B4D72631D}"/>
              </a:ext>
            </a:extLst>
          </p:cNvPr>
          <p:cNvCxnSpPr/>
          <p:nvPr/>
        </p:nvCxnSpPr>
        <p:spPr>
          <a:xfrm>
            <a:off x="9342120" y="3680460"/>
            <a:ext cx="22402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E5CE754-9946-6D3A-C67B-5C8BAE776751}"/>
              </a:ext>
            </a:extLst>
          </p:cNvPr>
          <p:cNvCxnSpPr>
            <a:cxnSpLocks/>
          </p:cNvCxnSpPr>
          <p:nvPr/>
        </p:nvCxnSpPr>
        <p:spPr>
          <a:xfrm>
            <a:off x="609600" y="4131425"/>
            <a:ext cx="12815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85220-756B-7828-0169-D181B8F478D2}"/>
              </a:ext>
            </a:extLst>
          </p:cNvPr>
          <p:cNvCxnSpPr/>
          <p:nvPr/>
        </p:nvCxnSpPr>
        <p:spPr>
          <a:xfrm>
            <a:off x="2608118" y="4549140"/>
            <a:ext cx="22631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8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Arial" panose="020B0604020202020204" pitchFamily="34" charset="0"/>
                <a:cs typeface="Arial" panose="020B0604020202020204" pitchFamily="34" charset="0"/>
              </a:rPr>
              <a:t>5]. Avoid double negatives</a:t>
            </a:r>
          </a:p>
        </p:txBody>
      </p:sp>
      <p:sp>
        <p:nvSpPr>
          <p:cNvPr id="3" name="Content Placeholder 2"/>
          <p:cNvSpPr>
            <a:spLocks noGrp="1"/>
          </p:cNvSpPr>
          <p:nvPr>
            <p:ph idx="1"/>
          </p:nvPr>
        </p:nvSpPr>
        <p:spPr/>
        <p:txBody>
          <a:bodyPr>
            <a:normAutofit/>
          </a:bodyPr>
          <a:lstStyle/>
          <a:p>
            <a:endParaRPr lang="en-GB" sz="3000" dirty="0">
              <a:latin typeface="Arial" panose="020B0604020202020204" pitchFamily="34" charset="0"/>
              <a:cs typeface="Arial" panose="020B0604020202020204" pitchFamily="34" charset="0"/>
            </a:endParaRPr>
          </a:p>
          <a:p>
            <a:r>
              <a:rPr lang="en-GB" sz="3000" dirty="0">
                <a:latin typeface="Arial" panose="020B0604020202020204" pitchFamily="34" charset="0"/>
                <a:cs typeface="Arial" panose="020B0604020202020204" pitchFamily="34" charset="0"/>
              </a:rPr>
              <a:t>A double negative is a sentence construction that contains two negatives. </a:t>
            </a:r>
          </a:p>
          <a:p>
            <a:endParaRPr lang="en-GB" sz="3000" dirty="0">
              <a:latin typeface="Arial" panose="020B0604020202020204" pitchFamily="34" charset="0"/>
              <a:cs typeface="Arial" panose="020B0604020202020204" pitchFamily="34" charset="0"/>
            </a:endParaRPr>
          </a:p>
          <a:p>
            <a:pPr lvl="1"/>
            <a:r>
              <a:rPr lang="en-GB" sz="3000" dirty="0">
                <a:latin typeface="Arial" panose="020B0604020202020204" pitchFamily="34" charset="0"/>
                <a:cs typeface="Arial" panose="020B0604020202020204" pitchFamily="34" charset="0"/>
              </a:rPr>
              <a:t>E.g., “I do </a:t>
            </a:r>
            <a:r>
              <a:rPr lang="en-GB" sz="3000" b="1" i="1" dirty="0">
                <a:latin typeface="Arial" panose="020B0604020202020204" pitchFamily="34" charset="0"/>
                <a:cs typeface="Arial" panose="020B0604020202020204" pitchFamily="34" charset="0"/>
              </a:rPr>
              <a:t>not</a:t>
            </a:r>
            <a:r>
              <a:rPr lang="en-GB" sz="3000" dirty="0">
                <a:latin typeface="Arial" panose="020B0604020202020204" pitchFamily="34" charset="0"/>
                <a:cs typeface="Arial" panose="020B0604020202020204" pitchFamily="34" charset="0"/>
              </a:rPr>
              <a:t> think that psychology professors should </a:t>
            </a:r>
            <a:r>
              <a:rPr lang="en-GB" sz="3000" b="1" i="1" dirty="0">
                <a:latin typeface="Arial" panose="020B0604020202020204" pitchFamily="34" charset="0"/>
                <a:cs typeface="Arial" panose="020B0604020202020204" pitchFamily="34" charset="0"/>
              </a:rPr>
              <a:t>not </a:t>
            </a:r>
            <a:r>
              <a:rPr lang="en-GB" sz="3000" dirty="0">
                <a:latin typeface="Arial" panose="020B0604020202020204" pitchFamily="34" charset="0"/>
                <a:cs typeface="Arial" panose="020B0604020202020204" pitchFamily="34" charset="0"/>
              </a:rPr>
              <a:t>be allowed to conduct research during their office hours.”</a:t>
            </a:r>
          </a:p>
          <a:p>
            <a:pPr lvl="1"/>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522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Arial" panose="020B0604020202020204" pitchFamily="34" charset="0"/>
                <a:cs typeface="Arial" panose="020B0604020202020204" pitchFamily="34" charset="0"/>
              </a:rPr>
              <a:t>6]. Avoid double-barred questions</a:t>
            </a:r>
          </a:p>
        </p:txBody>
      </p:sp>
      <p:sp>
        <p:nvSpPr>
          <p:cNvPr id="3" name="Content Placeholder 2"/>
          <p:cNvSpPr>
            <a:spLocks noGrp="1"/>
          </p:cNvSpPr>
          <p:nvPr>
            <p:ph idx="1"/>
          </p:nvPr>
        </p:nvSpPr>
        <p:spPr>
          <a:xfrm>
            <a:off x="287867" y="1600201"/>
            <a:ext cx="11650133" cy="4525963"/>
          </a:xfrm>
        </p:spPr>
        <p:txBody>
          <a:bodyPr>
            <a:normAutofit/>
          </a:bodyPr>
          <a:lstStyle/>
          <a:p>
            <a:r>
              <a:rPr lang="en-GB" sz="3000" dirty="0">
                <a:latin typeface="Arial" panose="020B0604020202020204" pitchFamily="34" charset="0"/>
                <a:cs typeface="Arial" panose="020B0604020202020204" pitchFamily="34" charset="0"/>
              </a:rPr>
              <a:t>Asking about two or more issues in a single question</a:t>
            </a:r>
          </a:p>
          <a:p>
            <a:endParaRPr lang="en-GB" sz="3000" dirty="0">
              <a:latin typeface="Arial" panose="020B0604020202020204" pitchFamily="34" charset="0"/>
              <a:cs typeface="Arial" panose="020B0604020202020204" pitchFamily="34" charset="0"/>
            </a:endParaRPr>
          </a:p>
          <a:p>
            <a:pPr lvl="1"/>
            <a:r>
              <a:rPr lang="en-GB" sz="3000" dirty="0">
                <a:latin typeface="Arial" panose="020B0604020202020204" pitchFamily="34" charset="0"/>
                <a:cs typeface="Arial" panose="020B0604020202020204" pitchFamily="34" charset="0"/>
              </a:rPr>
              <a:t>“Do you agree that President Akufo-Addo should focus his attention on the economy and free education?” </a:t>
            </a:r>
          </a:p>
          <a:p>
            <a:pPr lvl="1"/>
            <a:endParaRPr lang="en-GB" sz="3000"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en-GB" sz="3000" dirty="0">
                <a:latin typeface="Arial" panose="020B0604020202020204" pitchFamily="34" charset="0"/>
                <a:cs typeface="Arial" panose="020B0604020202020204" pitchFamily="34" charset="0"/>
              </a:rPr>
              <a:t>This question asks about two separate issues: the economy and free education</a:t>
            </a:r>
          </a:p>
          <a:p>
            <a:pPr lvl="1"/>
            <a:endParaRPr lang="en-GB" sz="3000" dirty="0">
              <a:latin typeface="Arial" panose="020B0604020202020204" pitchFamily="34" charset="0"/>
              <a:cs typeface="Arial" panose="020B0604020202020204" pitchFamily="34" charset="0"/>
            </a:endParaRPr>
          </a:p>
          <a:p>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78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Arial" panose="020B0604020202020204" pitchFamily="34" charset="0"/>
                <a:cs typeface="Arial" panose="020B0604020202020204" pitchFamily="34" charset="0"/>
              </a:rPr>
              <a:t>7]. Determine whether closed-ended or open-ended questions are needed.</a:t>
            </a:r>
          </a:p>
        </p:txBody>
      </p:sp>
      <p:sp>
        <p:nvSpPr>
          <p:cNvPr id="3" name="Content Placeholder 2"/>
          <p:cNvSpPr>
            <a:spLocks noGrp="1"/>
          </p:cNvSpPr>
          <p:nvPr>
            <p:ph idx="1"/>
          </p:nvPr>
        </p:nvSpPr>
        <p:spPr>
          <a:xfrm>
            <a:off x="372533" y="1600200"/>
            <a:ext cx="11582400" cy="4916108"/>
          </a:xfrm>
        </p:spPr>
        <p:txBody>
          <a:bodyPr>
            <a:normAutofit/>
          </a:bodyPr>
          <a:lstStyle/>
          <a:p>
            <a:r>
              <a:rPr lang="en-GB" dirty="0">
                <a:latin typeface="Arial" panose="020B0604020202020204" pitchFamily="34" charset="0"/>
                <a:cs typeface="Arial" panose="020B0604020202020204" pitchFamily="34" charset="0"/>
              </a:rPr>
              <a:t>Open-ended questions require participants to supply their own answer</a:t>
            </a:r>
          </a:p>
          <a:p>
            <a:r>
              <a:rPr lang="en-GB" sz="2400" dirty="0">
                <a:latin typeface="Arial" panose="020B0604020202020204" pitchFamily="34" charset="0"/>
                <a:cs typeface="Arial" panose="020B0604020202020204" pitchFamily="34" charset="0"/>
              </a:rPr>
              <a:t>Closed-ended questions require respondents to choose from a set of predetermined response alternatives. </a:t>
            </a:r>
          </a:p>
          <a:p>
            <a:pPr lvl="2"/>
            <a:r>
              <a:rPr lang="en-GB" sz="2400" dirty="0">
                <a:latin typeface="Arial" panose="020B0604020202020204" pitchFamily="34" charset="0"/>
                <a:cs typeface="Arial" panose="020B0604020202020204" pitchFamily="34" charset="0"/>
              </a:rPr>
              <a:t>What do you do when you feel depressed?</a:t>
            </a:r>
          </a:p>
          <a:p>
            <a:pPr lvl="3"/>
            <a:r>
              <a:rPr lang="en-GB" sz="2400" dirty="0">
                <a:latin typeface="Arial" panose="020B0604020202020204" pitchFamily="34" charset="0"/>
                <a:cs typeface="Arial" panose="020B0604020202020204" pitchFamily="34" charset="0"/>
              </a:rPr>
              <a:t>Eat</a:t>
            </a:r>
          </a:p>
          <a:p>
            <a:pPr lvl="3"/>
            <a:r>
              <a:rPr lang="en-GB" sz="2400" dirty="0">
                <a:latin typeface="Arial" panose="020B0604020202020204" pitchFamily="34" charset="0"/>
                <a:cs typeface="Arial" panose="020B0604020202020204" pitchFamily="34" charset="0"/>
              </a:rPr>
              <a:t>Sleep</a:t>
            </a:r>
          </a:p>
          <a:p>
            <a:pPr lvl="3"/>
            <a:r>
              <a:rPr lang="en-GB" sz="2400" dirty="0">
                <a:latin typeface="Arial" panose="020B0604020202020204" pitchFamily="34" charset="0"/>
                <a:cs typeface="Arial" panose="020B0604020202020204" pitchFamily="34" charset="0"/>
              </a:rPr>
              <a:t>Exercise</a:t>
            </a:r>
          </a:p>
          <a:p>
            <a:pPr lvl="3"/>
            <a:r>
              <a:rPr lang="en-GB" sz="2400" dirty="0">
                <a:latin typeface="Arial" panose="020B0604020202020204" pitchFamily="34" charset="0"/>
                <a:cs typeface="Arial" panose="020B0604020202020204" pitchFamily="34" charset="0"/>
              </a:rPr>
              <a:t>Talk to a friend</a:t>
            </a:r>
          </a:p>
          <a:p>
            <a:pPr lvl="3"/>
            <a:r>
              <a:rPr lang="en-GB" sz="2400" dirty="0">
                <a:latin typeface="Arial" panose="020B0604020202020204" pitchFamily="34" charset="0"/>
                <a:cs typeface="Arial" panose="020B0604020202020204" pitchFamily="34" charset="0"/>
              </a:rPr>
              <a:t>Cry</a:t>
            </a:r>
          </a:p>
          <a:p>
            <a:pPr lvl="3"/>
            <a:r>
              <a:rPr lang="en-GB" sz="2400" dirty="0">
                <a:latin typeface="Arial" panose="020B0604020202020204" pitchFamily="34" charset="0"/>
                <a:cs typeface="Arial" panose="020B0604020202020204" pitchFamily="34" charset="0"/>
              </a:rPr>
              <a:t>Other (specify)……….</a:t>
            </a:r>
          </a:p>
        </p:txBody>
      </p:sp>
    </p:spTree>
    <p:extLst>
      <p:ext uri="{BB962C8B-B14F-4D97-AF65-F5344CB8AC3E}">
        <p14:creationId xmlns:p14="http://schemas.microsoft.com/office/powerpoint/2010/main" val="11322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8]. Construct mutually exclusive and exhaustive response categories</a:t>
            </a:r>
            <a:br>
              <a:rPr lang="en-GB" sz="2800" b="1" dirty="0">
                <a:latin typeface="Arial" panose="020B0604020202020204" pitchFamily="34" charset="0"/>
                <a:cs typeface="Arial" panose="020B0604020202020204" pitchFamily="34" charset="0"/>
              </a:rPr>
            </a:br>
            <a:endParaRPr lang="en-GB"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55599" y="1600200"/>
            <a:ext cx="11497733" cy="4943719"/>
          </a:xfrm>
        </p:spPr>
        <p:txBody>
          <a:bodyPr>
            <a:normAutofit/>
          </a:bodyPr>
          <a:lstStyle/>
          <a:p>
            <a:r>
              <a:rPr lang="en-GB" dirty="0">
                <a:latin typeface="Arial" panose="020B0604020202020204" pitchFamily="34" charset="0"/>
                <a:cs typeface="Arial" panose="020B0604020202020204" pitchFamily="34" charset="0"/>
              </a:rPr>
              <a:t>Please check the box that includes your age</a:t>
            </a:r>
          </a:p>
          <a:p>
            <a:pPr lvl="2">
              <a:buFont typeface="Wingdings" panose="05000000000000000000" pitchFamily="2" charset="2"/>
              <a:buChar char="§"/>
            </a:pPr>
            <a:r>
              <a:rPr lang="en-GB" sz="2400" dirty="0">
                <a:latin typeface="Arial" panose="020B0604020202020204" pitchFamily="34" charset="0"/>
                <a:cs typeface="Arial" panose="020B0604020202020204" pitchFamily="34" charset="0"/>
              </a:rPr>
              <a:t>18-30 </a:t>
            </a:r>
            <a:r>
              <a:rPr lang="en-GB" sz="2400" b="1" dirty="0">
                <a:latin typeface="Arial" panose="020B0604020202020204" pitchFamily="34" charset="0"/>
                <a:cs typeface="Arial" panose="020B0604020202020204" pitchFamily="34" charset="0"/>
              </a:rPr>
              <a:t>□</a:t>
            </a:r>
          </a:p>
          <a:p>
            <a:pPr lvl="2">
              <a:buFont typeface="Wingdings" panose="05000000000000000000" pitchFamily="2" charset="2"/>
              <a:buChar char="§"/>
            </a:pPr>
            <a:r>
              <a:rPr lang="en-GB" sz="2400" dirty="0">
                <a:latin typeface="Arial" panose="020B0604020202020204" pitchFamily="34" charset="0"/>
                <a:cs typeface="Arial" panose="020B0604020202020204" pitchFamily="34" charset="0"/>
              </a:rPr>
              <a:t>30-40 □</a:t>
            </a:r>
          </a:p>
          <a:p>
            <a:pPr lvl="2">
              <a:buFont typeface="Wingdings" panose="05000000000000000000" pitchFamily="2" charset="2"/>
              <a:buChar char="§"/>
            </a:pPr>
            <a:r>
              <a:rPr lang="en-GB" sz="2400" dirty="0">
                <a:latin typeface="Arial" panose="020B0604020202020204" pitchFamily="34" charset="0"/>
                <a:cs typeface="Arial" panose="020B0604020202020204" pitchFamily="34" charset="0"/>
              </a:rPr>
              <a:t>40-50 □</a:t>
            </a:r>
          </a:p>
          <a:p>
            <a:pPr lvl="2">
              <a:buFont typeface="Wingdings" panose="05000000000000000000" pitchFamily="2" charset="2"/>
              <a:buChar char="§"/>
            </a:pPr>
            <a:r>
              <a:rPr lang="en-GB" sz="2400" dirty="0">
                <a:latin typeface="Arial" panose="020B0604020202020204" pitchFamily="34" charset="0"/>
                <a:cs typeface="Arial" panose="020B0604020202020204" pitchFamily="34" charset="0"/>
              </a:rPr>
              <a:t>50-60 □</a:t>
            </a:r>
          </a:p>
          <a:p>
            <a:pPr lvl="2">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lvl="2">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a:p>
            <a:pPr marL="528638" lvl="3" indent="-346075"/>
            <a:r>
              <a:rPr lang="en-GB" sz="2400" dirty="0">
                <a:latin typeface="Arial" panose="020B0604020202020204" pitchFamily="34" charset="0"/>
                <a:cs typeface="Arial" panose="020B0604020202020204" pitchFamily="34" charset="0"/>
              </a:rPr>
              <a:t>Do you see the problem? </a:t>
            </a:r>
          </a:p>
          <a:p>
            <a:pPr marL="528638" lvl="3" indent="-346075"/>
            <a:r>
              <a:rPr lang="en-GB" sz="2400" dirty="0">
                <a:latin typeface="Arial" panose="020B0604020202020204" pitchFamily="34" charset="0"/>
                <a:cs typeface="Arial" panose="020B0604020202020204" pitchFamily="34" charset="0"/>
              </a:rPr>
              <a:t>The responses are not mutually exclusive.</a:t>
            </a:r>
          </a:p>
          <a:p>
            <a:pPr marL="528638" lvl="3" indent="-346075"/>
            <a:r>
              <a:rPr lang="en-GB" sz="2400" dirty="0">
                <a:latin typeface="Arial" panose="020B0604020202020204" pitchFamily="34" charset="0"/>
                <a:cs typeface="Arial" panose="020B0604020202020204" pitchFamily="34" charset="0"/>
              </a:rPr>
              <a:t>It is also not exhaustive because no option is provided for respondents outside these age categories. </a:t>
            </a:r>
          </a:p>
          <a:p>
            <a:pPr lvl="1"/>
            <a:endParaRPr lang="en-GB" sz="2800" dirty="0"/>
          </a:p>
          <a:p>
            <a:pPr lvl="1"/>
            <a:endParaRPr lang="en-GB" sz="2800" dirty="0"/>
          </a:p>
        </p:txBody>
      </p:sp>
      <p:sp>
        <p:nvSpPr>
          <p:cNvPr id="4" name="Content Placeholder 2">
            <a:extLst>
              <a:ext uri="{FF2B5EF4-FFF2-40B4-BE49-F238E27FC236}">
                <a16:creationId xmlns:a16="http://schemas.microsoft.com/office/drawing/2014/main" id="{9E96BC3D-187E-7FF0-4630-20A6073D1860}"/>
              </a:ext>
            </a:extLst>
          </p:cNvPr>
          <p:cNvSpPr txBox="1">
            <a:spLocks/>
          </p:cNvSpPr>
          <p:nvPr/>
        </p:nvSpPr>
        <p:spPr>
          <a:xfrm>
            <a:off x="7789332" y="2275842"/>
            <a:ext cx="4064000" cy="32088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500" b="1" dirty="0">
                <a:solidFill>
                  <a:srgbClr val="0070C0"/>
                </a:solidFill>
                <a:latin typeface="Arial" panose="020B0604020202020204" pitchFamily="34" charset="0"/>
                <a:cs typeface="Arial" panose="020B0604020202020204" pitchFamily="34" charset="0"/>
              </a:rPr>
              <a:t>Should look like this:</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17 or younger □</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18 - 30 □</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31 - 40 □</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41 - 50 □</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51 - 60 □</a:t>
            </a:r>
          </a:p>
          <a:p>
            <a:pPr lvl="2">
              <a:buFont typeface="Wingdings" panose="05000000000000000000" pitchFamily="2" charset="2"/>
              <a:buChar char="§"/>
            </a:pPr>
            <a:r>
              <a:rPr lang="en-GB" sz="2500" b="1" dirty="0">
                <a:solidFill>
                  <a:srgbClr val="0070C0"/>
                </a:solidFill>
                <a:latin typeface="Arial" panose="020B0604020202020204" pitchFamily="34" charset="0"/>
                <a:cs typeface="Arial" panose="020B0604020202020204" pitchFamily="34" charset="0"/>
              </a:rPr>
              <a:t>61 </a:t>
            </a:r>
            <a:r>
              <a:rPr lang="en-GB" sz="2500" b="1">
                <a:solidFill>
                  <a:srgbClr val="0070C0"/>
                </a:solidFill>
                <a:latin typeface="Arial" panose="020B0604020202020204" pitchFamily="34" charset="0"/>
                <a:cs typeface="Arial" panose="020B0604020202020204" pitchFamily="34" charset="0"/>
              </a:rPr>
              <a:t>or older </a:t>
            </a:r>
            <a:r>
              <a:rPr lang="en-GB" sz="2500" b="1" dirty="0">
                <a:solidFill>
                  <a:srgbClr val="0070C0"/>
                </a:solidFill>
                <a:latin typeface="Arial" panose="020B0604020202020204" pitchFamily="34" charset="0"/>
                <a:cs typeface="Arial" panose="020B0604020202020204" pitchFamily="34" charset="0"/>
              </a:rPr>
              <a:t>□</a:t>
            </a:r>
          </a:p>
          <a:p>
            <a:pPr lvl="2">
              <a:buFont typeface="Wingdings" panose="05000000000000000000" pitchFamily="2" charset="2"/>
              <a:buChar char="§"/>
            </a:pPr>
            <a:endParaRPr lang="en-GB" sz="2500" dirty="0">
              <a:latin typeface="Arial" panose="020B0604020202020204" pitchFamily="34" charset="0"/>
              <a:cs typeface="Arial" panose="020B0604020202020204" pitchFamily="34" charset="0"/>
            </a:endParaRPr>
          </a:p>
          <a:p>
            <a:pPr lvl="1"/>
            <a:endParaRPr lang="en-GB" sz="2500" dirty="0"/>
          </a:p>
        </p:txBody>
      </p:sp>
    </p:spTree>
    <p:extLst>
      <p:ext uri="{BB962C8B-B14F-4D97-AF65-F5344CB8AC3E}">
        <p14:creationId xmlns:p14="http://schemas.microsoft.com/office/powerpoint/2010/main" val="140035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 y="274638"/>
            <a:ext cx="11921066" cy="1143000"/>
          </a:xfrm>
        </p:spPr>
        <p:txBody>
          <a:bodyPr>
            <a:noAutofit/>
          </a:bodyPr>
          <a:lstStyle/>
          <a:p>
            <a:r>
              <a:rPr lang="en-GB" sz="3200" b="1" dirty="0">
                <a:latin typeface="Arial" panose="020B0604020202020204" pitchFamily="34" charset="0"/>
                <a:cs typeface="Arial" panose="020B0604020202020204" pitchFamily="34" charset="0"/>
              </a:rPr>
              <a:t>9]. Consider different types of closed-ended response categories</a:t>
            </a:r>
          </a:p>
        </p:txBody>
      </p:sp>
      <p:sp>
        <p:nvSpPr>
          <p:cNvPr id="3" name="Content Placeholder 2"/>
          <p:cNvSpPr>
            <a:spLocks noGrp="1"/>
          </p:cNvSpPr>
          <p:nvPr>
            <p:ph idx="1"/>
          </p:nvPr>
        </p:nvSpPr>
        <p:spPr>
          <a:xfrm>
            <a:off x="1" y="1417638"/>
            <a:ext cx="12056532" cy="5440362"/>
          </a:xfrm>
        </p:spPr>
        <p:txBody>
          <a:bodyPr>
            <a:noAutofit/>
          </a:bodyPr>
          <a:lstStyle/>
          <a:p>
            <a:r>
              <a:rPr lang="en-GB" sz="3200" b="1" dirty="0">
                <a:latin typeface="Arial" panose="020B0604020202020204" pitchFamily="34" charset="0"/>
                <a:cs typeface="Arial" panose="020B0604020202020204" pitchFamily="34" charset="0"/>
              </a:rPr>
              <a:t>Rating scales</a:t>
            </a:r>
          </a:p>
          <a:p>
            <a:pPr lvl="1"/>
            <a:r>
              <a:rPr lang="en-GB" sz="2800" dirty="0">
                <a:latin typeface="Arial" panose="020B0604020202020204" pitchFamily="34" charset="0"/>
                <a:cs typeface="Arial" panose="020B0604020202020204" pitchFamily="34" charset="0"/>
              </a:rPr>
              <a:t>An ordered set of response choice, such as a 5-point rating scale measuring the direction and strength of attitude.</a:t>
            </a:r>
          </a:p>
          <a:p>
            <a:pPr lvl="1"/>
            <a:endParaRPr lang="en-GB" sz="2800" dirty="0">
              <a:latin typeface="Arial" panose="020B0604020202020204" pitchFamily="34" charset="0"/>
              <a:cs typeface="Arial" panose="020B0604020202020204" pitchFamily="34" charset="0"/>
            </a:endParaRPr>
          </a:p>
          <a:p>
            <a:pPr marL="711200" lvl="2" indent="-271463"/>
            <a:r>
              <a:rPr lang="en-GB" sz="2400" b="1" dirty="0">
                <a:latin typeface="Arial" panose="020B0604020202020204" pitchFamily="34" charset="0"/>
                <a:cs typeface="Arial" panose="020B0604020202020204" pitchFamily="34" charset="0"/>
              </a:rPr>
              <a:t>May be dichotomous as in:</a:t>
            </a:r>
          </a:p>
          <a:p>
            <a:pPr marL="711200" lvl="3" indent="-271463"/>
            <a:r>
              <a:rPr lang="en-GB" sz="2200" dirty="0">
                <a:latin typeface="Arial" panose="020B0604020202020204" pitchFamily="34" charset="0"/>
                <a:cs typeface="Arial" panose="020B0604020202020204" pitchFamily="34" charset="0"/>
              </a:rPr>
              <a:t>E.g. </a:t>
            </a:r>
            <a:r>
              <a:rPr lang="en-GB" sz="2400" dirty="0">
                <a:latin typeface="Arial" panose="020B0604020202020204" pitchFamily="34" charset="0"/>
                <a:cs typeface="Arial" panose="020B0604020202020204" pitchFamily="34" charset="0"/>
              </a:rPr>
              <a:t>I take a positive look toward myself</a:t>
            </a:r>
          </a:p>
          <a:p>
            <a:pPr marL="711200" lvl="4" indent="-271463"/>
            <a:r>
              <a:rPr lang="en-GB" sz="2400" dirty="0">
                <a:latin typeface="Arial" panose="020B0604020202020204" pitchFamily="34" charset="0"/>
                <a:cs typeface="Arial" panose="020B0604020202020204" pitchFamily="34" charset="0"/>
              </a:rPr>
              <a:t>[1] Yes    [2] No</a:t>
            </a:r>
          </a:p>
          <a:p>
            <a:pPr marL="711200" lvl="4" indent="-271463"/>
            <a:endParaRPr lang="en-GB" sz="2400" dirty="0">
              <a:latin typeface="Arial" panose="020B0604020202020204" pitchFamily="34" charset="0"/>
              <a:cs typeface="Arial" panose="020B0604020202020204" pitchFamily="34" charset="0"/>
            </a:endParaRPr>
          </a:p>
          <a:p>
            <a:pPr marL="711200" lvl="2" indent="-271463"/>
            <a:r>
              <a:rPr lang="en-GB" sz="2400" b="1" dirty="0">
                <a:latin typeface="Arial" panose="020B0604020202020204" pitchFamily="34" charset="0"/>
                <a:cs typeface="Arial" panose="020B0604020202020204" pitchFamily="34" charset="0"/>
              </a:rPr>
              <a:t>May also be </a:t>
            </a:r>
            <a:r>
              <a:rPr lang="en-GB" sz="2400" b="1" dirty="0" err="1">
                <a:latin typeface="Arial" panose="020B0604020202020204" pitchFamily="34" charset="0"/>
                <a:cs typeface="Arial" panose="020B0604020202020204" pitchFamily="34" charset="0"/>
              </a:rPr>
              <a:t>multichotomous</a:t>
            </a:r>
            <a:r>
              <a:rPr lang="en-GB" sz="2400" b="1" dirty="0">
                <a:latin typeface="Arial" panose="020B0604020202020204" pitchFamily="34" charset="0"/>
                <a:cs typeface="Arial" panose="020B0604020202020204" pitchFamily="34" charset="0"/>
              </a:rPr>
              <a:t>: </a:t>
            </a:r>
          </a:p>
          <a:p>
            <a:pPr marL="711200" lvl="3" indent="-271463"/>
            <a:r>
              <a:rPr lang="en-GB" sz="2400" dirty="0">
                <a:latin typeface="Arial" panose="020B0604020202020204" pitchFamily="34" charset="0"/>
                <a:cs typeface="Arial" panose="020B0604020202020204" pitchFamily="34" charset="0"/>
              </a:rPr>
              <a:t>E.g. I take a positive look at myself</a:t>
            </a:r>
          </a:p>
          <a:p>
            <a:pPr marL="711200" lvl="4" indent="-271463"/>
            <a:r>
              <a:rPr lang="en-GB" sz="2400" dirty="0">
                <a:latin typeface="Arial" panose="020B0604020202020204" pitchFamily="34" charset="0"/>
                <a:cs typeface="Arial" panose="020B0604020202020204" pitchFamily="34" charset="0"/>
              </a:rPr>
              <a:t>[1] strongly disagree  [2] disagree   [3] Neutral   [4] Agree  [5] strongly agree</a:t>
            </a:r>
          </a:p>
        </p:txBody>
      </p:sp>
    </p:spTree>
    <p:extLst>
      <p:ext uri="{BB962C8B-B14F-4D97-AF65-F5344CB8AC3E}">
        <p14:creationId xmlns:p14="http://schemas.microsoft.com/office/powerpoint/2010/main" val="200442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panose="020B0604020202020204" pitchFamily="34" charset="0"/>
                <a:cs typeface="Arial" panose="020B0604020202020204" pitchFamily="34" charset="0"/>
              </a:rPr>
              <a:t>9]. Consider different types of closed-ended response categories (</a:t>
            </a:r>
            <a:r>
              <a:rPr lang="en-GB" sz="3200" i="1" dirty="0" err="1">
                <a:solidFill>
                  <a:srgbClr val="FFFF00"/>
                </a:solidFill>
                <a:latin typeface="Arial" panose="020B0604020202020204" pitchFamily="34" charset="0"/>
                <a:cs typeface="Arial" panose="020B0604020202020204" pitchFamily="34" charset="0"/>
              </a:rPr>
              <a:t>conti</a:t>
            </a:r>
            <a:r>
              <a:rPr lang="en-GB" sz="3200" i="1" dirty="0">
                <a:solidFill>
                  <a:srgbClr val="FFFF00"/>
                </a:solidFill>
                <a:latin typeface="Arial" panose="020B0604020202020204" pitchFamily="34" charset="0"/>
                <a:cs typeface="Arial" panose="020B0604020202020204" pitchFamily="34" charset="0"/>
              </a:rPr>
              <a:t>…</a:t>
            </a:r>
            <a:r>
              <a:rPr lang="en-GB" sz="3200" b="1"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69333" y="1600201"/>
            <a:ext cx="11887199" cy="4983161"/>
          </a:xfrm>
        </p:spPr>
        <p:txBody>
          <a:bodyPr>
            <a:noAutofit/>
          </a:bodyPr>
          <a:lstStyle/>
          <a:p>
            <a:r>
              <a:rPr lang="en-GB" sz="3000" b="1" dirty="0">
                <a:latin typeface="Arial" panose="020B0604020202020204" pitchFamily="34" charset="0"/>
                <a:cs typeface="Arial" panose="020B0604020202020204" pitchFamily="34" charset="0"/>
              </a:rPr>
              <a:t>Binary Forced Choice</a:t>
            </a:r>
          </a:p>
          <a:p>
            <a:pPr lvl="1"/>
            <a:r>
              <a:rPr lang="en-GB" sz="3000" dirty="0">
                <a:latin typeface="Arial" panose="020B0604020202020204" pitchFamily="34" charset="0"/>
                <a:cs typeface="Arial" panose="020B0604020202020204" pitchFamily="34" charset="0"/>
              </a:rPr>
              <a:t>Participants must select from the two response choices provided with an item.</a:t>
            </a:r>
          </a:p>
          <a:p>
            <a:pPr lvl="1"/>
            <a:endParaRPr lang="en-GB" sz="3000" dirty="0">
              <a:latin typeface="Arial" panose="020B0604020202020204" pitchFamily="34" charset="0"/>
              <a:cs typeface="Arial" panose="020B0604020202020204" pitchFamily="34" charset="0"/>
            </a:endParaRPr>
          </a:p>
          <a:p>
            <a:pPr lvl="2"/>
            <a:r>
              <a:rPr lang="en-GB" sz="3000" dirty="0">
                <a:latin typeface="Arial" panose="020B0604020202020204" pitchFamily="34" charset="0"/>
                <a:cs typeface="Arial" panose="020B0604020202020204" pitchFamily="34" charset="0"/>
              </a:rPr>
              <a:t>1].   A. I have a natural talent for influencing people.</a:t>
            </a:r>
          </a:p>
          <a:p>
            <a:pPr marL="1097280" lvl="3" indent="0">
              <a:buNone/>
            </a:pPr>
            <a:r>
              <a:rPr lang="en-GB" sz="3000" dirty="0">
                <a:latin typeface="Arial" panose="020B0604020202020204" pitchFamily="34" charset="0"/>
                <a:cs typeface="Arial" panose="020B0604020202020204" pitchFamily="34" charset="0"/>
              </a:rPr>
              <a:t>       B. I am not good at influencing people. </a:t>
            </a:r>
          </a:p>
          <a:p>
            <a:pPr marL="1097280" lvl="3" indent="0">
              <a:buNone/>
            </a:pPr>
            <a:endParaRPr lang="en-GB" sz="3000" dirty="0">
              <a:latin typeface="Arial" panose="020B0604020202020204" pitchFamily="34" charset="0"/>
              <a:cs typeface="Arial" panose="020B0604020202020204" pitchFamily="34" charset="0"/>
            </a:endParaRPr>
          </a:p>
          <a:p>
            <a:pPr marL="1328738" lvl="3" indent="-342900">
              <a:buFont typeface="Arial" panose="020B0604020202020204" pitchFamily="34" charset="0"/>
              <a:buChar char="•"/>
            </a:pPr>
            <a:r>
              <a:rPr lang="en-GB" sz="3000" dirty="0">
                <a:latin typeface="Arial" panose="020B0604020202020204" pitchFamily="34" charset="0"/>
                <a:cs typeface="Arial" panose="020B0604020202020204" pitchFamily="34" charset="0"/>
              </a:rPr>
              <a:t>2].   A. I would do almost anything on a dare.</a:t>
            </a:r>
          </a:p>
          <a:p>
            <a:pPr marL="1097280" lvl="3" indent="0">
              <a:buNone/>
            </a:pPr>
            <a:r>
              <a:rPr lang="en-GB" sz="3000" dirty="0">
                <a:latin typeface="Arial" panose="020B0604020202020204" pitchFamily="34" charset="0"/>
                <a:cs typeface="Arial" panose="020B0604020202020204" pitchFamily="34" charset="0"/>
              </a:rPr>
              <a:t>         B. I tend to be a fairly cautious person. </a:t>
            </a:r>
          </a:p>
          <a:p>
            <a:pPr lvl="1"/>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7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744E-93B9-461E-BD4F-10404719174D}"/>
              </a:ext>
            </a:extLst>
          </p:cNvPr>
          <p:cNvSpPr>
            <a:spLocks noGrp="1"/>
          </p:cNvSpPr>
          <p:nvPr>
            <p:ph type="title"/>
          </p:nvPr>
        </p:nvSpPr>
        <p:spPr>
          <a:xfrm>
            <a:off x="1013792" y="274638"/>
            <a:ext cx="8249478" cy="1143000"/>
          </a:xfrm>
        </p:spPr>
        <p:txBody>
          <a:bodyPr>
            <a:normAutofit/>
          </a:bodyPr>
          <a:lstStyle/>
          <a:p>
            <a:r>
              <a:rPr lang="en-GB" sz="3500" b="1" dirty="0">
                <a:latin typeface="Arial" panose="020B0604020202020204" pitchFamily="34" charset="0"/>
                <a:cs typeface="Arial" panose="020B0604020202020204" pitchFamily="34" charset="0"/>
              </a:rPr>
              <a:t>Do you remember PSYC 224...?</a:t>
            </a:r>
          </a:p>
        </p:txBody>
      </p:sp>
      <p:graphicFrame>
        <p:nvGraphicFramePr>
          <p:cNvPr id="4" name="Content Placeholder 9">
            <a:extLst>
              <a:ext uri="{FF2B5EF4-FFF2-40B4-BE49-F238E27FC236}">
                <a16:creationId xmlns:a16="http://schemas.microsoft.com/office/drawing/2014/main" id="{1793D48D-7FB5-4E59-B20E-0C073C1813FD}"/>
              </a:ext>
            </a:extLst>
          </p:cNvPr>
          <p:cNvGraphicFramePr>
            <a:graphicFrameLocks/>
          </p:cNvGraphicFramePr>
          <p:nvPr>
            <p:extLst>
              <p:ext uri="{D42A27DB-BD31-4B8C-83A1-F6EECF244321}">
                <p14:modId xmlns:p14="http://schemas.microsoft.com/office/powerpoint/2010/main" val="2892546336"/>
              </p:ext>
            </p:extLst>
          </p:nvPr>
        </p:nvGraphicFramePr>
        <p:xfrm>
          <a:off x="285750" y="1417638"/>
          <a:ext cx="11068050" cy="5307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a:extLst>
              <a:ext uri="{FF2B5EF4-FFF2-40B4-BE49-F238E27FC236}">
                <a16:creationId xmlns:a16="http://schemas.microsoft.com/office/drawing/2014/main" id="{B4AD81B8-A39F-4053-84C0-9D4B701AAEE6}"/>
              </a:ext>
            </a:extLst>
          </p:cNvPr>
          <p:cNvPicPr>
            <a:picLocks noChangeAspect="1" noChangeArrowheads="1"/>
          </p:cNvPicPr>
          <p:nvPr/>
        </p:nvPicPr>
        <p:blipFill>
          <a:blip r:embed="rId8" cstate="print"/>
          <a:srcRect/>
          <a:stretch>
            <a:fillRect/>
          </a:stretch>
        </p:blipFill>
        <p:spPr bwMode="auto">
          <a:xfrm>
            <a:off x="10376452" y="-76352"/>
            <a:ext cx="1815548" cy="1740937"/>
          </a:xfrm>
          <a:prstGeom prst="rect">
            <a:avLst/>
          </a:prstGeom>
          <a:noFill/>
          <a:ln w="9525">
            <a:noFill/>
            <a:miter lim="800000"/>
            <a:headEnd/>
            <a:tailEnd/>
          </a:ln>
          <a:effectLst/>
        </p:spPr>
      </p:pic>
    </p:spTree>
    <p:extLst>
      <p:ext uri="{BB962C8B-B14F-4D97-AF65-F5344CB8AC3E}">
        <p14:creationId xmlns:p14="http://schemas.microsoft.com/office/powerpoint/2010/main" val="3083647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Arial" panose="020B0604020202020204" pitchFamily="34" charset="0"/>
                <a:cs typeface="Arial" panose="020B0604020202020204" pitchFamily="34" charset="0"/>
              </a:rPr>
              <a:t>9]. Consider different types of closed-ended response categories (</a:t>
            </a:r>
            <a:r>
              <a:rPr lang="en-GB" sz="2800" i="1" dirty="0" err="1">
                <a:solidFill>
                  <a:srgbClr val="FFFF00"/>
                </a:solidFill>
                <a:latin typeface="Arial" panose="020B0604020202020204" pitchFamily="34" charset="0"/>
                <a:cs typeface="Arial" panose="020B0604020202020204" pitchFamily="34" charset="0"/>
              </a:rPr>
              <a:t>conti</a:t>
            </a:r>
            <a:r>
              <a:rPr lang="en-GB" sz="2800" i="1" dirty="0">
                <a:solidFill>
                  <a:srgbClr val="FFFF00"/>
                </a:solidFill>
                <a:latin typeface="Arial" panose="020B0604020202020204" pitchFamily="34" charset="0"/>
                <a:cs typeface="Arial" panose="020B0604020202020204" pitchFamily="34" charset="0"/>
              </a:rPr>
              <a:t>…</a:t>
            </a:r>
            <a:r>
              <a:rPr lang="en-GB" sz="2800" b="1" dirty="0">
                <a:latin typeface="Arial" panose="020B0604020202020204" pitchFamily="34" charset="0"/>
                <a:cs typeface="Arial" panose="020B0604020202020204" pitchFamily="34" charset="0"/>
              </a:rPr>
              <a:t>)</a:t>
            </a:r>
            <a:endParaRPr lang="en-GB" sz="2800" dirty="0"/>
          </a:p>
        </p:txBody>
      </p:sp>
      <p:sp>
        <p:nvSpPr>
          <p:cNvPr id="3" name="Content Placeholder 2"/>
          <p:cNvSpPr>
            <a:spLocks noGrp="1"/>
          </p:cNvSpPr>
          <p:nvPr>
            <p:ph idx="1"/>
          </p:nvPr>
        </p:nvSpPr>
        <p:spPr>
          <a:xfrm>
            <a:off x="203199" y="1417638"/>
            <a:ext cx="11870267" cy="5440361"/>
          </a:xfrm>
        </p:spPr>
        <p:txBody>
          <a:bodyPr>
            <a:noAutofit/>
          </a:bodyPr>
          <a:lstStyle/>
          <a:p>
            <a:r>
              <a:rPr lang="en-GB" b="1" dirty="0">
                <a:latin typeface="Arial" panose="020B0604020202020204" pitchFamily="34" charset="0"/>
                <a:cs typeface="Arial" panose="020B0604020202020204" pitchFamily="34" charset="0"/>
              </a:rPr>
              <a:t>Ranking</a:t>
            </a:r>
          </a:p>
          <a:p>
            <a:pPr lvl="1"/>
            <a:r>
              <a:rPr lang="en-GB" sz="2800" dirty="0">
                <a:latin typeface="Arial" panose="020B0604020202020204" pitchFamily="34" charset="0"/>
                <a:cs typeface="Arial" panose="020B0604020202020204" pitchFamily="34" charset="0"/>
              </a:rPr>
              <a:t>Participants are asked to put their responses in ascending or descending order</a:t>
            </a:r>
          </a:p>
          <a:p>
            <a:pPr lvl="2">
              <a:buFont typeface="Wingdings" panose="05000000000000000000" pitchFamily="2" charset="2"/>
              <a:buChar char="§"/>
            </a:pPr>
            <a:r>
              <a:rPr lang="en-GB" sz="2800" dirty="0">
                <a:latin typeface="Arial" panose="020B0604020202020204" pitchFamily="34" charset="0"/>
                <a:cs typeface="Arial" panose="020B0604020202020204" pitchFamily="34" charset="0"/>
              </a:rPr>
              <a:t>The following are five newspapers in Ghana. Please fill in your rank order of these newspapers, where 1 is the most credible newspaper and 5 is the least credible</a:t>
            </a:r>
          </a:p>
          <a:p>
            <a:pPr marL="1097280" lvl="3" indent="0">
              <a:buNone/>
            </a:pPr>
            <a:r>
              <a:rPr lang="en-GB" sz="2800" dirty="0">
                <a:latin typeface="Arial" panose="020B0604020202020204" pitchFamily="34" charset="0"/>
                <a:cs typeface="Arial" panose="020B0604020202020204" pitchFamily="34" charset="0"/>
              </a:rPr>
              <a:t>___ Daily Graphic</a:t>
            </a:r>
          </a:p>
          <a:p>
            <a:pPr marL="1097280" lvl="3" indent="0">
              <a:buNone/>
            </a:pPr>
            <a:r>
              <a:rPr lang="en-GB" sz="2800" dirty="0">
                <a:latin typeface="Arial" panose="020B0604020202020204" pitchFamily="34" charset="0"/>
                <a:cs typeface="Arial" panose="020B0604020202020204" pitchFamily="34" charset="0"/>
              </a:rPr>
              <a:t>___ Dispatch</a:t>
            </a:r>
          </a:p>
          <a:p>
            <a:pPr marL="1097280" lvl="3" indent="0">
              <a:buNone/>
            </a:pPr>
            <a:r>
              <a:rPr lang="en-GB" sz="2800" dirty="0">
                <a:latin typeface="Arial" panose="020B0604020202020204" pitchFamily="34" charset="0"/>
                <a:cs typeface="Arial" panose="020B0604020202020204" pitchFamily="34" charset="0"/>
              </a:rPr>
              <a:t>___ Daily Guide</a:t>
            </a:r>
          </a:p>
          <a:p>
            <a:pPr marL="1097280" lvl="3" indent="0">
              <a:buNone/>
            </a:pPr>
            <a:r>
              <a:rPr lang="en-GB" sz="2800" dirty="0">
                <a:latin typeface="Arial" panose="020B0604020202020204" pitchFamily="34" charset="0"/>
                <a:cs typeface="Arial" panose="020B0604020202020204" pitchFamily="34" charset="0"/>
              </a:rPr>
              <a:t>___ The Statesman</a:t>
            </a:r>
          </a:p>
          <a:p>
            <a:pPr marL="1097280" lvl="3" indent="0">
              <a:buNone/>
            </a:pPr>
            <a:r>
              <a:rPr lang="en-GB" sz="2800" dirty="0">
                <a:latin typeface="Arial" panose="020B0604020202020204" pitchFamily="34" charset="0"/>
                <a:cs typeface="Arial" panose="020B0604020202020204" pitchFamily="34" charset="0"/>
              </a:rPr>
              <a:t>___ The Ghanaian Chronicle</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15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latin typeface="Arial" panose="020B0604020202020204" pitchFamily="34" charset="0"/>
                <a:cs typeface="Arial" panose="020B0604020202020204" pitchFamily="34" charset="0"/>
              </a:rPr>
              <a:t>9]. Consider different types of closed-ended response categories (</a:t>
            </a:r>
            <a:r>
              <a:rPr lang="en-GB" sz="2800" i="1" dirty="0" err="1">
                <a:solidFill>
                  <a:srgbClr val="FFFF00"/>
                </a:solidFill>
                <a:latin typeface="Arial" panose="020B0604020202020204" pitchFamily="34" charset="0"/>
                <a:cs typeface="Arial" panose="020B0604020202020204" pitchFamily="34" charset="0"/>
              </a:rPr>
              <a:t>conti</a:t>
            </a:r>
            <a:r>
              <a:rPr lang="en-GB" sz="2800" i="1" dirty="0">
                <a:solidFill>
                  <a:srgbClr val="FFFF00"/>
                </a:solidFill>
                <a:latin typeface="Arial" panose="020B0604020202020204" pitchFamily="34" charset="0"/>
                <a:cs typeface="Arial" panose="020B0604020202020204" pitchFamily="34" charset="0"/>
              </a:rPr>
              <a:t>…</a:t>
            </a:r>
            <a:r>
              <a:rPr lang="en-GB" sz="2800" b="1" dirty="0">
                <a:latin typeface="Arial" panose="020B0604020202020204" pitchFamily="34" charset="0"/>
                <a:cs typeface="Arial" panose="020B0604020202020204" pitchFamily="34" charset="0"/>
              </a:rPr>
              <a:t>)</a:t>
            </a:r>
            <a:endParaRPr lang="en-GB" sz="2800" dirty="0"/>
          </a:p>
        </p:txBody>
      </p:sp>
      <p:sp>
        <p:nvSpPr>
          <p:cNvPr id="3" name="Content Placeholder 2"/>
          <p:cNvSpPr>
            <a:spLocks noGrp="1"/>
          </p:cNvSpPr>
          <p:nvPr>
            <p:ph idx="1"/>
          </p:nvPr>
        </p:nvSpPr>
        <p:spPr>
          <a:xfrm>
            <a:off x="135467" y="1600201"/>
            <a:ext cx="12056533" cy="5257799"/>
          </a:xfrm>
        </p:spPr>
        <p:txBody>
          <a:bodyPr>
            <a:normAutofit lnSpcReduction="10000"/>
          </a:bodyPr>
          <a:lstStyle/>
          <a:p>
            <a:r>
              <a:rPr lang="en-GB" sz="3600" b="1" dirty="0">
                <a:latin typeface="Arial" panose="020B0604020202020204" pitchFamily="34" charset="0"/>
                <a:cs typeface="Arial" panose="020B0604020202020204" pitchFamily="34" charset="0"/>
              </a:rPr>
              <a:t>Checklists</a:t>
            </a:r>
          </a:p>
          <a:p>
            <a:pPr marL="457200" lvl="1" indent="0">
              <a:buNone/>
            </a:pPr>
            <a:r>
              <a:rPr lang="en-GB" sz="3200" dirty="0">
                <a:latin typeface="Arial" panose="020B0604020202020204" pitchFamily="34" charset="0"/>
                <a:cs typeface="Arial" panose="020B0604020202020204" pitchFamily="34" charset="0"/>
              </a:rPr>
              <a:t>Participants are asked to check all response categories that apply.</a:t>
            </a:r>
          </a:p>
          <a:p>
            <a:pPr lvl="2"/>
            <a:r>
              <a:rPr lang="en-GB" sz="2800" dirty="0">
                <a:latin typeface="Arial" panose="020B0604020202020204" pitchFamily="34" charset="0"/>
                <a:cs typeface="Arial" panose="020B0604020202020204" pitchFamily="34" charset="0"/>
              </a:rPr>
              <a:t>During the past 2 years, have you taken a course in any of the following subjects? Check all that apply.</a:t>
            </a:r>
          </a:p>
          <a:p>
            <a:pPr lvl="3"/>
            <a:r>
              <a:rPr lang="en-GB" sz="2800" dirty="0">
                <a:latin typeface="Arial" panose="020B0604020202020204" pitchFamily="34" charset="0"/>
                <a:cs typeface="Arial" panose="020B0604020202020204" pitchFamily="34" charset="0"/>
              </a:rPr>
              <a:t>Economics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a:p>
            <a:pPr lvl="3"/>
            <a:r>
              <a:rPr lang="en-GB" sz="2800" dirty="0">
                <a:latin typeface="Arial" panose="020B0604020202020204" pitchFamily="34" charset="0"/>
                <a:cs typeface="Arial" panose="020B0604020202020204" pitchFamily="34" charset="0"/>
              </a:rPr>
              <a:t>Psychology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a:p>
            <a:pPr lvl="3"/>
            <a:r>
              <a:rPr lang="en-GB" sz="2800" dirty="0">
                <a:latin typeface="Arial" panose="020B0604020202020204" pitchFamily="34" charset="0"/>
                <a:cs typeface="Arial" panose="020B0604020202020204" pitchFamily="34" charset="0"/>
              </a:rPr>
              <a:t>Social Work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a:p>
            <a:pPr lvl="3"/>
            <a:r>
              <a:rPr lang="en-GB" sz="2800" dirty="0">
                <a:latin typeface="Arial" panose="020B0604020202020204" pitchFamily="34" charset="0"/>
                <a:cs typeface="Arial" panose="020B0604020202020204" pitchFamily="34" charset="0"/>
              </a:rPr>
              <a:t>Sociology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a:p>
            <a:pPr lvl="3"/>
            <a:r>
              <a:rPr lang="en-GB" sz="2800" dirty="0">
                <a:latin typeface="Arial" panose="020B0604020202020204" pitchFamily="34" charset="0"/>
                <a:cs typeface="Arial" panose="020B0604020202020204" pitchFamily="34" charset="0"/>
              </a:rPr>
              <a:t>Political Science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a:p>
            <a:pPr lvl="3"/>
            <a:r>
              <a:rPr lang="en-GB" sz="2800" dirty="0">
                <a:latin typeface="Arial" panose="020B0604020202020204" pitchFamily="34" charset="0"/>
                <a:cs typeface="Arial" panose="020B0604020202020204" pitchFamily="34" charset="0"/>
              </a:rPr>
              <a:t>Geography </a:t>
            </a:r>
            <a:r>
              <a:rPr lang="en-GB" sz="2800" b="1"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4573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panose="020B0604020202020204" pitchFamily="34" charset="0"/>
                <a:cs typeface="Arial" panose="020B0604020202020204" pitchFamily="34" charset="0"/>
              </a:rPr>
              <a:t>10]. Use multiple items to measure complex or abstract constructs</a:t>
            </a:r>
          </a:p>
        </p:txBody>
      </p:sp>
      <p:sp>
        <p:nvSpPr>
          <p:cNvPr id="3" name="Content Placeholder 2"/>
          <p:cNvSpPr>
            <a:spLocks noGrp="1"/>
          </p:cNvSpPr>
          <p:nvPr>
            <p:ph idx="1"/>
          </p:nvPr>
        </p:nvSpPr>
        <p:spPr>
          <a:xfrm>
            <a:off x="0" y="1600201"/>
            <a:ext cx="12192000" cy="4525963"/>
          </a:xfrm>
        </p:spPr>
        <p:txBody>
          <a:bodyPr>
            <a:normAutofit fontScale="92500"/>
          </a:bodyPr>
          <a:lstStyle/>
          <a:p>
            <a:r>
              <a:rPr lang="en-GB" dirty="0">
                <a:latin typeface="Arial" panose="020B0604020202020204" pitchFamily="34" charset="0"/>
                <a:cs typeface="Arial" panose="020B0604020202020204" pitchFamily="34" charset="0"/>
              </a:rPr>
              <a:t>A single item may be adequate to measure variables such sex, age, weight, etc.</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However, a single item may not be adequate to measure complex constructs such as self-esteem, depression, intelligence, psychological well-being.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Most psychological constructs are best measured using multiple items (multi-item instruments). </a:t>
            </a:r>
          </a:p>
          <a:p>
            <a:pPr lvl="1"/>
            <a:r>
              <a:rPr lang="en-GB" dirty="0">
                <a:latin typeface="Arial" panose="020B0604020202020204" pitchFamily="34" charset="0"/>
                <a:cs typeface="Arial" panose="020B0604020202020204" pitchFamily="34" charset="0"/>
              </a:rPr>
              <a:t>Participants scores are determined based on the sum of responses across the various items – this is called </a:t>
            </a:r>
            <a:r>
              <a:rPr lang="en-GB" b="1" i="1" dirty="0">
                <a:latin typeface="Arial" panose="020B0604020202020204" pitchFamily="34" charset="0"/>
                <a:cs typeface="Arial" panose="020B0604020202020204" pitchFamily="34" charset="0"/>
              </a:rPr>
              <a:t>scaling. </a:t>
            </a:r>
          </a:p>
        </p:txBody>
      </p:sp>
    </p:spTree>
    <p:extLst>
      <p:ext uri="{BB962C8B-B14F-4D97-AF65-F5344CB8AC3E}">
        <p14:creationId xmlns:p14="http://schemas.microsoft.com/office/powerpoint/2010/main" val="141484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Types of scales </a:t>
            </a:r>
          </a:p>
        </p:txBody>
      </p:sp>
      <p:sp>
        <p:nvSpPr>
          <p:cNvPr id="3" name="Content Placeholder 2"/>
          <p:cNvSpPr>
            <a:spLocks noGrp="1"/>
          </p:cNvSpPr>
          <p:nvPr>
            <p:ph idx="1"/>
          </p:nvPr>
        </p:nvSpPr>
        <p:spPr>
          <a:xfrm>
            <a:off x="135467" y="1600201"/>
            <a:ext cx="12056533" cy="4525963"/>
          </a:xfrm>
        </p:spPr>
        <p:txBody>
          <a:bodyPr/>
          <a:lstStyle/>
          <a:p>
            <a:pPr marL="0" indent="0">
              <a:buNone/>
            </a:pPr>
            <a:r>
              <a:rPr lang="en-GB" b="1" dirty="0">
                <a:latin typeface="Arial" panose="020B0604020202020204" pitchFamily="34" charset="0"/>
                <a:cs typeface="Arial" panose="020B0604020202020204" pitchFamily="34" charset="0"/>
              </a:rPr>
              <a:t>1]. Semantic differential scale</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Scaling method measure the meanings participants give to attitudinal objects</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Several contrasting adjective pairs are developed to address different dimensions of the attitudinal object. </a:t>
            </a:r>
          </a:p>
          <a:p>
            <a:pPr lvl="1"/>
            <a:endParaRPr lang="en-GB" dirty="0">
              <a:latin typeface="Arial" panose="020B0604020202020204" pitchFamily="34" charset="0"/>
              <a:cs typeface="Arial" panose="020B0604020202020204" pitchFamily="34" charset="0"/>
            </a:endParaRPr>
          </a:p>
          <a:p>
            <a:pPr lvl="2"/>
            <a:r>
              <a:rPr lang="en-GB" dirty="0">
                <a:latin typeface="Arial" panose="020B0604020202020204" pitchFamily="34" charset="0"/>
                <a:cs typeface="Arial" panose="020B0604020202020204" pitchFamily="34" charset="0"/>
              </a:rPr>
              <a:t>Happy 		:	Sad</a:t>
            </a:r>
          </a:p>
          <a:p>
            <a:pPr lvl="2"/>
            <a:r>
              <a:rPr lang="en-GB" dirty="0">
                <a:latin typeface="Arial" panose="020B0604020202020204" pitchFamily="34" charset="0"/>
                <a:cs typeface="Arial" panose="020B0604020202020204" pitchFamily="34" charset="0"/>
              </a:rPr>
              <a:t>Good  		: 	Bad</a:t>
            </a:r>
          </a:p>
        </p:txBody>
      </p:sp>
    </p:spTree>
    <p:extLst>
      <p:ext uri="{BB962C8B-B14F-4D97-AF65-F5344CB8AC3E}">
        <p14:creationId xmlns:p14="http://schemas.microsoft.com/office/powerpoint/2010/main" val="118607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4000" b="1" dirty="0">
                <a:latin typeface="Arial" panose="020B0604020202020204" pitchFamily="34" charset="0"/>
                <a:cs typeface="Arial" panose="020B0604020202020204" pitchFamily="34" charset="0"/>
              </a:rPr>
              <a:t>Semantic differential scale </a:t>
            </a:r>
            <a:r>
              <a:rPr lang="en-GB" dirty="0"/>
              <a:t>- example</a:t>
            </a:r>
          </a:p>
        </p:txBody>
      </p:sp>
      <p:pic>
        <p:nvPicPr>
          <p:cNvPr id="8" name="Content Placeholder 7"/>
          <p:cNvPicPr>
            <a:picLocks noGrp="1" noChangeAspect="1"/>
          </p:cNvPicPr>
          <p:nvPr>
            <p:ph idx="1"/>
          </p:nvPr>
        </p:nvPicPr>
        <p:blipFill rotWithShape="1">
          <a:blip r:embed="rId2"/>
          <a:stretch/>
        </p:blipFill>
        <p:spPr>
          <a:xfrm>
            <a:off x="1930400" y="1958079"/>
            <a:ext cx="7402286" cy="4916434"/>
          </a:xfrm>
        </p:spPr>
      </p:pic>
      <p:pic>
        <p:nvPicPr>
          <p:cNvPr id="2" name="Picture 1">
            <a:extLst>
              <a:ext uri="{FF2B5EF4-FFF2-40B4-BE49-F238E27FC236}">
                <a16:creationId xmlns:a16="http://schemas.microsoft.com/office/drawing/2014/main" id="{CDA58980-5ED8-4542-AFD9-2638735E740B}"/>
              </a:ext>
            </a:extLst>
          </p:cNvPr>
          <p:cNvPicPr>
            <a:picLocks noChangeAspect="1"/>
          </p:cNvPicPr>
          <p:nvPr/>
        </p:nvPicPr>
        <p:blipFill>
          <a:blip r:embed="rId3"/>
          <a:stretch>
            <a:fillRect/>
          </a:stretch>
        </p:blipFill>
        <p:spPr>
          <a:xfrm>
            <a:off x="2489200" y="2148910"/>
            <a:ext cx="7511414" cy="461665"/>
          </a:xfrm>
          <a:prstGeom prst="rect">
            <a:avLst/>
          </a:prstGeom>
        </p:spPr>
      </p:pic>
      <p:sp>
        <p:nvSpPr>
          <p:cNvPr id="9" name="TextBox 8"/>
          <p:cNvSpPr txBox="1"/>
          <p:nvPr/>
        </p:nvSpPr>
        <p:spPr>
          <a:xfrm>
            <a:off x="2191386" y="2148909"/>
            <a:ext cx="8229600" cy="461665"/>
          </a:xfrm>
          <a:prstGeom prst="rect">
            <a:avLst/>
          </a:prstGeom>
          <a:solidFill>
            <a:schemeClr val="tx1">
              <a:lumMod val="95000"/>
              <a:lumOff val="5000"/>
            </a:schemeClr>
          </a:solid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Please rate the president of Ghana on the following scale:</a:t>
            </a:r>
          </a:p>
        </p:txBody>
      </p:sp>
    </p:spTree>
    <p:extLst>
      <p:ext uri="{BB962C8B-B14F-4D97-AF65-F5344CB8AC3E}">
        <p14:creationId xmlns:p14="http://schemas.microsoft.com/office/powerpoint/2010/main" val="340746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Types of scales</a:t>
            </a:r>
          </a:p>
        </p:txBody>
      </p:sp>
      <p:sp>
        <p:nvSpPr>
          <p:cNvPr id="3" name="Content Placeholder 2"/>
          <p:cNvSpPr>
            <a:spLocks noGrp="1"/>
          </p:cNvSpPr>
          <p:nvPr>
            <p:ph idx="1"/>
          </p:nvPr>
        </p:nvSpPr>
        <p:spPr/>
        <p:txBody>
          <a:bodyPr/>
          <a:lstStyle/>
          <a:p>
            <a:pPr marL="0" indent="0">
              <a:buNone/>
            </a:pPr>
            <a:r>
              <a:rPr lang="en-GB" b="1" dirty="0">
                <a:latin typeface="Arial" panose="020B0604020202020204" pitchFamily="34" charset="0"/>
                <a:cs typeface="Arial" panose="020B0604020202020204" pitchFamily="34" charset="0"/>
              </a:rPr>
              <a:t>2]. Likert scaling</a:t>
            </a:r>
          </a:p>
          <a:p>
            <a:pPr lvl="1"/>
            <a:r>
              <a:rPr lang="en-GB" dirty="0">
                <a:latin typeface="Arial" panose="020B0604020202020204" pitchFamily="34" charset="0"/>
                <a:cs typeface="Arial" panose="020B0604020202020204" pitchFamily="34" charset="0"/>
              </a:rPr>
              <a:t> The research uses a multi-item scale to measure a single construct by summing each participants’ responses to the items on the scale.</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Also known as </a:t>
            </a:r>
            <a:r>
              <a:rPr lang="en-GB" b="1" dirty="0">
                <a:latin typeface="Arial" panose="020B0604020202020204" pitchFamily="34" charset="0"/>
                <a:cs typeface="Arial" panose="020B0604020202020204" pitchFamily="34" charset="0"/>
              </a:rPr>
              <a:t>summated rating scale</a:t>
            </a:r>
          </a:p>
        </p:txBody>
      </p:sp>
    </p:spTree>
    <p:extLst>
      <p:ext uri="{BB962C8B-B14F-4D97-AF65-F5344CB8AC3E}">
        <p14:creationId xmlns:p14="http://schemas.microsoft.com/office/powerpoint/2010/main" val="2989732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74" y="3220288"/>
            <a:ext cx="4211053" cy="1143000"/>
          </a:xfrm>
        </p:spPr>
        <p:txBody>
          <a:bodyPr>
            <a:normAutofit fontScale="90000"/>
          </a:bodyPr>
          <a:lstStyle/>
          <a:p>
            <a:r>
              <a:rPr lang="en-GB" b="1" dirty="0">
                <a:solidFill>
                  <a:schemeClr val="tx1"/>
                </a:solidFill>
                <a:latin typeface="Arial" panose="020B0604020202020204" pitchFamily="34" charset="0"/>
                <a:cs typeface="Arial" panose="020B0604020202020204" pitchFamily="34" charset="0"/>
              </a:rPr>
              <a:t>Likert scale </a:t>
            </a:r>
            <a:r>
              <a:rPr lang="en-GB" dirty="0">
                <a:solidFill>
                  <a:schemeClr val="tx1"/>
                </a:solidFill>
              </a:rPr>
              <a:t>- example</a:t>
            </a:r>
          </a:p>
        </p:txBody>
      </p:sp>
      <p:pic>
        <p:nvPicPr>
          <p:cNvPr id="1030" name="Picture 6" descr="BestSelf Co on Twitter: &quot;Self-esteem refers to your own sense of self-worth  and value. The Rosenberg Self-Esteem Scale (RSES) is a well-known method  for getting a better picture of your own self-esteem.">
            <a:extLst>
              <a:ext uri="{FF2B5EF4-FFF2-40B4-BE49-F238E27FC236}">
                <a16:creationId xmlns:a16="http://schemas.microsoft.com/office/drawing/2014/main" id="{7339AB5B-DE36-0066-A321-1B69FDD83B9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76801" y="-40270"/>
            <a:ext cx="73151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491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panose="020B0604020202020204" pitchFamily="34" charset="0"/>
                <a:cs typeface="Arial" panose="020B0604020202020204" pitchFamily="34" charset="0"/>
              </a:rPr>
              <a:t>Ensure that questionnaire is easy to use from the beginning to the end.</a:t>
            </a:r>
          </a:p>
        </p:txBody>
      </p:sp>
      <p:sp>
        <p:nvSpPr>
          <p:cNvPr id="3" name="Content Placeholder 2"/>
          <p:cNvSpPr>
            <a:spLocks noGrp="1"/>
          </p:cNvSpPr>
          <p:nvPr>
            <p:ph idx="1"/>
          </p:nvPr>
        </p:nvSpPr>
        <p:spPr>
          <a:xfrm>
            <a:off x="321733" y="1600200"/>
            <a:ext cx="11734800" cy="4751614"/>
          </a:xfrm>
        </p:spPr>
        <p:txBody>
          <a:bodyPr>
            <a:normAutofit/>
          </a:bodyPr>
          <a:lstStyle/>
          <a:p>
            <a:r>
              <a:rPr lang="en-GB" dirty="0">
                <a:latin typeface="Arial" panose="020B0604020202020204" pitchFamily="34" charset="0"/>
                <a:cs typeface="Arial" panose="020B0604020202020204" pitchFamily="34" charset="0"/>
              </a:rPr>
              <a:t>Ordering of questions</a:t>
            </a:r>
          </a:p>
          <a:p>
            <a:pPr lvl="1"/>
            <a:r>
              <a:rPr lang="en-GB" dirty="0">
                <a:latin typeface="Arial" panose="020B0604020202020204" pitchFamily="34" charset="0"/>
                <a:cs typeface="Arial" panose="020B0604020202020204" pitchFamily="34" charset="0"/>
              </a:rPr>
              <a:t>Consider order and sequencing of questions. </a:t>
            </a:r>
          </a:p>
          <a:p>
            <a:pPr lvl="1"/>
            <a:r>
              <a:rPr lang="en-GB" dirty="0">
                <a:latin typeface="Arial" panose="020B0604020202020204" pitchFamily="34" charset="0"/>
                <a:cs typeface="Arial" panose="020B0604020202020204" pitchFamily="34" charset="0"/>
              </a:rPr>
              <a:t>It’s generally better to ask positive questions first.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Contingency questions</a:t>
            </a:r>
          </a:p>
          <a:p>
            <a:pPr lvl="1"/>
            <a:r>
              <a:rPr lang="en-GB" dirty="0">
                <a:latin typeface="Arial" panose="020B0604020202020204" pitchFamily="34" charset="0"/>
                <a:cs typeface="Arial" panose="020B0604020202020204" pitchFamily="34" charset="0"/>
              </a:rPr>
              <a:t>An item directing the participant to different follow-up questions depending on the initial response.</a:t>
            </a:r>
          </a:p>
          <a:p>
            <a:pPr lvl="2"/>
            <a:r>
              <a:rPr lang="en-GB" dirty="0">
                <a:latin typeface="Arial" panose="020B0604020202020204" pitchFamily="34" charset="0"/>
                <a:cs typeface="Arial" panose="020B0604020202020204" pitchFamily="34" charset="0"/>
              </a:rPr>
              <a:t>Question 10. What is your gender</a:t>
            </a:r>
          </a:p>
          <a:p>
            <a:pPr lvl="3"/>
            <a:r>
              <a:rPr lang="en-GB" dirty="0">
                <a:latin typeface="Arial" panose="020B0604020202020204" pitchFamily="34" charset="0"/>
                <a:cs typeface="Arial" panose="020B0604020202020204" pitchFamily="34" charset="0"/>
              </a:rPr>
              <a:t>Male --- If male, go to question 11.</a:t>
            </a:r>
          </a:p>
          <a:p>
            <a:pPr lvl="3"/>
            <a:r>
              <a:rPr lang="en-GB" dirty="0">
                <a:latin typeface="Arial" panose="020B0604020202020204" pitchFamily="34" charset="0"/>
                <a:cs typeface="Arial" panose="020B0604020202020204" pitchFamily="34" charset="0"/>
              </a:rPr>
              <a:t>Female --- If female, go to question 12. </a:t>
            </a:r>
          </a:p>
        </p:txBody>
      </p:sp>
    </p:spTree>
    <p:extLst>
      <p:ext uri="{BB962C8B-B14F-4D97-AF65-F5344CB8AC3E}">
        <p14:creationId xmlns:p14="http://schemas.microsoft.com/office/powerpoint/2010/main" val="752560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latin typeface="Arial" panose="020B0604020202020204" pitchFamily="34" charset="0"/>
                <a:cs typeface="Arial" panose="020B0604020202020204" pitchFamily="34" charset="0"/>
              </a:rPr>
              <a:t>Ensure that questionnaire is easy to use from the beginning to the end (</a:t>
            </a:r>
            <a:r>
              <a:rPr lang="en-GB" sz="2800" i="1" dirty="0" err="1">
                <a:solidFill>
                  <a:srgbClr val="FFFF00"/>
                </a:solidFill>
                <a:latin typeface="Arial" panose="020B0604020202020204" pitchFamily="34" charset="0"/>
                <a:cs typeface="Arial" panose="020B0604020202020204" pitchFamily="34" charset="0"/>
              </a:rPr>
              <a:t>conti</a:t>
            </a:r>
            <a:r>
              <a:rPr lang="en-GB" sz="2800" i="1" dirty="0">
                <a:solidFill>
                  <a:srgbClr val="FFFF00"/>
                </a:solidFill>
                <a:latin typeface="Arial" panose="020B0604020202020204" pitchFamily="34" charset="0"/>
                <a:cs typeface="Arial" panose="020B0604020202020204" pitchFamily="34" charset="0"/>
              </a:rPr>
              <a:t>…</a:t>
            </a:r>
            <a:r>
              <a:rPr lang="en-GB" sz="28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287867" y="1600201"/>
            <a:ext cx="11768665" cy="4525963"/>
          </a:xfrm>
        </p:spPr>
        <p:txBody>
          <a:bodyPr>
            <a:normAutofit/>
          </a:bodyPr>
          <a:lstStyle/>
          <a:p>
            <a:r>
              <a:rPr lang="en-GB" dirty="0">
                <a:latin typeface="Arial" panose="020B0604020202020204" pitchFamily="34" charset="0"/>
                <a:cs typeface="Arial" panose="020B0604020202020204" pitchFamily="34" charset="0"/>
              </a:rPr>
              <a:t>Questionnaire length</a:t>
            </a:r>
          </a:p>
          <a:p>
            <a:pPr lvl="1"/>
            <a:r>
              <a:rPr lang="en-GB" dirty="0">
                <a:latin typeface="Arial" panose="020B0604020202020204" pitchFamily="34" charset="0"/>
                <a:cs typeface="Arial" panose="020B0604020202020204" pitchFamily="34" charset="0"/>
              </a:rPr>
              <a:t>The questionnaire should not be too long. </a:t>
            </a:r>
          </a:p>
          <a:p>
            <a:pPr lvl="1"/>
            <a:r>
              <a:rPr lang="en-GB" dirty="0">
                <a:latin typeface="Arial" panose="020B0604020202020204" pitchFamily="34" charset="0"/>
                <a:cs typeface="Arial" panose="020B0604020202020204" pitchFamily="34" charset="0"/>
              </a:rPr>
              <a:t>Lengthy questionnaires can discourage participants.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Response bias:</a:t>
            </a:r>
          </a:p>
          <a:p>
            <a:pPr lvl="1"/>
            <a:r>
              <a:rPr lang="en-GB" b="1" dirty="0">
                <a:latin typeface="Arial" panose="020B0604020202020204" pitchFamily="34" charset="0"/>
                <a:cs typeface="Arial" panose="020B0604020202020204" pitchFamily="34" charset="0"/>
              </a:rPr>
              <a:t>Social desirability</a:t>
            </a:r>
            <a:r>
              <a:rPr lang="en-GB" dirty="0">
                <a:latin typeface="Arial" panose="020B0604020202020204" pitchFamily="34" charset="0"/>
                <a:cs typeface="Arial" panose="020B0604020202020204" pitchFamily="34" charset="0"/>
              </a:rPr>
              <a:t>: Error that occurs when participants try to respond in the way they think makes them look good.</a:t>
            </a:r>
          </a:p>
          <a:p>
            <a:pPr lvl="1"/>
            <a:r>
              <a:rPr lang="en-GB" b="1" dirty="0">
                <a:latin typeface="Arial" panose="020B0604020202020204" pitchFamily="34" charset="0"/>
                <a:cs typeface="Arial" panose="020B0604020202020204" pitchFamily="34" charset="0"/>
              </a:rPr>
              <a:t>Response set</a:t>
            </a:r>
            <a:r>
              <a:rPr lang="en-GB" dirty="0">
                <a:latin typeface="Arial" panose="020B0604020202020204" pitchFamily="34" charset="0"/>
                <a:cs typeface="Arial" panose="020B0604020202020204" pitchFamily="34" charset="0"/>
              </a:rPr>
              <a:t>: the tendency for participants to respond in a way to a set of items. </a:t>
            </a:r>
          </a:p>
        </p:txBody>
      </p:sp>
    </p:spTree>
    <p:extLst>
      <p:ext uri="{BB962C8B-B14F-4D97-AF65-F5344CB8AC3E}">
        <p14:creationId xmlns:p14="http://schemas.microsoft.com/office/powerpoint/2010/main" val="1368777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b="1" dirty="0">
                <a:latin typeface="Arial" panose="020B0604020202020204" pitchFamily="34" charset="0"/>
                <a:cs typeface="Arial" panose="020B0604020202020204" pitchFamily="34" charset="0"/>
              </a:rPr>
              <a:t>Pilot testing</a:t>
            </a:r>
          </a:p>
        </p:txBody>
      </p:sp>
      <p:sp>
        <p:nvSpPr>
          <p:cNvPr id="62467" name="Rectangle 3"/>
          <p:cNvSpPr>
            <a:spLocks noGrp="1" noChangeArrowheads="1"/>
          </p:cNvSpPr>
          <p:nvPr>
            <p:ph idx="1"/>
          </p:nvPr>
        </p:nvSpPr>
        <p:spPr>
          <a:xfrm>
            <a:off x="135467" y="1600201"/>
            <a:ext cx="11921065" cy="4525963"/>
          </a:xfrm>
        </p:spPr>
        <p:txBody>
          <a:bodyPr/>
          <a:lstStyle/>
          <a:p>
            <a:r>
              <a:rPr lang="en-US" dirty="0">
                <a:latin typeface="Arial" panose="020B0604020202020204" pitchFamily="34" charset="0"/>
                <a:cs typeface="Arial" panose="020B0604020202020204" pitchFamily="34" charset="0"/>
              </a:rPr>
              <a:t>Test on a small number of individuals in the sample.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Ask for written feedback on the questions.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Revise the survey based on the written comments.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Exclude the pilot participants from the final sample for the study.</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424904">
            <a:off x="448260" y="2415162"/>
            <a:ext cx="8629650" cy="990600"/>
          </a:xfrm>
        </p:spPr>
        <p:txBody>
          <a:bodyPr>
            <a:normAutofit fontScale="90000"/>
          </a:bodyPr>
          <a:lstStyle/>
          <a:p>
            <a:r>
              <a:rPr lang="en-GB" sz="3800" b="1" dirty="0">
                <a:solidFill>
                  <a:schemeClr val="tx1"/>
                </a:solidFill>
                <a:latin typeface="Arial" panose="020B0604020202020204" pitchFamily="34" charset="0"/>
                <a:cs typeface="Arial" panose="020B0604020202020204" pitchFamily="34" charset="0"/>
              </a:rPr>
              <a:t>But why non-experimental research?</a:t>
            </a:r>
          </a:p>
        </p:txBody>
      </p:sp>
      <p:pic>
        <p:nvPicPr>
          <p:cNvPr id="3" name="Picture 2">
            <a:extLst>
              <a:ext uri="{FF2B5EF4-FFF2-40B4-BE49-F238E27FC236}">
                <a16:creationId xmlns:a16="http://schemas.microsoft.com/office/drawing/2014/main" id="{331B7420-0D44-424D-8BBA-95AF96BE7E6D}"/>
              </a:ext>
            </a:extLst>
          </p:cNvPr>
          <p:cNvPicPr>
            <a:picLocks noChangeAspect="1"/>
          </p:cNvPicPr>
          <p:nvPr/>
        </p:nvPicPr>
        <p:blipFill>
          <a:blip r:embed="rId3"/>
          <a:stretch>
            <a:fillRect/>
          </a:stretch>
        </p:blipFill>
        <p:spPr>
          <a:xfrm rot="448776">
            <a:off x="7948510" y="3675753"/>
            <a:ext cx="968436" cy="2837832"/>
          </a:xfrm>
          <a:prstGeom prst="rect">
            <a:avLst/>
          </a:prstGeom>
        </p:spPr>
      </p:pic>
    </p:spTree>
    <p:extLst>
      <p:ext uri="{BB962C8B-B14F-4D97-AF65-F5344CB8AC3E}">
        <p14:creationId xmlns:p14="http://schemas.microsoft.com/office/powerpoint/2010/main" val="398468451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Planning and conducting a mailed questionnaire survey</a:t>
            </a:r>
          </a:p>
        </p:txBody>
      </p:sp>
      <p:sp>
        <p:nvSpPr>
          <p:cNvPr id="65539" name="Rectangle 3"/>
          <p:cNvSpPr>
            <a:spLocks noGrp="1" noChangeArrowheads="1"/>
          </p:cNvSpPr>
          <p:nvPr>
            <p:ph idx="1"/>
          </p:nvPr>
        </p:nvSpPr>
        <p:spPr>
          <a:xfrm>
            <a:off x="152400" y="1676400"/>
            <a:ext cx="12039600" cy="4757057"/>
          </a:xfrm>
        </p:spPr>
        <p:txBody>
          <a:bodyPr/>
          <a:lstStyle/>
          <a:p>
            <a:r>
              <a:rPr lang="en-US" dirty="0">
                <a:latin typeface="Arial" panose="020B0604020202020204" pitchFamily="34" charset="0"/>
                <a:cs typeface="Arial" panose="020B0604020202020204" pitchFamily="34" charset="0"/>
              </a:rPr>
              <a:t>Write a cover letter to invite the participants to complete the questionnaire.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Form and construct the questionnaire.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Identify what statistical procedures will be used to </a:t>
            </a:r>
            <a:r>
              <a:rPr lang="en-US" dirty="0" err="1">
                <a:latin typeface="Arial" panose="020B0604020202020204" pitchFamily="34" charset="0"/>
                <a:cs typeface="Arial" panose="020B0604020202020204" pitchFamily="34" charset="0"/>
              </a:rPr>
              <a:t>analyse</a:t>
            </a:r>
            <a:r>
              <a:rPr lang="en-US" dirty="0">
                <a:latin typeface="Arial" panose="020B0604020202020204" pitchFamily="34" charset="0"/>
                <a:cs typeface="Arial" panose="020B0604020202020204" pitchFamily="34" charset="0"/>
              </a:rPr>
              <a:t> data from the mailed questionnaire.</a:t>
            </a: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Autofit/>
          </a:bodyPr>
          <a:lstStyle/>
          <a:p>
            <a:r>
              <a:rPr lang="en-US" sz="3600" b="1" dirty="0">
                <a:latin typeface="Arial" panose="020B0604020202020204" pitchFamily="34" charset="0"/>
                <a:cs typeface="Arial" panose="020B0604020202020204" pitchFamily="34" charset="0"/>
              </a:rPr>
              <a:t>Planning and designing an interview survey</a:t>
            </a:r>
          </a:p>
        </p:txBody>
      </p:sp>
      <p:sp>
        <p:nvSpPr>
          <p:cNvPr id="66563" name="Rectangle 3"/>
          <p:cNvSpPr>
            <a:spLocks noGrp="1" noChangeArrowheads="1"/>
          </p:cNvSpPr>
          <p:nvPr>
            <p:ph idx="1"/>
          </p:nvPr>
        </p:nvSpPr>
        <p:spPr>
          <a:xfrm>
            <a:off x="203201" y="1649186"/>
            <a:ext cx="11870266" cy="4724400"/>
          </a:xfrm>
        </p:spPr>
        <p:txBody>
          <a:bodyPr>
            <a:normAutofit/>
          </a:bodyPr>
          <a:lstStyle/>
          <a:p>
            <a:r>
              <a:rPr lang="en-US" dirty="0">
                <a:latin typeface="Arial" panose="020B0604020202020204" pitchFamily="34" charset="0"/>
                <a:cs typeface="Arial" panose="020B0604020202020204" pitchFamily="34" charset="0"/>
              </a:rPr>
              <a:t>The interviewer should maintain a neutral stance during the interview.</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Train the interviewers prior to the interview.</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Take good notes of responses or use a tape recorder.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telephone interviews, develop a telephone interview guide prior to the interview</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Arial" panose="020B0604020202020204" pitchFamily="34" charset="0"/>
                <a:cs typeface="Arial" panose="020B0604020202020204" pitchFamily="34" charset="0"/>
              </a:rPr>
              <a:t>Strengths and Weaknesses of Survey Research</a:t>
            </a:r>
          </a:p>
        </p:txBody>
      </p:sp>
      <p:sp>
        <p:nvSpPr>
          <p:cNvPr id="3" name="Content Placeholder 2"/>
          <p:cNvSpPr>
            <a:spLocks noGrp="1"/>
          </p:cNvSpPr>
          <p:nvPr>
            <p:ph idx="1"/>
          </p:nvPr>
        </p:nvSpPr>
        <p:spPr>
          <a:xfrm>
            <a:off x="118534" y="1600200"/>
            <a:ext cx="12073466" cy="4800600"/>
          </a:xfrm>
        </p:spPr>
        <p:txBody>
          <a:bodyPr>
            <a:normAutofit/>
          </a:bodyPr>
          <a:lstStyle/>
          <a:p>
            <a:r>
              <a:rPr lang="en-GB" b="1" dirty="0">
                <a:latin typeface="Arial" panose="020B0604020202020204" pitchFamily="34" charset="0"/>
                <a:cs typeface="Arial" panose="020B0604020202020204" pitchFamily="34" charset="0"/>
              </a:rPr>
              <a:t>Strengths </a:t>
            </a:r>
          </a:p>
          <a:p>
            <a:pPr lvl="1"/>
            <a:r>
              <a:rPr lang="en-GB" dirty="0">
                <a:latin typeface="Arial" panose="020B0604020202020204" pitchFamily="34" charset="0"/>
                <a:cs typeface="Arial" panose="020B0604020202020204" pitchFamily="34" charset="0"/>
              </a:rPr>
              <a:t>Useful in describing characteristics of a large population</a:t>
            </a:r>
          </a:p>
          <a:p>
            <a:pPr lvl="1"/>
            <a:r>
              <a:rPr lang="en-GB" dirty="0">
                <a:latin typeface="Arial" panose="020B0604020202020204" pitchFamily="34" charset="0"/>
                <a:cs typeface="Arial" panose="020B0604020202020204" pitchFamily="34" charset="0"/>
              </a:rPr>
              <a:t>Make large sample feasible</a:t>
            </a:r>
          </a:p>
          <a:p>
            <a:pPr lvl="1"/>
            <a:r>
              <a:rPr lang="en-GB" dirty="0">
                <a:latin typeface="Arial" panose="020B0604020202020204" pitchFamily="34" charset="0"/>
                <a:cs typeface="Arial" panose="020B0604020202020204" pitchFamily="34" charset="0"/>
              </a:rPr>
              <a:t>Survey are not constrained by geographical boundaries</a:t>
            </a:r>
          </a:p>
          <a:p>
            <a:pPr lvl="1"/>
            <a:r>
              <a:rPr lang="en-GB" dirty="0">
                <a:latin typeface="Arial" panose="020B0604020202020204" pitchFamily="34" charset="0"/>
                <a:cs typeface="Arial" panose="020B0604020202020204" pitchFamily="34" charset="0"/>
              </a:rPr>
              <a:t>It’s less expensive</a:t>
            </a:r>
          </a:p>
          <a:p>
            <a:pPr lvl="1"/>
            <a:endParaRPr lang="en-GB"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Weaknesses  </a:t>
            </a:r>
          </a:p>
          <a:p>
            <a:pPr lvl="1"/>
            <a:r>
              <a:rPr lang="en-GB" dirty="0">
                <a:latin typeface="Arial" panose="020B0604020202020204" pitchFamily="34" charset="0"/>
                <a:cs typeface="Arial" panose="020B0604020202020204" pitchFamily="34" charset="0"/>
              </a:rPr>
              <a:t>Lack of manipulation of the independent variables</a:t>
            </a:r>
          </a:p>
          <a:p>
            <a:pPr lvl="1"/>
            <a:r>
              <a:rPr lang="en-GB" dirty="0">
                <a:latin typeface="Arial" panose="020B0604020202020204" pitchFamily="34" charset="0"/>
                <a:cs typeface="Arial" panose="020B0604020202020204" pitchFamily="34" charset="0"/>
              </a:rPr>
              <a:t>We cannot establish causality</a:t>
            </a:r>
          </a:p>
          <a:p>
            <a:pPr lvl="1"/>
            <a:r>
              <a:rPr lang="en-GB" dirty="0">
                <a:latin typeface="Arial" panose="020B0604020202020204" pitchFamily="34" charset="0"/>
                <a:cs typeface="Arial" panose="020B0604020202020204" pitchFamily="34" charset="0"/>
              </a:rPr>
              <a:t>Prone to respondent biases</a:t>
            </a:r>
          </a:p>
        </p:txBody>
      </p:sp>
    </p:spTree>
    <p:extLst>
      <p:ext uri="{BB962C8B-B14F-4D97-AF65-F5344CB8AC3E}">
        <p14:creationId xmlns:p14="http://schemas.microsoft.com/office/powerpoint/2010/main" val="684236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878D-1814-4B65-8894-0EE9A4691821}"/>
              </a:ext>
            </a:extLst>
          </p:cNvPr>
          <p:cNvSpPr>
            <a:spLocks noGrp="1"/>
          </p:cNvSpPr>
          <p:nvPr>
            <p:ph type="title"/>
          </p:nvPr>
        </p:nvSpPr>
        <p:spPr>
          <a:xfrm>
            <a:off x="549444" y="479356"/>
            <a:ext cx="3537283" cy="723900"/>
          </a:xfrm>
        </p:spPr>
        <p:txBody>
          <a:bodyPr>
            <a:noAutofit/>
          </a:bodyPr>
          <a:lstStyle/>
          <a:p>
            <a:pPr algn="ctr"/>
            <a:r>
              <a:rPr lang="en-GB" sz="2800" b="1" dirty="0">
                <a:latin typeface="Arial" panose="020B0604020202020204" pitchFamily="34" charset="0"/>
                <a:cs typeface="Arial" panose="020B0604020202020204" pitchFamily="34" charset="0"/>
              </a:rPr>
              <a:t>FURTHER READING</a:t>
            </a:r>
          </a:p>
        </p:txBody>
      </p:sp>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5233735" y="1203256"/>
            <a:ext cx="6757374" cy="5462239"/>
          </a:xfrm>
          <a:solidFill>
            <a:schemeClr val="tx2"/>
          </a:solidFill>
        </p:spPr>
        <p:txBody>
          <a:bodyPr>
            <a:noAutofit/>
          </a:bodyPr>
          <a:lstStyle/>
          <a:p>
            <a:pPr marL="177800" indent="0" algn="ctr">
              <a:buNone/>
            </a:pPr>
            <a:endParaRPr lang="en-GB" sz="3500" b="1" dirty="0">
              <a:solidFill>
                <a:schemeClr val="bg1"/>
              </a:solidFill>
              <a:latin typeface="Arial" panose="020B0604020202020204" pitchFamily="34" charset="0"/>
              <a:cs typeface="Arial" panose="020B0604020202020204" pitchFamily="34" charset="0"/>
            </a:endParaRPr>
          </a:p>
          <a:p>
            <a:pPr marL="177800" indent="0" algn="ctr">
              <a:buNone/>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Correlation Vs. Causation</a:t>
            </a:r>
          </a:p>
          <a:p>
            <a:pPr marL="635000" indent="-457200">
              <a:buFont typeface="Wingdings" panose="05000000000000000000" pitchFamily="2" charset="2"/>
              <a:buChar char="§"/>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Types/forms of correlation</a:t>
            </a:r>
          </a:p>
          <a:p>
            <a:pPr marL="635000" indent="-457200">
              <a:buFont typeface="Wingdings" panose="05000000000000000000" pitchFamily="2" charset="2"/>
              <a:buChar char="§"/>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Challenges association with correlational studies</a:t>
            </a:r>
          </a:p>
          <a:p>
            <a:pPr marL="635000" indent="-457200">
              <a:buFont typeface="Wingdings" panose="05000000000000000000" pitchFamily="2" charset="2"/>
              <a:buChar char="§"/>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endParaRPr lang="en-GB" sz="3500" b="1"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29DF02-8A6B-33BB-6285-34F16F12A13C}"/>
              </a:ext>
            </a:extLst>
          </p:cNvPr>
          <p:cNvPicPr>
            <a:picLocks noChangeAspect="1"/>
          </p:cNvPicPr>
          <p:nvPr/>
        </p:nvPicPr>
        <p:blipFill>
          <a:blip r:embed="rId2"/>
          <a:stretch>
            <a:fillRect/>
          </a:stretch>
        </p:blipFill>
        <p:spPr>
          <a:xfrm>
            <a:off x="1" y="2133600"/>
            <a:ext cx="5181600" cy="4212292"/>
          </a:xfrm>
          <a:prstGeom prst="rect">
            <a:avLst/>
          </a:prstGeom>
        </p:spPr>
      </p:pic>
    </p:spTree>
    <p:extLst>
      <p:ext uri="{BB962C8B-B14F-4D97-AF65-F5344CB8AC3E}">
        <p14:creationId xmlns:p14="http://schemas.microsoft.com/office/powerpoint/2010/main" val="402579964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0D814-5EEF-4A0F-A97A-D89B8E3F884F}"/>
              </a:ext>
            </a:extLst>
          </p:cNvPr>
          <p:cNvSpPr>
            <a:spLocks noGrp="1"/>
          </p:cNvSpPr>
          <p:nvPr>
            <p:ph type="title"/>
          </p:nvPr>
        </p:nvSpPr>
        <p:spPr>
          <a:xfrm>
            <a:off x="1074822" y="274638"/>
            <a:ext cx="9930062" cy="1143000"/>
          </a:xfrm>
        </p:spPr>
        <p:txBody>
          <a:bodyPr>
            <a:noAutofit/>
          </a:bodyPr>
          <a:lstStyle/>
          <a:p>
            <a:pPr algn="ctr"/>
            <a:r>
              <a:rPr lang="en-GB" sz="3500" b="1" dirty="0">
                <a:latin typeface="Arial" panose="020B0604020202020204" pitchFamily="34" charset="0"/>
                <a:ea typeface="Tahoma" panose="020B0604030504040204" pitchFamily="34" charset="0"/>
                <a:cs typeface="Arial" panose="020B0604020202020204" pitchFamily="34" charset="0"/>
              </a:rPr>
              <a:t>Quantitative: Observational Studies </a:t>
            </a:r>
            <a:r>
              <a:rPr lang="en-GB" sz="2400" b="1" dirty="0">
                <a:latin typeface="Arial" panose="020B0604020202020204" pitchFamily="34" charset="0"/>
                <a:ea typeface="Tahoma" panose="020B0604030504040204" pitchFamily="34" charset="0"/>
                <a:cs typeface="Arial" panose="020B0604020202020204" pitchFamily="34" charset="0"/>
              </a:rPr>
              <a:t>[</a:t>
            </a:r>
            <a:r>
              <a:rPr lang="en-GB" sz="2400" b="1" dirty="0" err="1">
                <a:latin typeface="Arial" panose="020B0604020202020204" pitchFamily="34" charset="0"/>
                <a:ea typeface="Tahoma" panose="020B0604030504040204" pitchFamily="34" charset="0"/>
                <a:cs typeface="Arial" panose="020B0604020202020204" pitchFamily="34" charset="0"/>
              </a:rPr>
              <a:t>conti</a:t>
            </a:r>
            <a:r>
              <a:rPr lang="en-GB" sz="2400" b="1" dirty="0">
                <a:latin typeface="Arial" panose="020B0604020202020204" pitchFamily="34" charset="0"/>
                <a:ea typeface="Tahoma" panose="020B0604030504040204" pitchFamily="34" charset="0"/>
                <a:cs typeface="Arial" panose="020B0604020202020204" pitchFamily="34" charset="0"/>
              </a:rPr>
              <a:t>…]</a:t>
            </a:r>
            <a:endParaRPr lang="en-GB" sz="3800" b="1" dirty="0">
              <a:latin typeface="Arial Black" panose="020B0A040201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C84381D2-5EA9-4C54-AC7F-622C7D3D77B2}"/>
              </a:ext>
            </a:extLst>
          </p:cNvPr>
          <p:cNvSpPr txBox="1">
            <a:spLocks/>
          </p:cNvSpPr>
          <p:nvPr/>
        </p:nvSpPr>
        <p:spPr>
          <a:xfrm>
            <a:off x="0" y="2560461"/>
            <a:ext cx="12192000" cy="243840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GB" sz="3600" b="1" dirty="0">
              <a:solidFill>
                <a:schemeClr val="bg1"/>
              </a:solidFill>
              <a:latin typeface="Arial" panose="020B0604020202020204" pitchFamily="34" charset="0"/>
              <a:cs typeface="Arial" panose="020B0604020202020204" pitchFamily="34" charset="0"/>
            </a:endParaRPr>
          </a:p>
          <a:p>
            <a:pPr marL="0" indent="0" algn="ctr">
              <a:buNone/>
            </a:pPr>
            <a:r>
              <a:rPr lang="en-GB" sz="6000" b="1" dirty="0">
                <a:solidFill>
                  <a:schemeClr val="bg1"/>
                </a:solidFill>
                <a:latin typeface="Arial Black" panose="020B0A04020102020204" pitchFamily="34" charset="0"/>
                <a:cs typeface="Arial" panose="020B0604020202020204" pitchFamily="34" charset="0"/>
              </a:rPr>
              <a:t>2]. </a:t>
            </a:r>
            <a:r>
              <a:rPr lang="en-GB" sz="6000" b="1" dirty="0">
                <a:solidFill>
                  <a:schemeClr val="bg1"/>
                </a:solidFill>
                <a:latin typeface="Arial Black" panose="020B0A04020102020204" pitchFamily="34" charset="0"/>
                <a:ea typeface="Tahoma" panose="020B0604030504040204" pitchFamily="34" charset="0"/>
                <a:cs typeface="Arial" panose="020B0604020202020204" pitchFamily="34" charset="0"/>
              </a:rPr>
              <a:t>Case Control Study</a:t>
            </a:r>
            <a:endParaRPr lang="en-GB" sz="6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56682413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0" y="0"/>
            <a:ext cx="12191999" cy="6858000"/>
          </a:xfrm>
          <a:solidFill>
            <a:srgbClr val="002060"/>
          </a:solidFill>
        </p:spPr>
        <p:txBody>
          <a:bodyPr>
            <a:noAutofit/>
          </a:bodyPr>
          <a:lstStyle/>
          <a:p>
            <a:pPr marL="635000" indent="-457200">
              <a:buFont typeface="Wingdings" panose="05000000000000000000" pitchFamily="2" charset="2"/>
              <a:buChar char="§"/>
            </a:pPr>
            <a:endParaRPr lang="en-GB" sz="3200" dirty="0">
              <a:solidFill>
                <a:schemeClr val="bg1"/>
              </a:solidFill>
              <a:latin typeface="Arial" panose="020B0604020202020204" pitchFamily="34" charset="0"/>
              <a:cs typeface="Arial" panose="020B0604020202020204" pitchFamily="34" charset="0"/>
            </a:endParaRPr>
          </a:p>
          <a:p>
            <a:pPr marL="623888" indent="-446088">
              <a:buFont typeface="Wingdings" panose="05000000000000000000" pitchFamily="2" charset="2"/>
              <a:buChar char="§"/>
            </a:pPr>
            <a:r>
              <a:rPr lang="en-GB" sz="3200" dirty="0">
                <a:solidFill>
                  <a:schemeClr val="bg1"/>
                </a:solidFill>
                <a:latin typeface="Arial" panose="020B0604020202020204" pitchFamily="34" charset="0"/>
                <a:cs typeface="Arial" panose="020B0604020202020204" pitchFamily="34" charset="0"/>
              </a:rPr>
              <a:t>There are two groups in a </a:t>
            </a:r>
            <a:r>
              <a:rPr lang="en-GB" sz="3200" b="1" dirty="0">
                <a:solidFill>
                  <a:schemeClr val="bg1"/>
                </a:solidFill>
                <a:latin typeface="Arial" panose="020B0604020202020204" pitchFamily="34" charset="0"/>
                <a:cs typeface="Arial" panose="020B0604020202020204" pitchFamily="34" charset="0"/>
              </a:rPr>
              <a:t>case-control study</a:t>
            </a:r>
            <a:r>
              <a:rPr lang="en-GB" sz="3200" dirty="0">
                <a:solidFill>
                  <a:schemeClr val="bg1"/>
                </a:solidFill>
                <a:latin typeface="Arial" panose="020B0604020202020204" pitchFamily="34" charset="0"/>
                <a:cs typeface="Arial" panose="020B0604020202020204" pitchFamily="34" charset="0"/>
              </a:rPr>
              <a:t>: one has a health issue (</a:t>
            </a:r>
            <a:r>
              <a:rPr lang="en-GB" sz="3200" b="1" dirty="0">
                <a:solidFill>
                  <a:srgbClr val="FFFF00"/>
                </a:solidFill>
                <a:latin typeface="Arial" panose="020B0604020202020204" pitchFamily="34" charset="0"/>
                <a:cs typeface="Arial" panose="020B0604020202020204" pitchFamily="34" charset="0"/>
              </a:rPr>
              <a:t>Case group</a:t>
            </a:r>
            <a:r>
              <a:rPr lang="en-GB" sz="3200" dirty="0">
                <a:solidFill>
                  <a:schemeClr val="bg1"/>
                </a:solidFill>
                <a:latin typeface="Arial" panose="020B0604020202020204" pitchFamily="34" charset="0"/>
                <a:cs typeface="Arial" panose="020B0604020202020204" pitchFamily="34" charset="0"/>
              </a:rPr>
              <a:t>), and this group is “matched” to a </a:t>
            </a:r>
            <a:r>
              <a:rPr lang="en-GB" sz="3200" b="1" dirty="0">
                <a:solidFill>
                  <a:srgbClr val="FFFF00"/>
                </a:solidFill>
                <a:latin typeface="Arial" panose="020B0604020202020204" pitchFamily="34" charset="0"/>
                <a:cs typeface="Arial" panose="020B0604020202020204" pitchFamily="34" charset="0"/>
              </a:rPr>
              <a:t>Control group </a:t>
            </a:r>
            <a:r>
              <a:rPr lang="en-GB" sz="3200" dirty="0">
                <a:solidFill>
                  <a:schemeClr val="bg1"/>
                </a:solidFill>
                <a:latin typeface="Arial" panose="020B0604020202020204" pitchFamily="34" charset="0"/>
                <a:cs typeface="Arial" panose="020B0604020202020204" pitchFamily="34" charset="0"/>
              </a:rPr>
              <a:t>without the health issue based on characteristics like age, gender, occupation. </a:t>
            </a:r>
          </a:p>
          <a:p>
            <a:pPr marL="623888" indent="-446088">
              <a:buFont typeface="Wingdings" panose="05000000000000000000" pitchFamily="2" charset="2"/>
              <a:buChar char="§"/>
            </a:pPr>
            <a:endParaRPr lang="en-GB" sz="3200" dirty="0">
              <a:solidFill>
                <a:schemeClr val="bg1"/>
              </a:solidFill>
              <a:latin typeface="Arial" panose="020B0604020202020204" pitchFamily="34" charset="0"/>
              <a:cs typeface="Arial" panose="020B0604020202020204" pitchFamily="34" charset="0"/>
            </a:endParaRPr>
          </a:p>
          <a:p>
            <a:pPr marL="623888" indent="-446088">
              <a:buFont typeface="Wingdings" panose="05000000000000000000" pitchFamily="2" charset="2"/>
              <a:buChar char="§"/>
            </a:pPr>
            <a:r>
              <a:rPr lang="en-GB" sz="3200" dirty="0">
                <a:solidFill>
                  <a:schemeClr val="bg1"/>
                </a:solidFill>
                <a:latin typeface="Arial" panose="020B0604020202020204" pitchFamily="34" charset="0"/>
                <a:cs typeface="Arial" panose="020B0604020202020204" pitchFamily="34" charset="0"/>
              </a:rPr>
              <a:t>In this study type, we can look back in the patient’s histories to look for exposure to risk factors that are common to the </a:t>
            </a:r>
            <a:r>
              <a:rPr lang="en-GB" sz="3200" b="1" dirty="0">
                <a:solidFill>
                  <a:schemeClr val="bg1"/>
                </a:solidFill>
                <a:latin typeface="Arial" panose="020B0604020202020204" pitchFamily="34" charset="0"/>
                <a:cs typeface="Arial" panose="020B0604020202020204" pitchFamily="34" charset="0"/>
              </a:rPr>
              <a:t>Case group</a:t>
            </a:r>
            <a:r>
              <a:rPr lang="en-GB" sz="3200" dirty="0">
                <a:solidFill>
                  <a:schemeClr val="bg1"/>
                </a:solidFill>
                <a:latin typeface="Arial" panose="020B0604020202020204" pitchFamily="34" charset="0"/>
                <a:cs typeface="Arial" panose="020B0604020202020204" pitchFamily="34" charset="0"/>
              </a:rPr>
              <a:t>, </a:t>
            </a:r>
            <a:r>
              <a:rPr lang="en-GB" sz="3200" b="1" u="sng" dirty="0">
                <a:solidFill>
                  <a:srgbClr val="FFFF00"/>
                </a:solidFill>
                <a:latin typeface="Arial" panose="020B0604020202020204" pitchFamily="34" charset="0"/>
                <a:cs typeface="Arial" panose="020B0604020202020204" pitchFamily="34" charset="0"/>
              </a:rPr>
              <a:t>but not </a:t>
            </a:r>
            <a:r>
              <a:rPr lang="en-GB" sz="3200" dirty="0">
                <a:solidFill>
                  <a:schemeClr val="bg1"/>
                </a:solidFill>
                <a:latin typeface="Arial" panose="020B0604020202020204" pitchFamily="34" charset="0"/>
                <a:cs typeface="Arial" panose="020B0604020202020204" pitchFamily="34" charset="0"/>
              </a:rPr>
              <a:t>the Control group.</a:t>
            </a:r>
          </a:p>
        </p:txBody>
      </p:sp>
    </p:spTree>
    <p:extLst>
      <p:ext uri="{BB962C8B-B14F-4D97-AF65-F5344CB8AC3E}">
        <p14:creationId xmlns:p14="http://schemas.microsoft.com/office/powerpoint/2010/main" val="4052058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17BC-C9E8-469B-A372-30E4420A711E}"/>
              </a:ext>
            </a:extLst>
          </p:cNvPr>
          <p:cNvSpPr>
            <a:spLocks noGrp="1"/>
          </p:cNvSpPr>
          <p:nvPr>
            <p:ph type="title"/>
          </p:nvPr>
        </p:nvSpPr>
        <p:spPr/>
        <p:txBody>
          <a:bodyPr/>
          <a:lstStyle/>
          <a:p>
            <a:endParaRPr lang="en-GB"/>
          </a:p>
        </p:txBody>
      </p:sp>
      <p:pic>
        <p:nvPicPr>
          <p:cNvPr id="1026" name="Picture 2" descr="Case Control - Quantitative Study Designs - LibGuides at Deakin University">
            <a:extLst>
              <a:ext uri="{FF2B5EF4-FFF2-40B4-BE49-F238E27FC236}">
                <a16:creationId xmlns:a16="http://schemas.microsoft.com/office/drawing/2014/main" id="{889E304E-6821-4AF8-9543-B90AAABE3E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1771" y="0"/>
            <a:ext cx="104162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7105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0" y="1"/>
            <a:ext cx="5836693" cy="6858001"/>
          </a:xfrm>
          <a:solidFill>
            <a:schemeClr val="tx1">
              <a:lumMod val="95000"/>
              <a:lumOff val="5000"/>
            </a:schemeClr>
          </a:solidFill>
        </p:spPr>
        <p:txBody>
          <a:bodyPr>
            <a:noAutofit/>
          </a:bodyPr>
          <a:lstStyle/>
          <a:p>
            <a:pPr marL="0" indent="0">
              <a:buNone/>
            </a:pPr>
            <a:endParaRPr lang="en-GB" b="1" dirty="0">
              <a:solidFill>
                <a:schemeClr val="bg1"/>
              </a:solidFill>
              <a:latin typeface="Arial" panose="020B0604020202020204" pitchFamily="34" charset="0"/>
              <a:cs typeface="Arial" panose="020B0604020202020204" pitchFamily="34" charset="0"/>
            </a:endParaRPr>
          </a:p>
          <a:p>
            <a:pPr marL="0" indent="0" algn="ctr">
              <a:buNone/>
            </a:pPr>
            <a:r>
              <a:rPr lang="en-GB" b="1" u="sng" dirty="0">
                <a:solidFill>
                  <a:schemeClr val="bg1"/>
                </a:solidFill>
                <a:latin typeface="Arial" panose="020B0604020202020204" pitchFamily="34" charset="0"/>
                <a:cs typeface="Arial" panose="020B0604020202020204" pitchFamily="34" charset="0"/>
              </a:rPr>
              <a:t>Advantages</a:t>
            </a:r>
          </a:p>
          <a:p>
            <a:pPr>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GB" dirty="0">
                <a:solidFill>
                  <a:schemeClr val="bg1"/>
                </a:solidFill>
                <a:latin typeface="Arial" panose="020B0604020202020204" pitchFamily="34" charset="0"/>
                <a:cs typeface="Arial" panose="020B0604020202020204" pitchFamily="34" charset="0"/>
              </a:rPr>
              <a:t>Requires comparatively few subjects.</a:t>
            </a:r>
          </a:p>
          <a:p>
            <a:pPr marL="0" indent="0">
              <a:buNone/>
            </a:pPr>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Multiple exposures or risk factors can be examined.</a:t>
            </a:r>
          </a:p>
        </p:txBody>
      </p:sp>
      <p:sp>
        <p:nvSpPr>
          <p:cNvPr id="4" name="Content Placeholder 2">
            <a:extLst>
              <a:ext uri="{FF2B5EF4-FFF2-40B4-BE49-F238E27FC236}">
                <a16:creationId xmlns:a16="http://schemas.microsoft.com/office/drawing/2014/main" id="{AEBF70D2-58CE-4472-B349-FB086E1BFC94}"/>
              </a:ext>
            </a:extLst>
          </p:cNvPr>
          <p:cNvSpPr txBox="1">
            <a:spLocks/>
          </p:cNvSpPr>
          <p:nvPr/>
        </p:nvSpPr>
        <p:spPr>
          <a:xfrm>
            <a:off x="5836694" y="1"/>
            <a:ext cx="6355306" cy="6858001"/>
          </a:xfrm>
          <a:prstGeom prst="rect">
            <a:avLst/>
          </a:prstGeom>
        </p:spPr>
        <p:txBody>
          <a:bodyPr vert="horz" lIns="68580" tIns="34290" rIns="68580" bIns="3429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endParaRPr lang="en-GB" sz="2800" b="1" dirty="0">
              <a:solidFill>
                <a:schemeClr val="bg1"/>
              </a:solidFill>
              <a:latin typeface="Arial" panose="020B0604020202020204" pitchFamily="34" charset="0"/>
              <a:cs typeface="Arial" panose="020B0604020202020204" pitchFamily="34" charset="0"/>
            </a:endParaRPr>
          </a:p>
          <a:p>
            <a:pPr marL="0" indent="0" algn="ctr">
              <a:buNone/>
            </a:pPr>
            <a:endParaRPr lang="en-GB" sz="2800" b="1" u="sng" dirty="0">
              <a:solidFill>
                <a:schemeClr val="bg1"/>
              </a:solidFill>
              <a:latin typeface="Arial" panose="020B0604020202020204" pitchFamily="34" charset="0"/>
              <a:cs typeface="Arial" panose="020B0604020202020204" pitchFamily="34" charset="0"/>
            </a:endParaRPr>
          </a:p>
          <a:p>
            <a:pPr marL="0" indent="0" algn="ctr">
              <a:buNone/>
            </a:pPr>
            <a:r>
              <a:rPr lang="en-GB" sz="2800" b="1" u="sng" dirty="0">
                <a:solidFill>
                  <a:schemeClr val="bg1"/>
                </a:solidFill>
                <a:latin typeface="Arial" panose="020B0604020202020204" pitchFamily="34" charset="0"/>
                <a:cs typeface="Arial" panose="020B0604020202020204" pitchFamily="34" charset="0"/>
              </a:rPr>
              <a:t>Limitations</a:t>
            </a:r>
          </a:p>
          <a:p>
            <a:pPr>
              <a:buFont typeface="Wingdings" panose="05000000000000000000" pitchFamily="2" charset="2"/>
              <a:buChar char="§"/>
            </a:pPr>
            <a:endParaRPr lang="en-GB" sz="28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GB" sz="2800" dirty="0">
                <a:solidFill>
                  <a:schemeClr val="bg1"/>
                </a:solidFill>
                <a:latin typeface="Arial" panose="020B0604020202020204" pitchFamily="34" charset="0"/>
                <a:cs typeface="Arial" panose="020B0604020202020204" pitchFamily="34" charset="0"/>
              </a:rPr>
              <a:t>Susceptible to recall bias or information bias.</a:t>
            </a:r>
          </a:p>
          <a:p>
            <a:pPr>
              <a:buFont typeface="Wingdings" panose="05000000000000000000" pitchFamily="2" charset="2"/>
              <a:buChar char="§"/>
            </a:pPr>
            <a:endParaRPr lang="en-GB" sz="28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GB" sz="2800" dirty="0">
                <a:solidFill>
                  <a:schemeClr val="bg1"/>
                </a:solidFill>
                <a:latin typeface="Arial" panose="020B0604020202020204" pitchFamily="34" charset="0"/>
                <a:cs typeface="Arial" panose="020B0604020202020204" pitchFamily="34" charset="0"/>
              </a:rPr>
              <a:t>Selection of an appropriate comparison group may be difficult.</a:t>
            </a: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003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878D-1814-4B65-8894-0EE9A4691821}"/>
              </a:ext>
            </a:extLst>
          </p:cNvPr>
          <p:cNvSpPr>
            <a:spLocks noGrp="1"/>
          </p:cNvSpPr>
          <p:nvPr>
            <p:ph type="title"/>
          </p:nvPr>
        </p:nvSpPr>
        <p:spPr>
          <a:xfrm>
            <a:off x="549444" y="479356"/>
            <a:ext cx="3537283" cy="723900"/>
          </a:xfrm>
        </p:spPr>
        <p:txBody>
          <a:bodyPr>
            <a:noAutofit/>
          </a:bodyPr>
          <a:lstStyle/>
          <a:p>
            <a:pPr algn="ctr"/>
            <a:r>
              <a:rPr lang="en-GB" sz="2800" b="1" dirty="0">
                <a:latin typeface="Arial" panose="020B0604020202020204" pitchFamily="34" charset="0"/>
                <a:cs typeface="Arial" panose="020B0604020202020204" pitchFamily="34" charset="0"/>
              </a:rPr>
              <a:t>FURTHER READING</a:t>
            </a:r>
          </a:p>
        </p:txBody>
      </p:sp>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5233735" y="1443693"/>
            <a:ext cx="5654843" cy="5221802"/>
          </a:xfrm>
          <a:solidFill>
            <a:schemeClr val="tx2"/>
          </a:solidFill>
        </p:spPr>
        <p:txBody>
          <a:bodyPr>
            <a:noAutofit/>
          </a:bodyPr>
          <a:lstStyle/>
          <a:p>
            <a:pPr marL="177800" indent="0" algn="ctr">
              <a:buNone/>
            </a:pPr>
            <a:endParaRPr lang="en-GB" sz="3500" b="1" dirty="0">
              <a:solidFill>
                <a:schemeClr val="bg1"/>
              </a:solidFill>
              <a:latin typeface="Arial" panose="020B0604020202020204" pitchFamily="34" charset="0"/>
              <a:cs typeface="Arial" panose="020B0604020202020204" pitchFamily="34" charset="0"/>
            </a:endParaRPr>
          </a:p>
          <a:p>
            <a:pPr marL="177800" indent="0" algn="ctr">
              <a:buNone/>
            </a:pPr>
            <a:endParaRPr lang="en-GB" sz="3500" b="1" dirty="0">
              <a:solidFill>
                <a:schemeClr val="bg1"/>
              </a:solidFill>
              <a:latin typeface="Arial" panose="020B0604020202020204" pitchFamily="34" charset="0"/>
              <a:cs typeface="Arial" panose="020B0604020202020204" pitchFamily="34" charset="0"/>
            </a:endParaRPr>
          </a:p>
          <a:p>
            <a:pPr marL="177800" indent="0" algn="ctr">
              <a:buNone/>
            </a:pPr>
            <a:r>
              <a:rPr lang="en-GB" sz="3500" b="1" dirty="0">
                <a:solidFill>
                  <a:schemeClr val="bg1"/>
                </a:solidFill>
                <a:latin typeface="Arial" panose="020B0604020202020204" pitchFamily="34" charset="0"/>
                <a:cs typeface="Arial" panose="020B0604020202020204" pitchFamily="34" charset="0"/>
              </a:rPr>
              <a:t>Case-control studies:</a:t>
            </a: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Advantages.</a:t>
            </a: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Limitations.</a:t>
            </a:r>
          </a:p>
        </p:txBody>
      </p:sp>
      <p:pic>
        <p:nvPicPr>
          <p:cNvPr id="4" name="Picture 3">
            <a:extLst>
              <a:ext uri="{FF2B5EF4-FFF2-40B4-BE49-F238E27FC236}">
                <a16:creationId xmlns:a16="http://schemas.microsoft.com/office/drawing/2014/main" id="{B829DF02-8A6B-33BB-6285-34F16F12A13C}"/>
              </a:ext>
            </a:extLst>
          </p:cNvPr>
          <p:cNvPicPr>
            <a:picLocks noChangeAspect="1"/>
          </p:cNvPicPr>
          <p:nvPr/>
        </p:nvPicPr>
        <p:blipFill>
          <a:blip r:embed="rId2"/>
          <a:stretch>
            <a:fillRect/>
          </a:stretch>
        </p:blipFill>
        <p:spPr>
          <a:xfrm>
            <a:off x="1" y="2133600"/>
            <a:ext cx="5181600" cy="4212292"/>
          </a:xfrm>
          <a:prstGeom prst="rect">
            <a:avLst/>
          </a:prstGeom>
        </p:spPr>
      </p:pic>
    </p:spTree>
    <p:extLst>
      <p:ext uri="{BB962C8B-B14F-4D97-AF65-F5344CB8AC3E}">
        <p14:creationId xmlns:p14="http://schemas.microsoft.com/office/powerpoint/2010/main" val="2162650795"/>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0D814-5EEF-4A0F-A97A-D89B8E3F884F}"/>
              </a:ext>
            </a:extLst>
          </p:cNvPr>
          <p:cNvSpPr>
            <a:spLocks noGrp="1"/>
          </p:cNvSpPr>
          <p:nvPr>
            <p:ph type="title"/>
          </p:nvPr>
        </p:nvSpPr>
        <p:spPr>
          <a:xfrm>
            <a:off x="1074822" y="274638"/>
            <a:ext cx="9930062" cy="1143000"/>
          </a:xfrm>
        </p:spPr>
        <p:txBody>
          <a:bodyPr>
            <a:noAutofit/>
          </a:bodyPr>
          <a:lstStyle/>
          <a:p>
            <a:pPr algn="ctr"/>
            <a:r>
              <a:rPr lang="en-GB" sz="3500" b="1" dirty="0">
                <a:latin typeface="Arial" panose="020B0604020202020204" pitchFamily="34" charset="0"/>
                <a:ea typeface="Tahoma" panose="020B0604030504040204" pitchFamily="34" charset="0"/>
                <a:cs typeface="Arial" panose="020B0604020202020204" pitchFamily="34" charset="0"/>
              </a:rPr>
              <a:t>Quantitative: Observational Studies </a:t>
            </a:r>
            <a:r>
              <a:rPr lang="en-GB" sz="2400" b="1" dirty="0">
                <a:latin typeface="Arial" panose="020B0604020202020204" pitchFamily="34" charset="0"/>
                <a:ea typeface="Tahoma" panose="020B0604030504040204" pitchFamily="34" charset="0"/>
                <a:cs typeface="Arial" panose="020B0604020202020204" pitchFamily="34" charset="0"/>
              </a:rPr>
              <a:t>[</a:t>
            </a:r>
            <a:r>
              <a:rPr lang="en-GB" sz="2400" b="1" dirty="0" err="1">
                <a:latin typeface="Arial" panose="020B0604020202020204" pitchFamily="34" charset="0"/>
                <a:ea typeface="Tahoma" panose="020B0604030504040204" pitchFamily="34" charset="0"/>
                <a:cs typeface="Arial" panose="020B0604020202020204" pitchFamily="34" charset="0"/>
              </a:rPr>
              <a:t>conti</a:t>
            </a:r>
            <a:r>
              <a:rPr lang="en-GB" sz="2400" b="1" dirty="0">
                <a:latin typeface="Arial" panose="020B0604020202020204" pitchFamily="34" charset="0"/>
                <a:ea typeface="Tahoma" panose="020B0604030504040204" pitchFamily="34" charset="0"/>
                <a:cs typeface="Arial" panose="020B0604020202020204" pitchFamily="34" charset="0"/>
              </a:rPr>
              <a:t>…]</a:t>
            </a:r>
            <a:endParaRPr lang="en-GB" sz="3800" b="1" dirty="0">
              <a:latin typeface="Arial Black" panose="020B0A040201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C84381D2-5EA9-4C54-AC7F-622C7D3D77B2}"/>
              </a:ext>
            </a:extLst>
          </p:cNvPr>
          <p:cNvSpPr txBox="1">
            <a:spLocks/>
          </p:cNvSpPr>
          <p:nvPr/>
        </p:nvSpPr>
        <p:spPr>
          <a:xfrm>
            <a:off x="0" y="2560461"/>
            <a:ext cx="12192000" cy="243840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GB" sz="3600" b="1" dirty="0">
              <a:solidFill>
                <a:schemeClr val="bg1"/>
              </a:solidFill>
              <a:latin typeface="Arial" panose="020B0604020202020204" pitchFamily="34" charset="0"/>
              <a:cs typeface="Arial" panose="020B0604020202020204" pitchFamily="34" charset="0"/>
            </a:endParaRPr>
          </a:p>
          <a:p>
            <a:pPr marL="0" indent="0" algn="ctr">
              <a:buNone/>
            </a:pPr>
            <a:r>
              <a:rPr lang="en-GB" sz="5500" b="1" dirty="0">
                <a:solidFill>
                  <a:schemeClr val="bg1"/>
                </a:solidFill>
                <a:latin typeface="Arial Black" panose="020B0A04020102020204" pitchFamily="34" charset="0"/>
                <a:cs typeface="Arial" panose="020B0604020202020204" pitchFamily="34" charset="0"/>
              </a:rPr>
              <a:t>3]. </a:t>
            </a:r>
            <a:r>
              <a:rPr lang="en-GB" sz="5500" b="1" dirty="0">
                <a:solidFill>
                  <a:schemeClr val="bg1"/>
                </a:solidFill>
                <a:latin typeface="Arial Black" panose="020B0A04020102020204" pitchFamily="34" charset="0"/>
                <a:ea typeface="Tahoma" panose="020B0604030504040204" pitchFamily="34" charset="0"/>
                <a:cs typeface="Arial" panose="020B0604020202020204" pitchFamily="34" charset="0"/>
              </a:rPr>
              <a:t>Cohort/Longitudinal Study</a:t>
            </a:r>
            <a:endParaRPr lang="en-GB" sz="55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8488468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6C9-68DA-4DC1-9F20-9DFD13DBA6CA}"/>
              </a:ext>
            </a:extLst>
          </p:cNvPr>
          <p:cNvSpPr>
            <a:spLocks noGrp="1"/>
          </p:cNvSpPr>
          <p:nvPr>
            <p:ph type="title"/>
          </p:nvPr>
        </p:nvSpPr>
        <p:spPr/>
        <p:txBody>
          <a:bodyPr>
            <a:normAutofit/>
          </a:bodyPr>
          <a:lstStyle/>
          <a:p>
            <a:r>
              <a:rPr lang="en-GB" sz="3000" b="1" dirty="0">
                <a:latin typeface="Tahoma" panose="020B0604030504040204" pitchFamily="34" charset="0"/>
                <a:ea typeface="Tahoma" panose="020B0604030504040204" pitchFamily="34" charset="0"/>
                <a:cs typeface="Tahoma" panose="020B0604030504040204" pitchFamily="34" charset="0"/>
              </a:rPr>
              <a:t>Research Designs in Psychology</a:t>
            </a:r>
          </a:p>
        </p:txBody>
      </p:sp>
      <p:sp>
        <p:nvSpPr>
          <p:cNvPr id="4" name="Rectangle 3">
            <a:extLst>
              <a:ext uri="{FF2B5EF4-FFF2-40B4-BE49-F238E27FC236}">
                <a16:creationId xmlns:a16="http://schemas.microsoft.com/office/drawing/2014/main" id="{3675AD13-8B51-4D27-B17F-EC42E9D28313}"/>
              </a:ext>
            </a:extLst>
          </p:cNvPr>
          <p:cNvSpPr/>
          <p:nvPr/>
        </p:nvSpPr>
        <p:spPr>
          <a:xfrm>
            <a:off x="497456" y="3152649"/>
            <a:ext cx="2139352" cy="84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Tahoma" panose="020B0604030504040204" pitchFamily="34" charset="0"/>
                <a:ea typeface="Tahoma" panose="020B0604030504040204" pitchFamily="34" charset="0"/>
                <a:cs typeface="Tahoma" panose="020B0604030504040204" pitchFamily="34" charset="0"/>
              </a:rPr>
              <a:t>Research</a:t>
            </a:r>
          </a:p>
          <a:p>
            <a:pPr algn="ctr"/>
            <a:r>
              <a:rPr lang="en-GB" b="1" dirty="0">
                <a:latin typeface="Tahoma" panose="020B0604030504040204" pitchFamily="34" charset="0"/>
                <a:ea typeface="Tahoma" panose="020B0604030504040204" pitchFamily="34" charset="0"/>
                <a:cs typeface="Tahoma" panose="020B0604030504040204" pitchFamily="34" charset="0"/>
              </a:rPr>
              <a:t>Designs</a:t>
            </a:r>
          </a:p>
        </p:txBody>
      </p:sp>
      <p:sp>
        <p:nvSpPr>
          <p:cNvPr id="5" name="Rectangle 4">
            <a:extLst>
              <a:ext uri="{FF2B5EF4-FFF2-40B4-BE49-F238E27FC236}">
                <a16:creationId xmlns:a16="http://schemas.microsoft.com/office/drawing/2014/main" id="{43B0D2B3-9027-41E5-8736-98D24C8366F1}"/>
              </a:ext>
            </a:extLst>
          </p:cNvPr>
          <p:cNvSpPr/>
          <p:nvPr/>
        </p:nvSpPr>
        <p:spPr>
          <a:xfrm>
            <a:off x="497456" y="1646208"/>
            <a:ext cx="2139352" cy="96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Experimental</a:t>
            </a:r>
          </a:p>
          <a:p>
            <a:pPr algn="ct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(Quantitative)</a:t>
            </a:r>
          </a:p>
        </p:txBody>
      </p:sp>
      <p:sp>
        <p:nvSpPr>
          <p:cNvPr id="6" name="Rectangle 5">
            <a:extLst>
              <a:ext uri="{FF2B5EF4-FFF2-40B4-BE49-F238E27FC236}">
                <a16:creationId xmlns:a16="http://schemas.microsoft.com/office/drawing/2014/main" id="{01B4597E-E675-4F72-9ACF-DA7982C267B5}"/>
              </a:ext>
            </a:extLst>
          </p:cNvPr>
          <p:cNvSpPr/>
          <p:nvPr/>
        </p:nvSpPr>
        <p:spPr>
          <a:xfrm>
            <a:off x="4060167" y="1646207"/>
            <a:ext cx="3772619" cy="96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Experimental Designs</a:t>
            </a:r>
          </a:p>
          <a:p>
            <a:pPr marL="285750" indent="-285750">
              <a:buFont typeface="Wingdings" panose="05000000000000000000" pitchFamily="2" charset="2"/>
              <a:buChar char="§"/>
            </a:pP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Quasi Experimental Designs</a:t>
            </a:r>
          </a:p>
        </p:txBody>
      </p:sp>
      <p:sp>
        <p:nvSpPr>
          <p:cNvPr id="7" name="Rectangle 6">
            <a:extLst>
              <a:ext uri="{FF2B5EF4-FFF2-40B4-BE49-F238E27FC236}">
                <a16:creationId xmlns:a16="http://schemas.microsoft.com/office/drawing/2014/main" id="{30BB9C84-8284-4033-9688-81FDBC027939}"/>
              </a:ext>
            </a:extLst>
          </p:cNvPr>
          <p:cNvSpPr/>
          <p:nvPr/>
        </p:nvSpPr>
        <p:spPr>
          <a:xfrm>
            <a:off x="9007056" y="1724779"/>
            <a:ext cx="1587260" cy="71599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tx1"/>
                </a:solidFill>
                <a:latin typeface="Tahoma" panose="020B0604030504040204" pitchFamily="34" charset="0"/>
                <a:ea typeface="Tahoma" panose="020B0604030504040204" pitchFamily="34" charset="0"/>
                <a:cs typeface="Tahoma" panose="020B0604030504040204" pitchFamily="34" charset="0"/>
              </a:rPr>
              <a:t>PSYC</a:t>
            </a: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 224</a:t>
            </a:r>
          </a:p>
        </p:txBody>
      </p:sp>
      <p:sp>
        <p:nvSpPr>
          <p:cNvPr id="8" name="Rectangle 7">
            <a:extLst>
              <a:ext uri="{FF2B5EF4-FFF2-40B4-BE49-F238E27FC236}">
                <a16:creationId xmlns:a16="http://schemas.microsoft.com/office/drawing/2014/main" id="{8244FE3F-D74B-4CBE-8431-AB8A1EFC60F8}"/>
              </a:ext>
            </a:extLst>
          </p:cNvPr>
          <p:cNvSpPr/>
          <p:nvPr/>
        </p:nvSpPr>
        <p:spPr>
          <a:xfrm>
            <a:off x="497456" y="4595726"/>
            <a:ext cx="2139352" cy="1143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ea typeface="Tahoma" panose="020B0604030504040204" pitchFamily="34" charset="0"/>
                <a:cs typeface="Arial" panose="020B0604020202020204" pitchFamily="34" charset="0"/>
              </a:rPr>
              <a:t>Non-experimental</a:t>
            </a:r>
          </a:p>
        </p:txBody>
      </p:sp>
      <p:sp>
        <p:nvSpPr>
          <p:cNvPr id="10" name="Rectangle 9">
            <a:extLst>
              <a:ext uri="{FF2B5EF4-FFF2-40B4-BE49-F238E27FC236}">
                <a16:creationId xmlns:a16="http://schemas.microsoft.com/office/drawing/2014/main" id="{A88B49DC-348A-4A70-BAD3-3332E3276566}"/>
              </a:ext>
            </a:extLst>
          </p:cNvPr>
          <p:cNvSpPr/>
          <p:nvPr/>
        </p:nvSpPr>
        <p:spPr>
          <a:xfrm>
            <a:off x="4057439" y="4541086"/>
            <a:ext cx="5176633" cy="84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latin typeface="Abadi" panose="020B0604020104020204" pitchFamily="34" charset="0"/>
                <a:ea typeface="Tahoma" panose="020B0604030504040204" pitchFamily="34" charset="0"/>
                <a:cs typeface="Tahoma" panose="020B0604030504040204" pitchFamily="34" charset="0"/>
              </a:rPr>
              <a:t>Qualitative </a:t>
            </a:r>
          </a:p>
        </p:txBody>
      </p:sp>
      <p:cxnSp>
        <p:nvCxnSpPr>
          <p:cNvPr id="13" name="Straight Arrow Connector 12">
            <a:extLst>
              <a:ext uri="{FF2B5EF4-FFF2-40B4-BE49-F238E27FC236}">
                <a16:creationId xmlns:a16="http://schemas.microsoft.com/office/drawing/2014/main" id="{2563B253-861E-4519-9FDC-407744021AB0}"/>
              </a:ext>
            </a:extLst>
          </p:cNvPr>
          <p:cNvCxnSpPr>
            <a:cxnSpLocks/>
          </p:cNvCxnSpPr>
          <p:nvPr/>
        </p:nvCxnSpPr>
        <p:spPr>
          <a:xfrm flipV="1">
            <a:off x="1394041" y="2612397"/>
            <a:ext cx="0" cy="5158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932F05-C1A5-49A1-90F0-BFA855D87719}"/>
              </a:ext>
            </a:extLst>
          </p:cNvPr>
          <p:cNvCxnSpPr>
            <a:cxnSpLocks/>
            <a:stCxn id="5" idx="3"/>
            <a:endCxn id="6" idx="1"/>
          </p:cNvCxnSpPr>
          <p:nvPr/>
        </p:nvCxnSpPr>
        <p:spPr>
          <a:xfrm flipV="1">
            <a:off x="2636808" y="2129302"/>
            <a:ext cx="14233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351F55-3C58-4940-998C-534876950A07}"/>
              </a:ext>
            </a:extLst>
          </p:cNvPr>
          <p:cNvCxnSpPr>
            <a:cxnSpLocks/>
          </p:cNvCxnSpPr>
          <p:nvPr/>
        </p:nvCxnSpPr>
        <p:spPr>
          <a:xfrm>
            <a:off x="7832786" y="2075706"/>
            <a:ext cx="1174270" cy="70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F2062D-7167-4193-8529-101AF99951B0}"/>
              </a:ext>
            </a:extLst>
          </p:cNvPr>
          <p:cNvCxnSpPr>
            <a:cxnSpLocks/>
          </p:cNvCxnSpPr>
          <p:nvPr/>
        </p:nvCxnSpPr>
        <p:spPr>
          <a:xfrm>
            <a:off x="1394041" y="3998037"/>
            <a:ext cx="0" cy="5977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30BA9F-D19B-4A23-A078-B07F7B2CBC0D}"/>
              </a:ext>
            </a:extLst>
          </p:cNvPr>
          <p:cNvCxnSpPr>
            <a:cxnSpLocks/>
          </p:cNvCxnSpPr>
          <p:nvPr/>
        </p:nvCxnSpPr>
        <p:spPr>
          <a:xfrm>
            <a:off x="2636808" y="4938626"/>
            <a:ext cx="14233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0311E7D-F327-4B9D-8871-D5C32167B7BA}"/>
              </a:ext>
            </a:extLst>
          </p:cNvPr>
          <p:cNvCxnSpPr>
            <a:cxnSpLocks/>
          </p:cNvCxnSpPr>
          <p:nvPr/>
        </p:nvCxnSpPr>
        <p:spPr>
          <a:xfrm>
            <a:off x="2926150" y="3346723"/>
            <a:ext cx="10995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8B9988-BDA6-4B2E-B373-090707DA6000}"/>
              </a:ext>
            </a:extLst>
          </p:cNvPr>
          <p:cNvCxnSpPr/>
          <p:nvPr/>
        </p:nvCxnSpPr>
        <p:spPr>
          <a:xfrm>
            <a:off x="2946691" y="3346723"/>
            <a:ext cx="0" cy="15919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B3FF77E-905C-67B5-2F76-FA7C8EDC3D2A}"/>
              </a:ext>
            </a:extLst>
          </p:cNvPr>
          <p:cNvSpPr/>
          <p:nvPr/>
        </p:nvSpPr>
        <p:spPr>
          <a:xfrm>
            <a:off x="4025662" y="5697943"/>
            <a:ext cx="5240188" cy="845388"/>
          </a:xfrm>
          <a:prstGeom prst="rect">
            <a:avLst/>
          </a:prstGeom>
          <a:solidFill>
            <a:srgbClr val="0D16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latin typeface="Abadi" panose="020B0604020104020204" pitchFamily="34" charset="0"/>
                <a:ea typeface="Tahoma" panose="020B0604030504040204" pitchFamily="34" charset="0"/>
                <a:cs typeface="Tahoma" panose="020B0604030504040204" pitchFamily="34" charset="0"/>
              </a:rPr>
              <a:t>Mixed Methods </a:t>
            </a:r>
          </a:p>
        </p:txBody>
      </p:sp>
      <p:cxnSp>
        <p:nvCxnSpPr>
          <p:cNvPr id="12" name="Straight Connector 11">
            <a:extLst>
              <a:ext uri="{FF2B5EF4-FFF2-40B4-BE49-F238E27FC236}">
                <a16:creationId xmlns:a16="http://schemas.microsoft.com/office/drawing/2014/main" id="{1E0FA6B1-D3D7-F00A-A58B-D6539CAEDC40}"/>
              </a:ext>
            </a:extLst>
          </p:cNvPr>
          <p:cNvCxnSpPr>
            <a:cxnSpLocks/>
          </p:cNvCxnSpPr>
          <p:nvPr/>
        </p:nvCxnSpPr>
        <p:spPr>
          <a:xfrm>
            <a:off x="2946691" y="4938627"/>
            <a:ext cx="0" cy="11820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96F4E4E-6540-27C7-CE01-00A8A2104B68}"/>
              </a:ext>
            </a:extLst>
          </p:cNvPr>
          <p:cNvCxnSpPr>
            <a:cxnSpLocks/>
          </p:cNvCxnSpPr>
          <p:nvPr/>
        </p:nvCxnSpPr>
        <p:spPr>
          <a:xfrm>
            <a:off x="2926150" y="6120637"/>
            <a:ext cx="10995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1A9B12D-6C96-4060-A67A-B6D4B55DF799}"/>
              </a:ext>
            </a:extLst>
          </p:cNvPr>
          <p:cNvSpPr/>
          <p:nvPr/>
        </p:nvSpPr>
        <p:spPr>
          <a:xfrm>
            <a:off x="4025662" y="2844468"/>
            <a:ext cx="5185144" cy="1143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3000" b="1" dirty="0">
                <a:latin typeface="Abadi" panose="020B0604020104020204" pitchFamily="34" charset="0"/>
                <a:ea typeface="Tahoma" panose="020B0604030504040204" pitchFamily="34" charset="0"/>
                <a:cs typeface="Arial" panose="020B0604020202020204" pitchFamily="34" charset="0"/>
              </a:rPr>
              <a:t>Quantitative (Observational)</a:t>
            </a:r>
          </a:p>
        </p:txBody>
      </p:sp>
    </p:spTree>
    <p:extLst>
      <p:ext uri="{BB962C8B-B14F-4D97-AF65-F5344CB8AC3E}">
        <p14:creationId xmlns:p14="http://schemas.microsoft.com/office/powerpoint/2010/main" val="3353865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par>
                                <p:cTn id="43" presetID="16" presetClass="entr" presetSubtype="21"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arn(inVertical)">
                                      <p:cBhvr>
                                        <p:cTn id="45" dur="500"/>
                                        <p:tgtEl>
                                          <p:spTgt spid="33"/>
                                        </p:tgtEl>
                                      </p:cBhvr>
                                    </p:animEffect>
                                  </p:childTnLst>
                                </p:cTn>
                              </p:par>
                              <p:par>
                                <p:cTn id="46" presetID="16" presetClass="entr" presetSubtype="21"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arn(inVertical)">
                                      <p:cBhvr>
                                        <p:cTn id="48" dur="500"/>
                                        <p:tgtEl>
                                          <p:spTgt spid="2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par>
                                <p:cTn id="58" presetID="16" presetClass="entr" presetSubtype="21"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arn(inVertical)">
                                      <p:cBhvr>
                                        <p:cTn id="60" dur="500"/>
                                        <p:tgtEl>
                                          <p:spTgt spid="4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inVertical)">
                                      <p:cBhvr>
                                        <p:cTn id="6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3"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0" y="0"/>
            <a:ext cx="12191999" cy="6858000"/>
          </a:xfrm>
          <a:solidFill>
            <a:srgbClr val="002060"/>
          </a:solidFill>
        </p:spPr>
        <p:txBody>
          <a:bodyPr>
            <a:noAutofit/>
          </a:bodyPr>
          <a:lstStyle/>
          <a:p>
            <a:pPr marL="266700" indent="-266700">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marL="266700" indent="-266700">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marL="266700" indent="-266700">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marL="266700" indent="-266700">
              <a:buFont typeface="Wingdings" panose="05000000000000000000" pitchFamily="2" charset="2"/>
              <a:buChar char="§"/>
            </a:pPr>
            <a:r>
              <a:rPr lang="en-GB" dirty="0">
                <a:solidFill>
                  <a:schemeClr val="bg1"/>
                </a:solidFill>
                <a:latin typeface="Arial" panose="020B0604020202020204" pitchFamily="34" charset="0"/>
                <a:cs typeface="Arial" panose="020B0604020202020204" pitchFamily="34" charset="0"/>
              </a:rPr>
              <a:t>Cohort is a “group of people with defined characteristics who are followed up to determine incidence of, or mortality from, some specific disease, all causes of death, or some other outcome” (</a:t>
            </a:r>
            <a:r>
              <a:rPr lang="en-GB" dirty="0" err="1">
                <a:solidFill>
                  <a:schemeClr val="bg1"/>
                </a:solidFill>
                <a:latin typeface="Arial" panose="020B0604020202020204" pitchFamily="34" charset="0"/>
                <a:cs typeface="Arial" panose="020B0604020202020204" pitchFamily="34" charset="0"/>
              </a:rPr>
              <a:t>Morabia</a:t>
            </a:r>
            <a:r>
              <a:rPr lang="en-GB" dirty="0">
                <a:solidFill>
                  <a:schemeClr val="bg1"/>
                </a:solidFill>
                <a:latin typeface="Arial" panose="020B0604020202020204" pitchFamily="34" charset="0"/>
                <a:cs typeface="Arial" panose="020B0604020202020204" pitchFamily="34" charset="0"/>
              </a:rPr>
              <a:t>, 2004, pp.249-250).</a:t>
            </a:r>
          </a:p>
          <a:p>
            <a:pPr marL="266700" indent="-266700">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marL="266700" indent="-266700">
              <a:buFont typeface="Wingdings" panose="05000000000000000000" pitchFamily="2" charset="2"/>
              <a:buChar char="§"/>
            </a:pPr>
            <a:r>
              <a:rPr lang="en-GB" dirty="0">
                <a:solidFill>
                  <a:schemeClr val="bg1"/>
                </a:solidFill>
                <a:latin typeface="Arial" panose="020B0604020202020204" pitchFamily="34" charset="0"/>
                <a:cs typeface="Arial" panose="020B0604020202020204" pitchFamily="34" charset="0"/>
              </a:rPr>
              <a:t>Researchers measure exposure variables before the occurrence of outcomes and compare the disease incidence between the exposed and unexposed cohorts after an extended period of time.</a:t>
            </a:r>
          </a:p>
        </p:txBody>
      </p:sp>
    </p:spTree>
    <p:extLst>
      <p:ext uri="{BB962C8B-B14F-4D97-AF65-F5344CB8AC3E}">
        <p14:creationId xmlns:p14="http://schemas.microsoft.com/office/powerpoint/2010/main" val="2680605256"/>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C99E322-D942-498C-8CF6-C7358D13C006}"/>
              </a:ext>
            </a:extLst>
          </p:cNvPr>
          <p:cNvSpPr>
            <a:spLocks noGrp="1"/>
          </p:cNvSpPr>
          <p:nvPr>
            <p:ph type="title"/>
          </p:nvPr>
        </p:nvSpPr>
        <p:spPr>
          <a:xfrm>
            <a:off x="2325757" y="373063"/>
            <a:ext cx="8342243" cy="620712"/>
          </a:xfrm>
        </p:spPr>
        <p:txBody>
          <a:bodyPr>
            <a:noAutofit/>
          </a:bodyPr>
          <a:lstStyle/>
          <a:p>
            <a:r>
              <a:rPr lang="en-GB" sz="2000" dirty="0">
                <a:latin typeface="Arial" panose="020B0604020202020204" pitchFamily="34" charset="0"/>
                <a:cs typeface="Arial" panose="020B0604020202020204" pitchFamily="34" charset="0"/>
              </a:rPr>
              <a:t>Schematic diagram of Cohort study design (Jose &amp; </a:t>
            </a:r>
            <a:r>
              <a:rPr lang="en-GB" sz="2000" dirty="0" err="1">
                <a:latin typeface="Arial" panose="020B0604020202020204" pitchFamily="34" charset="0"/>
                <a:cs typeface="Arial" panose="020B0604020202020204" pitchFamily="34" charset="0"/>
              </a:rPr>
              <a:t>Cotellessa</a:t>
            </a:r>
            <a:r>
              <a:rPr lang="en-GB" sz="2000" dirty="0">
                <a:latin typeface="Arial" panose="020B0604020202020204" pitchFamily="34" charset="0"/>
                <a:cs typeface="Arial" panose="020B0604020202020204" pitchFamily="34" charset="0"/>
              </a:rPr>
              <a:t>, 2015)</a:t>
            </a:r>
            <a:endParaRPr lang="en-US" sz="2000" dirty="0">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F86473BB-1859-400D-9428-42B638B00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775"/>
            <a:ext cx="12192000" cy="5784058"/>
          </a:xfrm>
          <a:prstGeom prst="rect">
            <a:avLst/>
          </a:prstGeom>
          <a:ln w="762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61511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52DD8E1B-2813-469A-80C0-1BFADD3B75D8}"/>
              </a:ext>
            </a:extLst>
          </p:cNvPr>
          <p:cNvSpPr>
            <a:spLocks noGrp="1"/>
          </p:cNvSpPr>
          <p:nvPr>
            <p:ph type="title"/>
          </p:nvPr>
        </p:nvSpPr>
        <p:spPr>
          <a:xfrm>
            <a:off x="1981200" y="274638"/>
            <a:ext cx="8229600" cy="1143000"/>
          </a:xfrm>
        </p:spPr>
        <p:txBody>
          <a:bodyPr/>
          <a:lstStyle/>
          <a:p>
            <a:endParaRPr lang="en-US"/>
          </a:p>
        </p:txBody>
      </p:sp>
      <p:pic>
        <p:nvPicPr>
          <p:cNvPr id="2050" name="Picture 2" descr="An Introduction to Cohort Studies and Measures of Association using  Relative Risk – E-Gallery">
            <a:extLst>
              <a:ext uri="{FF2B5EF4-FFF2-40B4-BE49-F238E27FC236}">
                <a16:creationId xmlns:a16="http://schemas.microsoft.com/office/drawing/2014/main" id="{772ED354-2A67-4C71-8501-5C25B7A91A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192001" cy="6866137"/>
          </a:xfrm>
          <a:prstGeom prst="rect">
            <a:avLst/>
          </a:prstGeom>
          <a:solidFill>
            <a:srgbClr val="FFFFFF"/>
          </a:solidFill>
        </p:spPr>
      </p:pic>
    </p:spTree>
    <p:extLst>
      <p:ext uri="{BB962C8B-B14F-4D97-AF65-F5344CB8AC3E}">
        <p14:creationId xmlns:p14="http://schemas.microsoft.com/office/powerpoint/2010/main" val="380938546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9190-5345-408E-BDD5-524325E391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D5E4F1-F7CC-453A-BABA-B2194B6E1A5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BC29894-3A42-4BC8-8AF8-4A8700C5F396}"/>
              </a:ext>
            </a:extLst>
          </p:cNvPr>
          <p:cNvPicPr>
            <a:picLocks noChangeAspect="1"/>
          </p:cNvPicPr>
          <p:nvPr/>
        </p:nvPicPr>
        <p:blipFill>
          <a:blip r:embed="rId2"/>
          <a:stretch>
            <a:fillRect/>
          </a:stretch>
        </p:blipFill>
        <p:spPr>
          <a:xfrm>
            <a:off x="1524000" y="0"/>
            <a:ext cx="7095744"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5">
            <a:extLst>
              <a:ext uri="{FF2B5EF4-FFF2-40B4-BE49-F238E27FC236}">
                <a16:creationId xmlns:a16="http://schemas.microsoft.com/office/drawing/2014/main" id="{7D94A8F6-C460-4786-B463-F280B06F2C0F}"/>
              </a:ext>
            </a:extLst>
          </p:cNvPr>
          <p:cNvSpPr/>
          <p:nvPr/>
        </p:nvSpPr>
        <p:spPr>
          <a:xfrm>
            <a:off x="1771650" y="1417638"/>
            <a:ext cx="6362700" cy="128746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CF09148-0BE6-46F4-B384-F98CA25F52B5}"/>
              </a:ext>
            </a:extLst>
          </p:cNvPr>
          <p:cNvCxnSpPr/>
          <p:nvPr/>
        </p:nvCxnSpPr>
        <p:spPr>
          <a:xfrm>
            <a:off x="1981200" y="1924050"/>
            <a:ext cx="14287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A31468C-9DA4-4992-A1D8-2B255EDFD3BE}"/>
              </a:ext>
            </a:extLst>
          </p:cNvPr>
          <p:cNvCxnSpPr/>
          <p:nvPr/>
        </p:nvCxnSpPr>
        <p:spPr>
          <a:xfrm>
            <a:off x="3162300" y="2514600"/>
            <a:ext cx="22479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019DA8-1A24-4108-B492-DB00264417BD}"/>
              </a:ext>
            </a:extLst>
          </p:cNvPr>
          <p:cNvCxnSpPr/>
          <p:nvPr/>
        </p:nvCxnSpPr>
        <p:spPr>
          <a:xfrm>
            <a:off x="6011780" y="2189747"/>
            <a:ext cx="185286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36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0" y="1"/>
            <a:ext cx="5836693" cy="6858001"/>
          </a:xfrm>
          <a:solidFill>
            <a:schemeClr val="tx1">
              <a:lumMod val="95000"/>
              <a:lumOff val="5000"/>
            </a:schemeClr>
          </a:solidFill>
        </p:spPr>
        <p:txBody>
          <a:bodyPr>
            <a:noAutofit/>
          </a:bodyPr>
          <a:lstStyle/>
          <a:p>
            <a:pPr marL="0" indent="0">
              <a:buNone/>
            </a:pPr>
            <a:endParaRPr lang="en-GB" b="1" dirty="0">
              <a:solidFill>
                <a:schemeClr val="bg1"/>
              </a:solidFill>
              <a:latin typeface="Arial" panose="020B0604020202020204" pitchFamily="34" charset="0"/>
              <a:cs typeface="Arial" panose="020B0604020202020204" pitchFamily="34" charset="0"/>
            </a:endParaRPr>
          </a:p>
          <a:p>
            <a:pPr marL="0" indent="0" algn="ctr">
              <a:buNone/>
            </a:pPr>
            <a:r>
              <a:rPr lang="en-GB" b="1" u="sng" dirty="0">
                <a:solidFill>
                  <a:schemeClr val="bg1"/>
                </a:solidFill>
                <a:latin typeface="Arial" panose="020B0604020202020204" pitchFamily="34" charset="0"/>
                <a:cs typeface="Arial" panose="020B0604020202020204" pitchFamily="34" charset="0"/>
              </a:rPr>
              <a:t>Advantages</a:t>
            </a:r>
          </a:p>
          <a:p>
            <a:pPr>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GB" dirty="0">
                <a:solidFill>
                  <a:schemeClr val="bg1"/>
                </a:solidFill>
                <a:latin typeface="Arial" panose="020B0604020202020204" pitchFamily="34" charset="0"/>
                <a:cs typeface="Arial" panose="020B0604020202020204" pitchFamily="34" charset="0"/>
              </a:rPr>
              <a:t>Multiple diseases and conditions can be studied at the same time.</a:t>
            </a:r>
          </a:p>
          <a:p>
            <a:pPr>
              <a:buFont typeface="Wingdings" panose="05000000000000000000" pitchFamily="2" charset="2"/>
              <a:buChar char="§"/>
            </a:pPr>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Gather data regarding sequence of events; can assess risk factors.</a:t>
            </a:r>
          </a:p>
        </p:txBody>
      </p:sp>
      <p:sp>
        <p:nvSpPr>
          <p:cNvPr id="4" name="Content Placeholder 2">
            <a:extLst>
              <a:ext uri="{FF2B5EF4-FFF2-40B4-BE49-F238E27FC236}">
                <a16:creationId xmlns:a16="http://schemas.microsoft.com/office/drawing/2014/main" id="{AEBF70D2-58CE-4472-B349-FB086E1BFC94}"/>
              </a:ext>
            </a:extLst>
          </p:cNvPr>
          <p:cNvSpPr txBox="1">
            <a:spLocks/>
          </p:cNvSpPr>
          <p:nvPr/>
        </p:nvSpPr>
        <p:spPr>
          <a:xfrm>
            <a:off x="5836694" y="1"/>
            <a:ext cx="6355306" cy="6858001"/>
          </a:xfrm>
          <a:prstGeom prst="rect">
            <a:avLst/>
          </a:prstGeom>
        </p:spPr>
        <p:txBody>
          <a:bodyPr vert="horz" lIns="68580" tIns="34290" rIns="68580" bIns="3429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endParaRPr lang="en-GB" sz="2800" b="1" dirty="0">
              <a:solidFill>
                <a:schemeClr val="bg1"/>
              </a:solidFill>
              <a:latin typeface="Arial" panose="020B0604020202020204" pitchFamily="34" charset="0"/>
              <a:cs typeface="Arial" panose="020B0604020202020204" pitchFamily="34" charset="0"/>
            </a:endParaRPr>
          </a:p>
          <a:p>
            <a:pPr marL="0" indent="0" algn="ctr">
              <a:buNone/>
            </a:pPr>
            <a:endParaRPr lang="en-GB" sz="2800" b="1" u="sng" dirty="0">
              <a:solidFill>
                <a:schemeClr val="bg1"/>
              </a:solidFill>
              <a:latin typeface="Arial" panose="020B0604020202020204" pitchFamily="34" charset="0"/>
              <a:cs typeface="Arial" panose="020B0604020202020204" pitchFamily="34" charset="0"/>
            </a:endParaRPr>
          </a:p>
          <a:p>
            <a:pPr marL="0" indent="0" algn="ctr">
              <a:buNone/>
            </a:pPr>
            <a:r>
              <a:rPr lang="en-GB" sz="2800" b="1" u="sng" dirty="0">
                <a:solidFill>
                  <a:schemeClr val="bg1"/>
                </a:solidFill>
                <a:latin typeface="Arial" panose="020B0604020202020204" pitchFamily="34" charset="0"/>
                <a:cs typeface="Arial" panose="020B0604020202020204" pitchFamily="34" charset="0"/>
              </a:rPr>
              <a:t>Limitations</a:t>
            </a:r>
          </a:p>
          <a:p>
            <a:pPr>
              <a:buFont typeface="Wingdings" panose="05000000000000000000" pitchFamily="2" charset="2"/>
              <a:buChar char="§"/>
            </a:pPr>
            <a:endParaRPr lang="en-GB" sz="2800" dirty="0">
              <a:solidFill>
                <a:schemeClr val="bg1"/>
              </a:solidFill>
              <a:latin typeface="Arial" panose="020B0604020202020204" pitchFamily="34" charset="0"/>
              <a:cs typeface="Arial" panose="020B0604020202020204" pitchFamily="34" charset="0"/>
            </a:endParaRPr>
          </a:p>
          <a:p>
            <a:r>
              <a:rPr lang="en-GB" sz="2800" dirty="0">
                <a:solidFill>
                  <a:schemeClr val="bg1"/>
                </a:solidFill>
                <a:latin typeface="Arial" panose="020B0604020202020204" pitchFamily="34" charset="0"/>
                <a:cs typeface="Arial" panose="020B0604020202020204" pitchFamily="34" charset="0"/>
              </a:rPr>
              <a:t>Expensive and time consuming.</a:t>
            </a:r>
          </a:p>
          <a:p>
            <a:endParaRPr lang="en-GB" sz="2800" dirty="0">
              <a:solidFill>
                <a:schemeClr val="bg1"/>
              </a:solidFill>
              <a:latin typeface="Arial" panose="020B0604020202020204" pitchFamily="34" charset="0"/>
              <a:cs typeface="Arial" panose="020B0604020202020204" pitchFamily="34" charset="0"/>
            </a:endParaRPr>
          </a:p>
          <a:p>
            <a:r>
              <a:rPr lang="en-GB" sz="2800" dirty="0">
                <a:solidFill>
                  <a:schemeClr val="bg1"/>
                </a:solidFill>
                <a:latin typeface="Arial" panose="020B0604020202020204" pitchFamily="34" charset="0"/>
                <a:cs typeface="Arial" panose="020B0604020202020204" pitchFamily="34" charset="0"/>
              </a:rPr>
              <a:t>Susceptible to loss to follow-up or withdrawals.</a:t>
            </a: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a:p>
            <a:endParaRPr lang="en-GB"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98725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878D-1814-4B65-8894-0EE9A4691821}"/>
              </a:ext>
            </a:extLst>
          </p:cNvPr>
          <p:cNvSpPr>
            <a:spLocks noGrp="1"/>
          </p:cNvSpPr>
          <p:nvPr>
            <p:ph type="title"/>
          </p:nvPr>
        </p:nvSpPr>
        <p:spPr>
          <a:xfrm>
            <a:off x="544430" y="395039"/>
            <a:ext cx="3537283" cy="723900"/>
          </a:xfrm>
        </p:spPr>
        <p:txBody>
          <a:bodyPr>
            <a:noAutofit/>
          </a:bodyPr>
          <a:lstStyle/>
          <a:p>
            <a:pPr algn="ctr"/>
            <a:r>
              <a:rPr lang="en-GB" sz="2800" b="1" dirty="0">
                <a:latin typeface="Arial" panose="020B0604020202020204" pitchFamily="34" charset="0"/>
                <a:cs typeface="Arial" panose="020B0604020202020204" pitchFamily="34" charset="0"/>
              </a:rPr>
              <a:t>FURTHER READING</a:t>
            </a:r>
          </a:p>
        </p:txBody>
      </p:sp>
      <p:sp>
        <p:nvSpPr>
          <p:cNvPr id="3" name="Content Placeholder 2">
            <a:extLst>
              <a:ext uri="{FF2B5EF4-FFF2-40B4-BE49-F238E27FC236}">
                <a16:creationId xmlns:a16="http://schemas.microsoft.com/office/drawing/2014/main" id="{F16C653A-C8DC-4C48-91EF-B5D829228F19}"/>
              </a:ext>
            </a:extLst>
          </p:cNvPr>
          <p:cNvSpPr>
            <a:spLocks noGrp="1"/>
          </p:cNvSpPr>
          <p:nvPr>
            <p:ph sz="quarter" idx="13"/>
          </p:nvPr>
        </p:nvSpPr>
        <p:spPr>
          <a:xfrm>
            <a:off x="5429250" y="1636198"/>
            <a:ext cx="6762749" cy="5221802"/>
          </a:xfrm>
        </p:spPr>
        <p:txBody>
          <a:bodyPr>
            <a:noAutofit/>
          </a:bodyPr>
          <a:lstStyle/>
          <a:p>
            <a:pPr marL="177800" indent="0" algn="ctr">
              <a:buNone/>
            </a:pPr>
            <a:endParaRPr lang="en-GB" sz="3500" b="1" dirty="0">
              <a:solidFill>
                <a:schemeClr val="bg1"/>
              </a:solidFill>
              <a:latin typeface="Arial" panose="020B0604020202020204" pitchFamily="34" charset="0"/>
              <a:cs typeface="Arial" panose="020B0604020202020204" pitchFamily="34" charset="0"/>
            </a:endParaRPr>
          </a:p>
          <a:p>
            <a:pPr marL="177800" indent="0">
              <a:buNone/>
            </a:pPr>
            <a:r>
              <a:rPr lang="en-GB" sz="3500" b="1" dirty="0">
                <a:solidFill>
                  <a:schemeClr val="bg1"/>
                </a:solidFill>
                <a:latin typeface="Arial" panose="020B0604020202020204" pitchFamily="34" charset="0"/>
                <a:cs typeface="Arial" panose="020B0604020202020204" pitchFamily="34" charset="0"/>
              </a:rPr>
              <a:t>Cohort studies:</a:t>
            </a:r>
          </a:p>
          <a:p>
            <a:pPr marL="177800" indent="0">
              <a:buNone/>
            </a:pPr>
            <a:endParaRPr lang="en-GB" sz="3500" b="1" dirty="0">
              <a:solidFill>
                <a:schemeClr val="bg1"/>
              </a:solidFill>
              <a:latin typeface="Arial" panose="020B0604020202020204" pitchFamily="34" charset="0"/>
              <a:cs typeface="Arial" panose="020B0604020202020204" pitchFamily="34" charset="0"/>
            </a:endParaRP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Advantages.</a:t>
            </a:r>
          </a:p>
          <a:p>
            <a:pPr marL="635000" indent="-457200">
              <a:buFont typeface="Wingdings" panose="05000000000000000000" pitchFamily="2" charset="2"/>
              <a:buChar char="§"/>
            </a:pPr>
            <a:r>
              <a:rPr lang="en-GB" sz="3500" b="1" dirty="0">
                <a:solidFill>
                  <a:schemeClr val="bg1"/>
                </a:solidFill>
                <a:latin typeface="Arial" panose="020B0604020202020204" pitchFamily="34" charset="0"/>
                <a:cs typeface="Arial" panose="020B0604020202020204" pitchFamily="34" charset="0"/>
              </a:rPr>
              <a:t>Limitations.</a:t>
            </a:r>
          </a:p>
        </p:txBody>
      </p:sp>
      <p:pic>
        <p:nvPicPr>
          <p:cNvPr id="4" name="Picture 3">
            <a:extLst>
              <a:ext uri="{FF2B5EF4-FFF2-40B4-BE49-F238E27FC236}">
                <a16:creationId xmlns:a16="http://schemas.microsoft.com/office/drawing/2014/main" id="{08C8C348-975E-1B02-B886-D5B072B6B2EE}"/>
              </a:ext>
            </a:extLst>
          </p:cNvPr>
          <p:cNvPicPr>
            <a:picLocks noChangeAspect="1"/>
          </p:cNvPicPr>
          <p:nvPr/>
        </p:nvPicPr>
        <p:blipFill>
          <a:blip r:embed="rId2"/>
          <a:stretch>
            <a:fillRect/>
          </a:stretch>
        </p:blipFill>
        <p:spPr>
          <a:xfrm>
            <a:off x="1" y="2133600"/>
            <a:ext cx="5181600" cy="4212292"/>
          </a:xfrm>
          <a:prstGeom prst="rect">
            <a:avLst/>
          </a:prstGeom>
        </p:spPr>
      </p:pic>
    </p:spTree>
    <p:extLst>
      <p:ext uri="{BB962C8B-B14F-4D97-AF65-F5344CB8AC3E}">
        <p14:creationId xmlns:p14="http://schemas.microsoft.com/office/powerpoint/2010/main" val="2519322378"/>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31CE1F-6900-4629-89C7-CF6F524AE665}"/>
              </a:ext>
            </a:extLst>
          </p:cNvPr>
          <p:cNvSpPr txBox="1">
            <a:spLocks/>
          </p:cNvSpPr>
          <p:nvPr/>
        </p:nvSpPr>
        <p:spPr>
          <a:xfrm>
            <a:off x="1883466" y="1529586"/>
            <a:ext cx="4212534" cy="1303019"/>
          </a:xfrm>
          <a:prstGeom prst="rect">
            <a:avLst/>
          </a:prstGeom>
        </p:spPr>
        <p:txBody>
          <a:bodyPr vert="horz" lIns="0" tIns="0" rIns="0" bIns="0" rtlCol="0" anchor="b">
            <a:normAutofit/>
          </a:bodyPr>
          <a:lstStyle>
            <a:lvl1pPr algn="l" defTabSz="457200" rtl="0" eaLnBrk="1" latinLnBrk="0" hangingPunct="1">
              <a:spcBef>
                <a:spcPct val="0"/>
              </a:spcBef>
              <a:buNone/>
              <a:defRPr sz="3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750" b="1" cap="none" dirty="0">
                <a:solidFill>
                  <a:schemeClr val="bg1"/>
                </a:solidFill>
                <a:latin typeface="Tahoma" panose="020B0604030504040204" pitchFamily="34" charset="0"/>
                <a:ea typeface="Tahoma" panose="020B0604030504040204" pitchFamily="34" charset="0"/>
                <a:cs typeface="Tahoma" panose="020B0604030504040204" pitchFamily="34" charset="0"/>
              </a:rPr>
              <a:t>I  thank  you</a:t>
            </a:r>
          </a:p>
          <a:p>
            <a:pPr algn="ctr"/>
            <a:r>
              <a:rPr lang="en-US" sz="2550" b="1" cap="none" dirty="0">
                <a:solidFill>
                  <a:schemeClr val="bg1"/>
                </a:solidFill>
              </a:rPr>
              <a:t>for your attention</a:t>
            </a:r>
            <a:endParaRPr lang="en-US" sz="2550" dirty="0">
              <a:solidFill>
                <a:schemeClr val="bg1"/>
              </a:solidFill>
            </a:endParaRPr>
          </a:p>
        </p:txBody>
      </p:sp>
      <p:pic>
        <p:nvPicPr>
          <p:cNvPr id="5" name="Picture 2" descr="C:\Users\Nii-Boye\Desktop\P  H  I\2014. PHI\2014 Oreintation\PARA - fotoz\CLIPART_OF_6749_SMJPG.png">
            <a:extLst>
              <a:ext uri="{FF2B5EF4-FFF2-40B4-BE49-F238E27FC236}">
                <a16:creationId xmlns:a16="http://schemas.microsoft.com/office/drawing/2014/main" id="{7599E525-D1F6-4B4B-BFC9-B01E48889CEE}"/>
              </a:ext>
            </a:extLst>
          </p:cNvPr>
          <p:cNvPicPr>
            <a:picLocks noChangeAspect="1" noChangeArrowheads="1"/>
          </p:cNvPicPr>
          <p:nvPr/>
        </p:nvPicPr>
        <p:blipFill>
          <a:blip r:embed="rId2" cstate="print"/>
          <a:srcRect/>
          <a:stretch>
            <a:fillRect/>
          </a:stretch>
        </p:blipFill>
        <p:spPr bwMode="auto">
          <a:xfrm>
            <a:off x="3681472" y="3429001"/>
            <a:ext cx="3045824" cy="2814245"/>
          </a:xfrm>
          <a:prstGeom prst="rect">
            <a:avLst/>
          </a:prstGeom>
          <a:noFill/>
          <a:ln w="9525">
            <a:noFill/>
            <a:miter lim="800000"/>
            <a:headEnd/>
            <a:tailEnd/>
          </a:ln>
        </p:spPr>
      </p:pic>
      <p:sp>
        <p:nvSpPr>
          <p:cNvPr id="6" name="Content Placeholder 2">
            <a:extLst>
              <a:ext uri="{FF2B5EF4-FFF2-40B4-BE49-F238E27FC236}">
                <a16:creationId xmlns:a16="http://schemas.microsoft.com/office/drawing/2014/main" id="{D6894032-F460-4CB9-A8D5-C8AEA19FA7D4}"/>
              </a:ext>
            </a:extLst>
          </p:cNvPr>
          <p:cNvSpPr txBox="1">
            <a:spLocks/>
          </p:cNvSpPr>
          <p:nvPr/>
        </p:nvSpPr>
        <p:spPr>
          <a:xfrm>
            <a:off x="7350346" y="2027584"/>
            <a:ext cx="4212534" cy="2049118"/>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814388" indent="-814388">
              <a:buFont typeface="Wingdings" panose="05000000000000000000" pitchFamily="2" charset="2"/>
              <a:buChar char="§"/>
            </a:pPr>
            <a:r>
              <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rPr>
              <a:t>Questions?</a:t>
            </a:r>
          </a:p>
          <a:p>
            <a:pPr marL="814388" indent="-814388">
              <a:buFont typeface="Wingdings" panose="05000000000000000000" pitchFamily="2" charset="2"/>
              <a:buChar char="§"/>
            </a:pPr>
            <a:r>
              <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rPr>
              <a:t>Comments?</a:t>
            </a:r>
          </a:p>
          <a:p>
            <a:pPr marL="814388" indent="-814388">
              <a:buFont typeface="Wingdings" panose="05000000000000000000" pitchFamily="2" charset="2"/>
              <a:buChar char="§"/>
            </a:pPr>
            <a:r>
              <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rPr>
              <a:t>Concerns?</a:t>
            </a:r>
            <a:endParaRPr lang="en-US" sz="3200" dirty="0"/>
          </a:p>
        </p:txBody>
      </p:sp>
      <p:sp>
        <p:nvSpPr>
          <p:cNvPr id="7" name="Content Placeholder 2">
            <a:extLst>
              <a:ext uri="{FF2B5EF4-FFF2-40B4-BE49-F238E27FC236}">
                <a16:creationId xmlns:a16="http://schemas.microsoft.com/office/drawing/2014/main" id="{17B92B56-786F-4C18-BAE9-9B34E3615012}"/>
              </a:ext>
            </a:extLst>
          </p:cNvPr>
          <p:cNvSpPr txBox="1">
            <a:spLocks/>
          </p:cNvSpPr>
          <p:nvPr/>
        </p:nvSpPr>
        <p:spPr>
          <a:xfrm>
            <a:off x="7350346" y="5244596"/>
            <a:ext cx="3940704" cy="527554"/>
          </a:xfrm>
          <a:prstGeom prst="rect">
            <a:avLst/>
          </a:prstGeom>
        </p:spPr>
        <p:txBody>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ü"/>
            </a:pPr>
            <a:r>
              <a:rPr lang="en-US" sz="2800" b="1" dirty="0">
                <a:solidFill>
                  <a:schemeClr val="tx1"/>
                </a:solidFill>
                <a:latin typeface="Arial" panose="020B0604020202020204" pitchFamily="34" charset="0"/>
                <a:ea typeface="Tahoma" panose="020B0604030504040204" pitchFamily="34" charset="0"/>
                <a:cs typeface="Arial" panose="020B0604020202020204" pitchFamily="34" charset="0"/>
              </a:rPr>
              <a:t>Announcements</a:t>
            </a:r>
          </a:p>
        </p:txBody>
      </p:sp>
    </p:spTree>
    <p:extLst>
      <p:ext uri="{BB962C8B-B14F-4D97-AF65-F5344CB8AC3E}">
        <p14:creationId xmlns:p14="http://schemas.microsoft.com/office/powerpoint/2010/main" val="32265933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6C9-68DA-4DC1-9F20-9DFD13DBA6CA}"/>
              </a:ext>
            </a:extLst>
          </p:cNvPr>
          <p:cNvSpPr>
            <a:spLocks noGrp="1"/>
          </p:cNvSpPr>
          <p:nvPr>
            <p:ph type="title"/>
          </p:nvPr>
        </p:nvSpPr>
        <p:spPr/>
        <p:txBody>
          <a:bodyPr>
            <a:normAutofit/>
          </a:bodyPr>
          <a:lstStyle/>
          <a:p>
            <a:r>
              <a:rPr lang="en-GB" sz="3000" b="1" dirty="0">
                <a:latin typeface="Tahoma" panose="020B0604030504040204" pitchFamily="34" charset="0"/>
                <a:ea typeface="Tahoma" panose="020B0604030504040204" pitchFamily="34" charset="0"/>
                <a:cs typeface="Tahoma" panose="020B0604030504040204" pitchFamily="34" charset="0"/>
              </a:rPr>
              <a:t>Research Designs in Psychology</a:t>
            </a:r>
          </a:p>
        </p:txBody>
      </p:sp>
      <p:sp>
        <p:nvSpPr>
          <p:cNvPr id="4" name="Rectangle 3">
            <a:extLst>
              <a:ext uri="{FF2B5EF4-FFF2-40B4-BE49-F238E27FC236}">
                <a16:creationId xmlns:a16="http://schemas.microsoft.com/office/drawing/2014/main" id="{3675AD13-8B51-4D27-B17F-EC42E9D28313}"/>
              </a:ext>
            </a:extLst>
          </p:cNvPr>
          <p:cNvSpPr/>
          <p:nvPr/>
        </p:nvSpPr>
        <p:spPr>
          <a:xfrm>
            <a:off x="497456" y="3152649"/>
            <a:ext cx="2139352" cy="84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Tahoma" panose="020B0604030504040204" pitchFamily="34" charset="0"/>
                <a:ea typeface="Tahoma" panose="020B0604030504040204" pitchFamily="34" charset="0"/>
                <a:cs typeface="Tahoma" panose="020B0604030504040204" pitchFamily="34" charset="0"/>
              </a:rPr>
              <a:t>Research</a:t>
            </a:r>
          </a:p>
          <a:p>
            <a:pPr algn="ctr"/>
            <a:r>
              <a:rPr lang="en-GB" b="1" dirty="0">
                <a:latin typeface="Tahoma" panose="020B0604030504040204" pitchFamily="34" charset="0"/>
                <a:ea typeface="Tahoma" panose="020B0604030504040204" pitchFamily="34" charset="0"/>
                <a:cs typeface="Tahoma" panose="020B0604030504040204" pitchFamily="34" charset="0"/>
              </a:rPr>
              <a:t>Designs</a:t>
            </a:r>
          </a:p>
        </p:txBody>
      </p:sp>
      <p:sp>
        <p:nvSpPr>
          <p:cNvPr id="5" name="Rectangle 4">
            <a:extLst>
              <a:ext uri="{FF2B5EF4-FFF2-40B4-BE49-F238E27FC236}">
                <a16:creationId xmlns:a16="http://schemas.microsoft.com/office/drawing/2014/main" id="{43B0D2B3-9027-41E5-8736-98D24C8366F1}"/>
              </a:ext>
            </a:extLst>
          </p:cNvPr>
          <p:cNvSpPr/>
          <p:nvPr/>
        </p:nvSpPr>
        <p:spPr>
          <a:xfrm>
            <a:off x="497456" y="1646208"/>
            <a:ext cx="2139352" cy="96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Experimental</a:t>
            </a:r>
          </a:p>
          <a:p>
            <a:pPr algn="ct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(Quantitative)</a:t>
            </a:r>
          </a:p>
        </p:txBody>
      </p:sp>
      <p:sp>
        <p:nvSpPr>
          <p:cNvPr id="6" name="Rectangle 5">
            <a:extLst>
              <a:ext uri="{FF2B5EF4-FFF2-40B4-BE49-F238E27FC236}">
                <a16:creationId xmlns:a16="http://schemas.microsoft.com/office/drawing/2014/main" id="{01B4597E-E675-4F72-9ACF-DA7982C267B5}"/>
              </a:ext>
            </a:extLst>
          </p:cNvPr>
          <p:cNvSpPr/>
          <p:nvPr/>
        </p:nvSpPr>
        <p:spPr>
          <a:xfrm>
            <a:off x="4060167" y="1646207"/>
            <a:ext cx="3772619" cy="96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Experimental Designs</a:t>
            </a:r>
          </a:p>
          <a:p>
            <a:pPr marL="285750" indent="-285750">
              <a:buFont typeface="Wingdings" panose="05000000000000000000" pitchFamily="2" charset="2"/>
              <a:buChar char="§"/>
            </a:pP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Quasi Experimental Designs</a:t>
            </a:r>
          </a:p>
        </p:txBody>
      </p:sp>
      <p:sp>
        <p:nvSpPr>
          <p:cNvPr id="7" name="Rectangle 6">
            <a:extLst>
              <a:ext uri="{FF2B5EF4-FFF2-40B4-BE49-F238E27FC236}">
                <a16:creationId xmlns:a16="http://schemas.microsoft.com/office/drawing/2014/main" id="{30BB9C84-8284-4033-9688-81FDBC027939}"/>
              </a:ext>
            </a:extLst>
          </p:cNvPr>
          <p:cNvSpPr/>
          <p:nvPr/>
        </p:nvSpPr>
        <p:spPr>
          <a:xfrm>
            <a:off x="9007056" y="1741198"/>
            <a:ext cx="1587260" cy="71599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solidFill>
                  <a:schemeClr val="tx1"/>
                </a:solidFill>
                <a:latin typeface="Tahoma" panose="020B0604030504040204" pitchFamily="34" charset="0"/>
                <a:ea typeface="Tahoma" panose="020B0604030504040204" pitchFamily="34" charset="0"/>
                <a:cs typeface="Tahoma" panose="020B0604030504040204" pitchFamily="34" charset="0"/>
              </a:rPr>
              <a:t>PSYC</a:t>
            </a:r>
            <a:r>
              <a:rPr lang="en-GB" b="1" dirty="0">
                <a:solidFill>
                  <a:schemeClr val="tx1"/>
                </a:solidFill>
                <a:latin typeface="Tahoma" panose="020B0604030504040204" pitchFamily="34" charset="0"/>
                <a:ea typeface="Tahoma" panose="020B0604030504040204" pitchFamily="34" charset="0"/>
                <a:cs typeface="Tahoma" panose="020B0604030504040204" pitchFamily="34" charset="0"/>
              </a:rPr>
              <a:t> 224</a:t>
            </a:r>
          </a:p>
        </p:txBody>
      </p:sp>
      <p:sp>
        <p:nvSpPr>
          <p:cNvPr id="8" name="Rectangle 7">
            <a:extLst>
              <a:ext uri="{FF2B5EF4-FFF2-40B4-BE49-F238E27FC236}">
                <a16:creationId xmlns:a16="http://schemas.microsoft.com/office/drawing/2014/main" id="{8244FE3F-D74B-4CBE-8431-AB8A1EFC60F8}"/>
              </a:ext>
            </a:extLst>
          </p:cNvPr>
          <p:cNvSpPr/>
          <p:nvPr/>
        </p:nvSpPr>
        <p:spPr>
          <a:xfrm>
            <a:off x="497456" y="4595726"/>
            <a:ext cx="2139352" cy="1143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Arial" panose="020B0604020202020204" pitchFamily="34" charset="0"/>
                <a:ea typeface="Tahoma" panose="020B0604030504040204" pitchFamily="34" charset="0"/>
                <a:cs typeface="Arial" panose="020B0604020202020204" pitchFamily="34" charset="0"/>
              </a:rPr>
              <a:t>Non-experimental</a:t>
            </a:r>
          </a:p>
        </p:txBody>
      </p:sp>
      <p:sp>
        <p:nvSpPr>
          <p:cNvPr id="9" name="Rectangle 8">
            <a:extLst>
              <a:ext uri="{FF2B5EF4-FFF2-40B4-BE49-F238E27FC236}">
                <a16:creationId xmlns:a16="http://schemas.microsoft.com/office/drawing/2014/main" id="{81A9B12D-6C96-4060-A67A-B6D4B55DF799}"/>
              </a:ext>
            </a:extLst>
          </p:cNvPr>
          <p:cNvSpPr/>
          <p:nvPr/>
        </p:nvSpPr>
        <p:spPr>
          <a:xfrm>
            <a:off x="4066810" y="2892715"/>
            <a:ext cx="2035833" cy="1143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b="1" dirty="0">
                <a:latin typeface="Arial" panose="020B0604020202020204" pitchFamily="34" charset="0"/>
                <a:ea typeface="Tahoma" panose="020B0604030504040204" pitchFamily="34" charset="0"/>
                <a:cs typeface="Arial" panose="020B0604020202020204" pitchFamily="34" charset="0"/>
              </a:rPr>
              <a:t>Quantitative (Observational)</a:t>
            </a:r>
          </a:p>
        </p:txBody>
      </p:sp>
      <p:cxnSp>
        <p:nvCxnSpPr>
          <p:cNvPr id="13" name="Straight Arrow Connector 12">
            <a:extLst>
              <a:ext uri="{FF2B5EF4-FFF2-40B4-BE49-F238E27FC236}">
                <a16:creationId xmlns:a16="http://schemas.microsoft.com/office/drawing/2014/main" id="{2563B253-861E-4519-9FDC-407744021AB0}"/>
              </a:ext>
            </a:extLst>
          </p:cNvPr>
          <p:cNvCxnSpPr>
            <a:cxnSpLocks/>
          </p:cNvCxnSpPr>
          <p:nvPr/>
        </p:nvCxnSpPr>
        <p:spPr>
          <a:xfrm flipV="1">
            <a:off x="1394041" y="2552220"/>
            <a:ext cx="0" cy="6004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932F05-C1A5-49A1-90F0-BFA855D87719}"/>
              </a:ext>
            </a:extLst>
          </p:cNvPr>
          <p:cNvCxnSpPr>
            <a:cxnSpLocks/>
            <a:stCxn id="5" idx="3"/>
            <a:endCxn id="6" idx="1"/>
          </p:cNvCxnSpPr>
          <p:nvPr/>
        </p:nvCxnSpPr>
        <p:spPr>
          <a:xfrm flipV="1">
            <a:off x="2636808" y="2129302"/>
            <a:ext cx="14233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351F55-3C58-4940-998C-534876950A07}"/>
              </a:ext>
            </a:extLst>
          </p:cNvPr>
          <p:cNvCxnSpPr>
            <a:cxnSpLocks/>
            <a:endCxn id="7" idx="1"/>
          </p:cNvCxnSpPr>
          <p:nvPr/>
        </p:nvCxnSpPr>
        <p:spPr>
          <a:xfrm>
            <a:off x="7832786" y="2099195"/>
            <a:ext cx="117427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F2062D-7167-4193-8529-101AF99951B0}"/>
              </a:ext>
            </a:extLst>
          </p:cNvPr>
          <p:cNvCxnSpPr>
            <a:cxnSpLocks/>
          </p:cNvCxnSpPr>
          <p:nvPr/>
        </p:nvCxnSpPr>
        <p:spPr>
          <a:xfrm>
            <a:off x="1394041" y="3998037"/>
            <a:ext cx="0" cy="59770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30BA9F-D19B-4A23-A078-B07F7B2CBC0D}"/>
              </a:ext>
            </a:extLst>
          </p:cNvPr>
          <p:cNvCxnSpPr>
            <a:cxnSpLocks/>
          </p:cNvCxnSpPr>
          <p:nvPr/>
        </p:nvCxnSpPr>
        <p:spPr>
          <a:xfrm>
            <a:off x="2636808" y="4938626"/>
            <a:ext cx="1423359"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0311E7D-F327-4B9D-8871-D5C32167B7BA}"/>
              </a:ext>
            </a:extLst>
          </p:cNvPr>
          <p:cNvCxnSpPr>
            <a:cxnSpLocks/>
          </p:cNvCxnSpPr>
          <p:nvPr/>
        </p:nvCxnSpPr>
        <p:spPr>
          <a:xfrm>
            <a:off x="2926150" y="3346723"/>
            <a:ext cx="10995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8B9988-BDA6-4B2E-B373-090707DA6000}"/>
              </a:ext>
            </a:extLst>
          </p:cNvPr>
          <p:cNvCxnSpPr/>
          <p:nvPr/>
        </p:nvCxnSpPr>
        <p:spPr>
          <a:xfrm>
            <a:off x="2946691" y="3346723"/>
            <a:ext cx="0" cy="15919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B3FF77E-905C-67B5-2F76-FA7C8EDC3D2A}"/>
              </a:ext>
            </a:extLst>
          </p:cNvPr>
          <p:cNvSpPr/>
          <p:nvPr/>
        </p:nvSpPr>
        <p:spPr>
          <a:xfrm>
            <a:off x="4025662" y="5697943"/>
            <a:ext cx="2070338" cy="845388"/>
          </a:xfrm>
          <a:prstGeom prst="rect">
            <a:avLst/>
          </a:prstGeom>
          <a:solidFill>
            <a:srgbClr val="0D16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Tahoma" panose="020B0604030504040204" pitchFamily="34" charset="0"/>
                <a:ea typeface="Tahoma" panose="020B0604030504040204" pitchFamily="34" charset="0"/>
                <a:cs typeface="Tahoma" panose="020B0604030504040204" pitchFamily="34" charset="0"/>
              </a:rPr>
              <a:t>Mixed Methods </a:t>
            </a:r>
          </a:p>
        </p:txBody>
      </p:sp>
      <p:cxnSp>
        <p:nvCxnSpPr>
          <p:cNvPr id="12" name="Straight Connector 11">
            <a:extLst>
              <a:ext uri="{FF2B5EF4-FFF2-40B4-BE49-F238E27FC236}">
                <a16:creationId xmlns:a16="http://schemas.microsoft.com/office/drawing/2014/main" id="{1E0FA6B1-D3D7-F00A-A58B-D6539CAEDC40}"/>
              </a:ext>
            </a:extLst>
          </p:cNvPr>
          <p:cNvCxnSpPr>
            <a:cxnSpLocks/>
          </p:cNvCxnSpPr>
          <p:nvPr/>
        </p:nvCxnSpPr>
        <p:spPr>
          <a:xfrm>
            <a:off x="2946691" y="4938627"/>
            <a:ext cx="0" cy="11820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96F4E4E-6540-27C7-CE01-00A8A2104B68}"/>
              </a:ext>
            </a:extLst>
          </p:cNvPr>
          <p:cNvCxnSpPr>
            <a:cxnSpLocks/>
          </p:cNvCxnSpPr>
          <p:nvPr/>
        </p:nvCxnSpPr>
        <p:spPr>
          <a:xfrm>
            <a:off x="2926150" y="6120637"/>
            <a:ext cx="10995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2B29E36-C07D-82CA-CD6F-8CB85125F715}"/>
              </a:ext>
            </a:extLst>
          </p:cNvPr>
          <p:cNvSpPr/>
          <p:nvPr/>
        </p:nvSpPr>
        <p:spPr>
          <a:xfrm>
            <a:off x="6736451" y="2877477"/>
            <a:ext cx="5058797" cy="206776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arenR"/>
            </a:pPr>
            <a:r>
              <a:rPr lang="en-GB" sz="2400" dirty="0">
                <a:latin typeface="Abadi" panose="020B0604020104020204" pitchFamily="34" charset="0"/>
                <a:ea typeface="Tahoma" panose="020B0604030504040204" pitchFamily="34" charset="0"/>
                <a:cs typeface="Arial" panose="020B0604020202020204" pitchFamily="34" charset="0"/>
              </a:rPr>
              <a:t>Survey / Cross-sectional Studies</a:t>
            </a:r>
          </a:p>
          <a:p>
            <a:pPr marL="457200" indent="-457200">
              <a:buFont typeface="+mj-lt"/>
              <a:buAutoNum type="arabicParenR"/>
            </a:pPr>
            <a:r>
              <a:rPr lang="en-GB" sz="2400" dirty="0">
                <a:latin typeface="Abadi" panose="020B0604020104020204" pitchFamily="34" charset="0"/>
                <a:ea typeface="Tahoma" panose="020B0604030504040204" pitchFamily="34" charset="0"/>
                <a:cs typeface="Arial" panose="020B0604020202020204" pitchFamily="34" charset="0"/>
              </a:rPr>
              <a:t>Case control Studies.</a:t>
            </a:r>
          </a:p>
          <a:p>
            <a:pPr marL="457200" indent="-457200">
              <a:buFont typeface="+mj-lt"/>
              <a:buAutoNum type="arabicParenR"/>
            </a:pPr>
            <a:r>
              <a:rPr lang="en-GB" sz="2400" dirty="0">
                <a:latin typeface="Abadi" panose="020B0604020104020204" pitchFamily="34" charset="0"/>
                <a:ea typeface="Tahoma" panose="020B0604030504040204" pitchFamily="34" charset="0"/>
                <a:cs typeface="Arial" panose="020B0604020202020204" pitchFamily="34" charset="0"/>
              </a:rPr>
              <a:t>Cohort Studies (Longitudinal)</a:t>
            </a:r>
          </a:p>
        </p:txBody>
      </p:sp>
      <p:cxnSp>
        <p:nvCxnSpPr>
          <p:cNvPr id="54" name="Straight Arrow Connector 53">
            <a:extLst>
              <a:ext uri="{FF2B5EF4-FFF2-40B4-BE49-F238E27FC236}">
                <a16:creationId xmlns:a16="http://schemas.microsoft.com/office/drawing/2014/main" id="{624D72AB-CEE4-900C-8AF7-1558F0158D8D}"/>
              </a:ext>
            </a:extLst>
          </p:cNvPr>
          <p:cNvCxnSpPr>
            <a:cxnSpLocks/>
          </p:cNvCxnSpPr>
          <p:nvPr/>
        </p:nvCxnSpPr>
        <p:spPr>
          <a:xfrm>
            <a:off x="6102643" y="3429000"/>
            <a:ext cx="63380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C7F1DF9-13B6-D2DE-7401-6E1BD5B6BC02}"/>
              </a:ext>
            </a:extLst>
          </p:cNvPr>
          <p:cNvSpPr/>
          <p:nvPr/>
        </p:nvSpPr>
        <p:spPr>
          <a:xfrm>
            <a:off x="3801983" y="2755302"/>
            <a:ext cx="2490532" cy="1407685"/>
          </a:xfrm>
          <a:prstGeom prst="round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8B49DC-348A-4A70-BAD3-3332E3276566}"/>
              </a:ext>
            </a:extLst>
          </p:cNvPr>
          <p:cNvSpPr/>
          <p:nvPr/>
        </p:nvSpPr>
        <p:spPr>
          <a:xfrm>
            <a:off x="4068676" y="4472897"/>
            <a:ext cx="2027324" cy="8453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Tahoma" panose="020B0604030504040204" pitchFamily="34" charset="0"/>
                <a:ea typeface="Tahoma" panose="020B0604030504040204" pitchFamily="34" charset="0"/>
                <a:cs typeface="Tahoma" panose="020B0604030504040204" pitchFamily="34" charset="0"/>
              </a:rPr>
              <a:t>Qualitative </a:t>
            </a:r>
          </a:p>
        </p:txBody>
      </p:sp>
    </p:spTree>
    <p:extLst>
      <p:ext uri="{BB962C8B-B14F-4D97-AF65-F5344CB8AC3E}">
        <p14:creationId xmlns:p14="http://schemas.microsoft.com/office/powerpoint/2010/main" val="158968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arn(inVertical)">
                                      <p:cBhvr>
                                        <p:cTn id="12" dur="500"/>
                                        <p:tgtEl>
                                          <p:spTgt spid="53"/>
                                        </p:tgtEl>
                                      </p:cBhvr>
                                    </p:animEffect>
                                  </p:childTnLst>
                                </p:cTn>
                              </p:par>
                              <p:par>
                                <p:cTn id="13" presetID="16" presetClass="entr" presetSubtype="21"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arn(inVertical)">
                                      <p:cBhvr>
                                        <p:cTn id="1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517D-CE75-49DD-AF0E-AB72DABB34EC}"/>
              </a:ext>
            </a:extLst>
          </p:cNvPr>
          <p:cNvSpPr>
            <a:spLocks noGrp="1"/>
          </p:cNvSpPr>
          <p:nvPr>
            <p:ph type="title"/>
          </p:nvPr>
        </p:nvSpPr>
        <p:spPr>
          <a:xfrm>
            <a:off x="1687774" y="274638"/>
            <a:ext cx="8980227" cy="1143000"/>
          </a:xfrm>
        </p:spPr>
        <p:txBody>
          <a:bodyPr>
            <a:noAutofit/>
          </a:bodyPr>
          <a:lstStyle/>
          <a:p>
            <a:r>
              <a:rPr lang="en-GB" sz="3500" b="1" dirty="0">
                <a:latin typeface="Arial" panose="020B0604020202020204" pitchFamily="34" charset="0"/>
                <a:ea typeface="Tahoma" panose="020B0604030504040204" pitchFamily="34" charset="0"/>
                <a:cs typeface="Arial" panose="020B0604020202020204" pitchFamily="34" charset="0"/>
              </a:rPr>
              <a:t>Quantitative: Observational Studies</a:t>
            </a:r>
            <a:endParaRPr lang="en-GB" sz="3500" dirty="0"/>
          </a:p>
        </p:txBody>
      </p:sp>
      <p:sp>
        <p:nvSpPr>
          <p:cNvPr id="3" name="Content Placeholder 2">
            <a:extLst>
              <a:ext uri="{FF2B5EF4-FFF2-40B4-BE49-F238E27FC236}">
                <a16:creationId xmlns:a16="http://schemas.microsoft.com/office/drawing/2014/main" id="{1E2131CA-4C8B-40FA-930B-30E668A6DB7E}"/>
              </a:ext>
            </a:extLst>
          </p:cNvPr>
          <p:cNvSpPr>
            <a:spLocks noGrp="1"/>
          </p:cNvSpPr>
          <p:nvPr>
            <p:ph idx="1"/>
          </p:nvPr>
        </p:nvSpPr>
        <p:spPr>
          <a:xfrm>
            <a:off x="198783" y="1600200"/>
            <a:ext cx="11767929" cy="4983162"/>
          </a:xfrm>
        </p:spPr>
        <p:txBody>
          <a:bodyPr>
            <a:normAutofit lnSpcReduction="10000"/>
          </a:bodyPr>
          <a:lstStyle/>
          <a:p>
            <a:pPr marL="171450" indent="-171450">
              <a:buFont typeface="Wingdings" panose="05000000000000000000" pitchFamily="2" charset="2"/>
              <a:buChar char="§"/>
            </a:pPr>
            <a:r>
              <a:rPr lang="en-GB" dirty="0">
                <a:latin typeface="Arial" panose="020B0604020202020204" pitchFamily="34" charset="0"/>
                <a:cs typeface="Arial" panose="020B0604020202020204" pitchFamily="34" charset="0"/>
              </a:rPr>
              <a:t>With </a:t>
            </a:r>
            <a:r>
              <a:rPr lang="en-GB" b="1" dirty="0">
                <a:latin typeface="Arial" panose="020B0604020202020204" pitchFamily="34" charset="0"/>
                <a:cs typeface="Arial" panose="020B0604020202020204" pitchFamily="34" charset="0"/>
              </a:rPr>
              <a:t>quantitative research</a:t>
            </a:r>
            <a:r>
              <a:rPr lang="en-GB" dirty="0">
                <a:latin typeface="Arial" panose="020B0604020202020204" pitchFamily="34" charset="0"/>
                <a:cs typeface="Arial" panose="020B0604020202020204" pitchFamily="34" charset="0"/>
              </a:rPr>
              <a:t>, the data are collected and presented in the form of numbers - average scores for different groups on some task, percentages of people who do one thing or another, graphs and tables of data, and so on.</a:t>
            </a:r>
          </a:p>
          <a:p>
            <a:pPr marL="171450" indent="-171450">
              <a:buFont typeface="Wingdings" panose="05000000000000000000" pitchFamily="2" charset="2"/>
              <a:buChar char="§"/>
            </a:pPr>
            <a:r>
              <a:rPr lang="en-GB" dirty="0">
                <a:latin typeface="Arial" panose="020B0604020202020204" pitchFamily="34" charset="0"/>
                <a:cs typeface="Arial" panose="020B0604020202020204" pitchFamily="34" charset="0"/>
              </a:rPr>
              <a:t> In an </a:t>
            </a:r>
            <a:r>
              <a:rPr lang="en-GB" b="1" dirty="0">
                <a:latin typeface="Arial" panose="020B0604020202020204" pitchFamily="34" charset="0"/>
                <a:cs typeface="Arial" panose="020B0604020202020204" pitchFamily="34" charset="0"/>
              </a:rPr>
              <a:t>Observational Study</a:t>
            </a:r>
            <a:r>
              <a:rPr lang="en-GB" dirty="0">
                <a:latin typeface="Arial" panose="020B0604020202020204" pitchFamily="34" charset="0"/>
                <a:cs typeface="Arial" panose="020B0604020202020204" pitchFamily="34" charset="0"/>
              </a:rPr>
              <a:t>, the researcher can only </a:t>
            </a:r>
            <a:r>
              <a:rPr lang="en-GB" b="1" dirty="0">
                <a:latin typeface="Arial" panose="020B0604020202020204" pitchFamily="34" charset="0"/>
                <a:cs typeface="Arial" panose="020B0604020202020204" pitchFamily="34" charset="0"/>
              </a:rPr>
              <a:t>observe the effect </a:t>
            </a:r>
            <a:r>
              <a:rPr lang="en-GB" dirty="0">
                <a:latin typeface="Arial" panose="020B0604020202020204" pitchFamily="34" charset="0"/>
                <a:cs typeface="Arial" panose="020B0604020202020204" pitchFamily="34" charset="0"/>
              </a:rPr>
              <a:t>of the </a:t>
            </a:r>
            <a:r>
              <a:rPr lang="en-GB" b="1" dirty="0">
                <a:latin typeface="Arial" panose="020B0604020202020204" pitchFamily="34" charset="0"/>
                <a:cs typeface="Arial" panose="020B0604020202020204" pitchFamily="34" charset="0"/>
              </a:rPr>
              <a:t>exposure</a:t>
            </a:r>
            <a:r>
              <a:rPr lang="en-GB" dirty="0">
                <a:latin typeface="Arial" panose="020B0604020202020204" pitchFamily="34" charset="0"/>
                <a:cs typeface="Arial" panose="020B0604020202020204" pitchFamily="34" charset="0"/>
              </a:rPr>
              <a:t> on the study subjects; he or she plays no role in assigning exposure to the study subjects.</a:t>
            </a:r>
          </a:p>
          <a:p>
            <a:pPr marL="171450" indent="-171450">
              <a:buFont typeface="Wingdings" panose="05000000000000000000" pitchFamily="2" charset="2"/>
              <a:buChar char="§"/>
            </a:pPr>
            <a:r>
              <a:rPr lang="en-GB" dirty="0">
                <a:latin typeface="Arial" panose="020B0604020202020204" pitchFamily="34" charset="0"/>
                <a:cs typeface="Arial" panose="020B0604020202020204" pitchFamily="34" charset="0"/>
              </a:rPr>
              <a:t>Three main types of </a:t>
            </a:r>
            <a:r>
              <a:rPr lang="en-GB" b="1" dirty="0">
                <a:latin typeface="Arial" panose="020B0604020202020204" pitchFamily="34" charset="0"/>
                <a:cs typeface="Arial" panose="020B0604020202020204" pitchFamily="34" charset="0"/>
              </a:rPr>
              <a:t>Observational Studies</a:t>
            </a:r>
            <a:r>
              <a:rPr lang="en-GB" dirty="0">
                <a:latin typeface="Arial" panose="020B0604020202020204" pitchFamily="34" charset="0"/>
                <a:cs typeface="Arial" panose="020B0604020202020204" pitchFamily="34" charset="0"/>
              </a:rPr>
              <a:t>:</a:t>
            </a:r>
          </a:p>
          <a:p>
            <a:pPr marL="857250" lvl="1" indent="-457200">
              <a:buFont typeface="+mj-lt"/>
              <a:buAutoNum type="arabicParenR"/>
            </a:pPr>
            <a:r>
              <a:rPr lang="en-GB" b="1" dirty="0">
                <a:latin typeface="Arial" panose="020B0604020202020204" pitchFamily="34" charset="0"/>
                <a:ea typeface="Tahoma" panose="020B0604030504040204" pitchFamily="34" charset="0"/>
                <a:cs typeface="Arial" panose="020B0604020202020204" pitchFamily="34" charset="0"/>
              </a:rPr>
              <a:t>Survey / Cross-sectional Studies / Correlational Studies.</a:t>
            </a:r>
          </a:p>
          <a:p>
            <a:pPr marL="857250" lvl="1" indent="-457200">
              <a:buFont typeface="+mj-lt"/>
              <a:buAutoNum type="arabicParenR"/>
            </a:pPr>
            <a:r>
              <a:rPr lang="en-GB" b="1" dirty="0">
                <a:latin typeface="Arial" panose="020B0604020202020204" pitchFamily="34" charset="0"/>
                <a:ea typeface="Tahoma" panose="020B0604030504040204" pitchFamily="34" charset="0"/>
                <a:cs typeface="Arial" panose="020B0604020202020204" pitchFamily="34" charset="0"/>
              </a:rPr>
              <a:t>Case Control Studies.</a:t>
            </a:r>
          </a:p>
          <a:p>
            <a:pPr marL="857250" lvl="1" indent="-457200">
              <a:buFont typeface="+mj-lt"/>
              <a:buAutoNum type="arabicParenR"/>
            </a:pPr>
            <a:r>
              <a:rPr lang="en-GB" b="1" dirty="0">
                <a:latin typeface="Arial" panose="020B0604020202020204" pitchFamily="34" charset="0"/>
                <a:ea typeface="Tahoma" panose="020B0604030504040204" pitchFamily="34" charset="0"/>
                <a:cs typeface="Arial" panose="020B0604020202020204" pitchFamily="34" charset="0"/>
              </a:rPr>
              <a:t>Cohort Studies.</a:t>
            </a:r>
          </a:p>
          <a:p>
            <a:pPr marL="171450" indent="-171450">
              <a:buFont typeface="Wingdings" panose="05000000000000000000" pitchFamily="2" charset="2"/>
              <a:buChar char="§"/>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9078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0D814-5EEF-4A0F-A97A-D89B8E3F884F}"/>
              </a:ext>
            </a:extLst>
          </p:cNvPr>
          <p:cNvSpPr>
            <a:spLocks noGrp="1"/>
          </p:cNvSpPr>
          <p:nvPr>
            <p:ph type="title"/>
          </p:nvPr>
        </p:nvSpPr>
        <p:spPr>
          <a:xfrm>
            <a:off x="1074822" y="274638"/>
            <a:ext cx="9930062" cy="1143000"/>
          </a:xfrm>
        </p:spPr>
        <p:txBody>
          <a:bodyPr>
            <a:noAutofit/>
          </a:bodyPr>
          <a:lstStyle/>
          <a:p>
            <a:pPr algn="ctr"/>
            <a:r>
              <a:rPr lang="en-GB" sz="3500" b="1" dirty="0">
                <a:latin typeface="Arial" panose="020B0604020202020204" pitchFamily="34" charset="0"/>
                <a:ea typeface="Tahoma" panose="020B0604030504040204" pitchFamily="34" charset="0"/>
                <a:cs typeface="Arial" panose="020B0604020202020204" pitchFamily="34" charset="0"/>
              </a:rPr>
              <a:t>Quantitative: Observational Studies </a:t>
            </a:r>
            <a:r>
              <a:rPr lang="en-GB" sz="2400" b="1" dirty="0">
                <a:latin typeface="Arial" panose="020B0604020202020204" pitchFamily="34" charset="0"/>
                <a:ea typeface="Tahoma" panose="020B0604030504040204" pitchFamily="34" charset="0"/>
                <a:cs typeface="Arial" panose="020B0604020202020204" pitchFamily="34" charset="0"/>
              </a:rPr>
              <a:t>[</a:t>
            </a:r>
            <a:r>
              <a:rPr lang="en-GB" sz="2400" b="1" dirty="0" err="1">
                <a:latin typeface="Arial" panose="020B0604020202020204" pitchFamily="34" charset="0"/>
                <a:ea typeface="Tahoma" panose="020B0604030504040204" pitchFamily="34" charset="0"/>
                <a:cs typeface="Arial" panose="020B0604020202020204" pitchFamily="34" charset="0"/>
              </a:rPr>
              <a:t>conti</a:t>
            </a:r>
            <a:r>
              <a:rPr lang="en-GB" sz="2400" b="1" dirty="0">
                <a:latin typeface="Arial" panose="020B0604020202020204" pitchFamily="34" charset="0"/>
                <a:ea typeface="Tahoma" panose="020B0604030504040204" pitchFamily="34" charset="0"/>
                <a:cs typeface="Arial" panose="020B0604020202020204" pitchFamily="34" charset="0"/>
              </a:rPr>
              <a:t>…]</a:t>
            </a:r>
            <a:endParaRPr lang="en-GB" sz="3800" b="1" dirty="0">
              <a:latin typeface="Arial Black" panose="020B0A040201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C84381D2-5EA9-4C54-AC7F-622C7D3D77B2}"/>
              </a:ext>
            </a:extLst>
          </p:cNvPr>
          <p:cNvSpPr txBox="1">
            <a:spLocks/>
          </p:cNvSpPr>
          <p:nvPr/>
        </p:nvSpPr>
        <p:spPr>
          <a:xfrm>
            <a:off x="0" y="2560461"/>
            <a:ext cx="12192000" cy="243840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GB" sz="3600" b="1" dirty="0">
              <a:solidFill>
                <a:schemeClr val="bg1"/>
              </a:solidFill>
              <a:latin typeface="Arial" panose="020B0604020202020204" pitchFamily="34" charset="0"/>
              <a:cs typeface="Arial" panose="020B0604020202020204" pitchFamily="34" charset="0"/>
            </a:endParaRPr>
          </a:p>
          <a:p>
            <a:pPr marL="0" indent="0" algn="ctr">
              <a:buNone/>
            </a:pPr>
            <a:r>
              <a:rPr lang="en-GB" sz="6000" b="1" dirty="0">
                <a:solidFill>
                  <a:schemeClr val="bg1"/>
                </a:solidFill>
                <a:latin typeface="Arial Black" panose="020B0A04020102020204" pitchFamily="34" charset="0"/>
                <a:cs typeface="Arial" panose="020B0604020202020204" pitchFamily="34" charset="0"/>
              </a:rPr>
              <a:t>1]. Surveys</a:t>
            </a:r>
            <a:endParaRPr lang="en-GB" sz="6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8835198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BF70D2-58CE-4472-B349-FB086E1BFC94}"/>
              </a:ext>
            </a:extLst>
          </p:cNvPr>
          <p:cNvSpPr txBox="1">
            <a:spLocks/>
          </p:cNvSpPr>
          <p:nvPr/>
        </p:nvSpPr>
        <p:spPr>
          <a:xfrm>
            <a:off x="3547006" y="1"/>
            <a:ext cx="8644994" cy="6858001"/>
          </a:xfrm>
          <a:prstGeom prst="rect">
            <a:avLst/>
          </a:prstGeom>
          <a:solidFill>
            <a:srgbClr val="002060"/>
          </a:solidFill>
        </p:spPr>
        <p:txBody>
          <a:bodyPr vert="horz" lIns="68580" tIns="34290" rIns="68580" bIns="3429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41325" indent="-441325">
              <a:buClr>
                <a:srgbClr val="FFFF00"/>
              </a:buClr>
              <a:buFont typeface="+mj-lt"/>
              <a:buAutoNum type="arabicPeriod"/>
            </a:pPr>
            <a:endParaRPr lang="en-GB" sz="2500" dirty="0">
              <a:solidFill>
                <a:schemeClr val="bg1"/>
              </a:solidFill>
              <a:latin typeface="Arial" panose="020B0604020202020204" pitchFamily="34" charset="0"/>
              <a:cs typeface="Arial" panose="020B0604020202020204" pitchFamily="34" charset="0"/>
            </a:endParaRPr>
          </a:p>
          <a:p>
            <a:pPr marL="441325" indent="-441325">
              <a:buClr>
                <a:srgbClr val="FFFF00"/>
              </a:buClr>
              <a:buFont typeface="+mj-lt"/>
              <a:buAutoNum type="arabicPeriod"/>
            </a:pPr>
            <a:endParaRPr lang="en-GB" sz="2500" dirty="0">
              <a:solidFill>
                <a:schemeClr val="bg1"/>
              </a:solidFill>
              <a:latin typeface="Arial" panose="020B0604020202020204" pitchFamily="34" charset="0"/>
              <a:cs typeface="Arial" panose="020B0604020202020204" pitchFamily="34" charset="0"/>
            </a:endParaRPr>
          </a:p>
          <a:p>
            <a:pPr marL="441325" indent="-441325">
              <a:buClr>
                <a:srgbClr val="FFFF00"/>
              </a:buClr>
              <a:buFont typeface="+mj-lt"/>
              <a:buAutoNum type="arabicPeriod"/>
            </a:pPr>
            <a:endParaRPr lang="en-GB" sz="2500" dirty="0">
              <a:solidFill>
                <a:schemeClr val="bg1"/>
              </a:solidFill>
              <a:latin typeface="Arial" panose="020B0604020202020204" pitchFamily="34" charset="0"/>
              <a:cs typeface="Arial" panose="020B0604020202020204" pitchFamily="34" charset="0"/>
            </a:endParaRP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What is survey research?</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Types of survey designs</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Survey instruments</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Question construction problems</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Guidelines for Questionnaire Construction</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Types of scales</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Ensuring that questionnaire is easy</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Pilot testing</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Planning and conducting a mailed questionnaire survey</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Planning and designing an interview survey</a:t>
            </a:r>
          </a:p>
          <a:p>
            <a:pPr marL="441325" indent="-441325">
              <a:buClr>
                <a:srgbClr val="FFFF00"/>
              </a:buClr>
              <a:buFont typeface="+mj-lt"/>
              <a:buAutoNum type="arabicPeriod"/>
            </a:pPr>
            <a:r>
              <a:rPr lang="en-GB" sz="2700" dirty="0">
                <a:solidFill>
                  <a:schemeClr val="bg1"/>
                </a:solidFill>
                <a:latin typeface="Arial" panose="020B0604020202020204" pitchFamily="34" charset="0"/>
                <a:cs typeface="Arial" panose="020B0604020202020204" pitchFamily="34" charset="0"/>
              </a:rPr>
              <a:t>Strengths and Weaknesses of Survey Research</a:t>
            </a:r>
          </a:p>
          <a:p>
            <a:pPr marL="441325" indent="-441325">
              <a:buClr>
                <a:srgbClr val="FFFF00"/>
              </a:buClr>
              <a:buFont typeface="+mj-lt"/>
              <a:buAutoNum type="arabicPeriod"/>
            </a:pPr>
            <a:endParaRPr lang="en-GB" sz="2500" dirty="0">
              <a:solidFill>
                <a:schemeClr val="bg1"/>
              </a:solidFill>
              <a:latin typeface="Arial" panose="020B0604020202020204" pitchFamily="34" charset="0"/>
              <a:cs typeface="Arial" panose="020B0604020202020204" pitchFamily="34" charset="0"/>
            </a:endParaRPr>
          </a:p>
          <a:p>
            <a:pPr marL="441325" indent="-441325">
              <a:buClr>
                <a:srgbClr val="FFFF00"/>
              </a:buClr>
              <a:buFont typeface="+mj-lt"/>
              <a:buAutoNum type="arabicPeriod"/>
            </a:pPr>
            <a:endParaRPr lang="en-GB" sz="2500" dirty="0">
              <a:solidFill>
                <a:schemeClr val="bg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EBB92F5A-5EA6-43DE-9844-2CB0E31A4F48}"/>
              </a:ext>
            </a:extLst>
          </p:cNvPr>
          <p:cNvSpPr>
            <a:spLocks noGrp="1"/>
          </p:cNvSpPr>
          <p:nvPr>
            <p:ph sz="quarter" idx="13"/>
          </p:nvPr>
        </p:nvSpPr>
        <p:spPr>
          <a:xfrm>
            <a:off x="542547" y="3635712"/>
            <a:ext cx="3004458" cy="914400"/>
          </a:xfrm>
        </p:spPr>
        <p:txBody>
          <a:bodyPr>
            <a:normAutofit/>
          </a:bodyPr>
          <a:lstStyle/>
          <a:p>
            <a:pPr marL="0" indent="0">
              <a:buNone/>
            </a:pPr>
            <a:r>
              <a:rPr lang="en-GB" sz="3000" b="1" dirty="0">
                <a:latin typeface="Arial" panose="020B0604020202020204" pitchFamily="34" charset="0"/>
                <a:cs typeface="Arial" panose="020B0604020202020204" pitchFamily="34" charset="0"/>
              </a:rPr>
              <a:t>Lecture Outline</a:t>
            </a:r>
          </a:p>
        </p:txBody>
      </p:sp>
    </p:spTree>
    <p:extLst>
      <p:ext uri="{BB962C8B-B14F-4D97-AF65-F5344CB8AC3E}">
        <p14:creationId xmlns:p14="http://schemas.microsoft.com/office/powerpoint/2010/main" val="1370361585"/>
      </p:ext>
    </p:extLst>
  </p:cSld>
  <p:clrMapOvr>
    <a:masterClrMapping/>
  </p:clrMapOvr>
  <p:transition spd="slow">
    <p:cover/>
  </p:transition>
</p:sld>
</file>

<file path=ppt/theme/theme1.xml><?xml version="1.0" encoding="utf-8"?>
<a:theme xmlns:a="http://schemas.openxmlformats.org/drawingml/2006/main" name="U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893D4ED015D04EAB96D3EC98AA7532" ma:contentTypeVersion="13" ma:contentTypeDescription="Create a new document." ma:contentTypeScope="" ma:versionID="f116ef6fa9795a73e8d44be0c038ec33">
  <xsd:schema xmlns:xsd="http://www.w3.org/2001/XMLSchema" xmlns:xs="http://www.w3.org/2001/XMLSchema" xmlns:p="http://schemas.microsoft.com/office/2006/metadata/properties" xmlns:ns3="85875a18-f6e5-4b47-bd44-135cd8229fe8" xmlns:ns4="e12e6210-581f-4443-aa15-e9aad30fb2b1" targetNamespace="http://schemas.microsoft.com/office/2006/metadata/properties" ma:root="true" ma:fieldsID="c4d59cd50a942aabce720205d5530adc" ns3:_="" ns4:_="">
    <xsd:import namespace="85875a18-f6e5-4b47-bd44-135cd8229fe8"/>
    <xsd:import namespace="e12e6210-581f-4443-aa15-e9aad30fb2b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875a18-f6e5-4b47-bd44-135cd8229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2e6210-581f-4443-aa15-e9aad30fb2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5875a18-f6e5-4b47-bd44-135cd8229fe8" xsi:nil="true"/>
  </documentManagement>
</p:properties>
</file>

<file path=customXml/itemProps1.xml><?xml version="1.0" encoding="utf-8"?>
<ds:datastoreItem xmlns:ds="http://schemas.openxmlformats.org/officeDocument/2006/customXml" ds:itemID="{8F0B1287-3EE5-4B55-AA26-59F95435D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875a18-f6e5-4b47-bd44-135cd8229fe8"/>
    <ds:schemaRef ds:uri="e12e6210-581f-4443-aa15-e9aad30fb2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448C0D-0C91-4719-8417-0F06DA0989BB}">
  <ds:schemaRefs>
    <ds:schemaRef ds:uri="http://schemas.microsoft.com/sharepoint/v3/contenttype/forms"/>
  </ds:schemaRefs>
</ds:datastoreItem>
</file>

<file path=customXml/itemProps3.xml><?xml version="1.0" encoding="utf-8"?>
<ds:datastoreItem xmlns:ds="http://schemas.openxmlformats.org/officeDocument/2006/customXml" ds:itemID="{9E533676-ABF6-424C-8E8F-AC8E723B6E71}">
  <ds:schemaRefs>
    <ds:schemaRef ds:uri="http://www.w3.org/XML/1998/namespace"/>
    <ds:schemaRef ds:uri="http://schemas.microsoft.com/office/2006/metadata/properties"/>
    <ds:schemaRef ds:uri="http://purl.org/dc/terms/"/>
    <ds:schemaRef ds:uri="http://schemas.microsoft.com/office/2006/documentManagement/types"/>
    <ds:schemaRef ds:uri="85875a18-f6e5-4b47-bd44-135cd8229fe8"/>
    <ds:schemaRef ds:uri="http://schemas.microsoft.com/office/infopath/2007/PartnerControls"/>
    <ds:schemaRef ds:uri="http://purl.org/dc/elements/1.1/"/>
    <ds:schemaRef ds:uri="http://schemas.openxmlformats.org/package/2006/metadata/core-properties"/>
    <ds:schemaRef ds:uri="e12e6210-581f-4443-aa15-e9aad30fb2b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9358</TotalTime>
  <Words>3013</Words>
  <Application>Microsoft Office PowerPoint</Application>
  <PresentationFormat>Widescreen</PresentationFormat>
  <Paragraphs>465</Paragraphs>
  <Slides>56</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Abadi</vt:lpstr>
      <vt:lpstr>Arial</vt:lpstr>
      <vt:lpstr>Arial Black</vt:lpstr>
      <vt:lpstr>Calibri</vt:lpstr>
      <vt:lpstr>Helvetica Light</vt:lpstr>
      <vt:lpstr>Montserrat</vt:lpstr>
      <vt:lpstr>Sagoe iu</vt:lpstr>
      <vt:lpstr>Segoe UI</vt:lpstr>
      <vt:lpstr>Segoe UI Black</vt:lpstr>
      <vt:lpstr>Tahoma</vt:lpstr>
      <vt:lpstr>Tw Cen MT</vt:lpstr>
      <vt:lpstr>Wingdings</vt:lpstr>
      <vt:lpstr>UG Template</vt:lpstr>
      <vt:lpstr>PowerPoint Presentation</vt:lpstr>
      <vt:lpstr>PSYC 334:  Research Methods in Psychology</vt:lpstr>
      <vt:lpstr>Do you remember PSYC 224...?</vt:lpstr>
      <vt:lpstr>But why non-experimental research?</vt:lpstr>
      <vt:lpstr>Research Designs in Psychology</vt:lpstr>
      <vt:lpstr>Research Designs in Psychology</vt:lpstr>
      <vt:lpstr>Quantitative: Observational Studies</vt:lpstr>
      <vt:lpstr>Quantitative: Observational Studies [conti…]</vt:lpstr>
      <vt:lpstr>PowerPoint Presentation</vt:lpstr>
      <vt:lpstr>What is a survey research?</vt:lpstr>
      <vt:lpstr>PowerPoint Presentation</vt:lpstr>
      <vt:lpstr>PowerPoint Presentation</vt:lpstr>
      <vt:lpstr>When do you use a survey? (conti…)</vt:lpstr>
      <vt:lpstr>What are the types of survey designs?</vt:lpstr>
      <vt:lpstr>What are the types of survey designs?</vt:lpstr>
      <vt:lpstr>Forms of data collection based on who completes or records the data</vt:lpstr>
      <vt:lpstr>Survey instruments</vt:lpstr>
      <vt:lpstr>Question construction problems</vt:lpstr>
      <vt:lpstr>PowerPoint Presentation</vt:lpstr>
      <vt:lpstr>1]. Items should match research objectives</vt:lpstr>
      <vt:lpstr>2]. Items must be appropriate for the respondents to be surveyed </vt:lpstr>
      <vt:lpstr>3]. Write short, simple questions</vt:lpstr>
      <vt:lpstr>4]. Avoid leading questions</vt:lpstr>
      <vt:lpstr>5]. Avoid double negatives</vt:lpstr>
      <vt:lpstr>6]. Avoid double-barred questions</vt:lpstr>
      <vt:lpstr>7]. Determine whether closed-ended or open-ended questions are needed.</vt:lpstr>
      <vt:lpstr> 8]. Construct mutually exclusive and exhaustive response categories </vt:lpstr>
      <vt:lpstr>9]. Consider different types of closed-ended response categories</vt:lpstr>
      <vt:lpstr>9]. Consider different types of closed-ended response categories (conti…)</vt:lpstr>
      <vt:lpstr>9]. Consider different types of closed-ended response categories (conti…)</vt:lpstr>
      <vt:lpstr>9]. Consider different types of closed-ended response categories (conti…)</vt:lpstr>
      <vt:lpstr>10]. Use multiple items to measure complex or abstract constructs</vt:lpstr>
      <vt:lpstr>Types of scales </vt:lpstr>
      <vt:lpstr>Semantic differential scale - example</vt:lpstr>
      <vt:lpstr>Types of scales</vt:lpstr>
      <vt:lpstr>Likert scale - example</vt:lpstr>
      <vt:lpstr>Ensure that questionnaire is easy to use from the beginning to the end.</vt:lpstr>
      <vt:lpstr>Ensure that questionnaire is easy to use from the beginning to the end (conti…).</vt:lpstr>
      <vt:lpstr>Pilot testing</vt:lpstr>
      <vt:lpstr>Planning and conducting a mailed questionnaire survey</vt:lpstr>
      <vt:lpstr>Planning and designing an interview survey</vt:lpstr>
      <vt:lpstr>Strengths and Weaknesses of Survey Research</vt:lpstr>
      <vt:lpstr>FURTHER READING</vt:lpstr>
      <vt:lpstr>Quantitative: Observational Studies [conti…]</vt:lpstr>
      <vt:lpstr>PowerPoint Presentation</vt:lpstr>
      <vt:lpstr>PowerPoint Presentation</vt:lpstr>
      <vt:lpstr>PowerPoint Presentation</vt:lpstr>
      <vt:lpstr>FURTHER READING</vt:lpstr>
      <vt:lpstr>Quantitative: Observational Studies [conti…]</vt:lpstr>
      <vt:lpstr>PowerPoint Presentation</vt:lpstr>
      <vt:lpstr>Schematic diagram of Cohort study design (Jose &amp; Cotellessa, 2015)</vt:lpstr>
      <vt:lpstr>PowerPoint Presentation</vt:lpstr>
      <vt:lpstr>PowerPoint Presentation</vt:lpstr>
      <vt:lpstr>PowerPoint Presentation</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dc:creator>
  <cp:lastModifiedBy>Kwaku Oppong Asante</cp:lastModifiedBy>
  <cp:revision>74</cp:revision>
  <dcterms:created xsi:type="dcterms:W3CDTF">2021-10-07T13:13:57Z</dcterms:created>
  <dcterms:modified xsi:type="dcterms:W3CDTF">2024-06-22T09:08:14Z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0x01010029893D4ED015D04EAB96D3EC98AA7532</vt:lpwstr>
  </property>
</Properties>
</file>