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71" r:id="rId6"/>
    <p:sldId id="260" r:id="rId7"/>
    <p:sldId id="261" r:id="rId8"/>
    <p:sldId id="262" r:id="rId9"/>
    <p:sldId id="265" r:id="rId10"/>
    <p:sldId id="266" r:id="rId11"/>
    <p:sldId id="267" r:id="rId12"/>
    <p:sldId id="268" r:id="rId13"/>
    <p:sldId id="270"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Open Sans ExtraBold" panose="020B0906030804020204" pitchFamily="34" charset="0"/>
      <p:bold r:id="rId24"/>
      <p:boldItalic r:id="rId25"/>
    </p:embeddedFont>
    <p:embeddedFont>
      <p:font typeface="Open Sans Light" panose="020B03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H9CbWrG/nDyzwhIsCSlQ3rUgw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69449784_2_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e169449784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169449784_2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e169449784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548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169449784_2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e169449784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169449784_2_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e169449784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69449784_2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e16944978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69449784_2_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e169449784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1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6" name="Google Shape;46;p19"/>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7" name="Google Shape;47;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11"/>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6" name="Google Shape;16;p1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1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13"/>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3" name="Google Shape;23;p13"/>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4" name="Google Shape;24;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 name="Google Shape;30;p15"/>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1" name="Google Shape;3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17"/>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9" name="Google Shape;39;p17"/>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0" name="Google Shape;40;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3" name="Google Shape;43;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1"/>
          <p:cNvSpPr/>
          <p:nvPr/>
        </p:nvSpPr>
        <p:spPr>
          <a:xfrm>
            <a:off x="537899" y="1895175"/>
            <a:ext cx="3953102" cy="13766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b="0" i="0" u="none" strike="noStrike" cap="none" dirty="0">
                <a:solidFill>
                  <a:srgbClr val="FFFFFF"/>
                </a:solidFill>
                <a:latin typeface="Open Sans ExtraBold"/>
                <a:ea typeface="Open Sans ExtraBold"/>
                <a:cs typeface="Open Sans ExtraBold"/>
                <a:sym typeface="Open Sans ExtraBold"/>
              </a:rPr>
              <a:t>Sprocket Central Pty Ltd</a:t>
            </a:r>
            <a:endParaRPr dirty="0"/>
          </a:p>
        </p:txBody>
      </p:sp>
      <p:sp>
        <p:nvSpPr>
          <p:cNvPr id="56" name="Google Shape;56;p1"/>
          <p:cNvSpPr/>
          <p:nvPr/>
        </p:nvSpPr>
        <p:spPr>
          <a:xfrm>
            <a:off x="537900" y="3315475"/>
            <a:ext cx="5550600" cy="49236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Open Sans Light"/>
              <a:buNone/>
            </a:pPr>
            <a:r>
              <a:rPr lang="en-US" sz="2000" dirty="0">
                <a:solidFill>
                  <a:srgbClr val="FFFFFF"/>
                </a:solidFill>
                <a:latin typeface="Open Sans Light"/>
                <a:ea typeface="Open Sans Light"/>
                <a:cs typeface="Open Sans Light"/>
                <a:sym typeface="Open Sans Light"/>
              </a:rPr>
              <a:t>Ravi Mogili</a:t>
            </a:r>
            <a:endParaRPr dirty="0"/>
          </a:p>
        </p:txBody>
      </p:sp>
      <p:pic>
        <p:nvPicPr>
          <p:cNvPr id="57" name="Google Shape;57;p1" descr="Shape 57"/>
          <p:cNvPicPr preferRelativeResize="0"/>
          <p:nvPr/>
        </p:nvPicPr>
        <p:blipFill rotWithShape="1">
          <a:blip r:embed="rId3">
            <a:alphaModFix/>
          </a:blip>
          <a:srcRect/>
          <a:stretch/>
        </p:blipFill>
        <p:spPr>
          <a:xfrm>
            <a:off x="614100" y="1275524"/>
            <a:ext cx="1982300" cy="238701"/>
          </a:xfrm>
          <a:prstGeom prst="rect">
            <a:avLst/>
          </a:prstGeom>
          <a:noFill/>
          <a:ln>
            <a:noFill/>
          </a:ln>
        </p:spPr>
      </p:pic>
      <p:sp>
        <p:nvSpPr>
          <p:cNvPr id="59" name="Google Shape;59;p1"/>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e169449784_2_6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e169449784_2_6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53" name="Google Shape;153;ge169449784_2_68"/>
          <p:cNvSpPr/>
          <p:nvPr/>
        </p:nvSpPr>
        <p:spPr>
          <a:xfrm>
            <a:off x="297399" y="847852"/>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dirty="0">
                <a:latin typeface="Open Sans"/>
                <a:ea typeface="Open Sans"/>
                <a:cs typeface="Open Sans"/>
                <a:sym typeface="Open Sans"/>
              </a:rPr>
              <a:t>Profit Based on </a:t>
            </a:r>
            <a:r>
              <a:rPr lang="en-US" sz="2000" b="1" dirty="0" err="1">
                <a:latin typeface="Open Sans"/>
                <a:ea typeface="Open Sans"/>
                <a:cs typeface="Open Sans"/>
                <a:sym typeface="Open Sans"/>
              </a:rPr>
              <a:t>Welth</a:t>
            </a:r>
            <a:r>
              <a:rPr lang="en-US" sz="2000" b="1" dirty="0">
                <a:latin typeface="Open Sans"/>
                <a:ea typeface="Open Sans"/>
                <a:cs typeface="Open Sans"/>
                <a:sym typeface="Open Sans"/>
              </a:rPr>
              <a:t> of Customer </a:t>
            </a:r>
            <a:endParaRPr dirty="0"/>
          </a:p>
        </p:txBody>
      </p:sp>
      <p:sp>
        <p:nvSpPr>
          <p:cNvPr id="154" name="Google Shape;154;ge169449784_2_68"/>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dirty="0">
                <a:latin typeface="Open Sans"/>
                <a:ea typeface="Open Sans"/>
                <a:cs typeface="Open Sans"/>
                <a:sym typeface="Open Sans"/>
              </a:rPr>
              <a:t>Insights:</a:t>
            </a:r>
            <a:endParaRPr lang="en-US" dirty="0">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dirty="0">
                <a:latin typeface="Open Sans"/>
                <a:ea typeface="Open Sans"/>
                <a:cs typeface="Open Sans"/>
                <a:sym typeface="Open Sans"/>
              </a:rPr>
              <a:t>The data analysis reveals that a significant number of customers have generated good profits it was $550, and a large portion of them made bike purchases in the last 3 years. However, the number of affluent customers, who typically contribute substantially to profits, appears to be comparatively lower.</a:t>
            </a:r>
          </a:p>
        </p:txBody>
      </p:sp>
      <p:sp>
        <p:nvSpPr>
          <p:cNvPr id="155" name="Google Shape;155;ge169449784_2_68"/>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3" name="Picture 2">
            <a:extLst>
              <a:ext uri="{FF2B5EF4-FFF2-40B4-BE49-F238E27FC236}">
                <a16:creationId xmlns:a16="http://schemas.microsoft.com/office/drawing/2014/main" id="{93303BAE-9EBD-CB30-C832-F5E49D8A832B}"/>
              </a:ext>
            </a:extLst>
          </p:cNvPr>
          <p:cNvPicPr>
            <a:picLocks noChangeAspect="1"/>
          </p:cNvPicPr>
          <p:nvPr/>
        </p:nvPicPr>
        <p:blipFill>
          <a:blip r:embed="rId3"/>
          <a:srcRect/>
          <a:stretch/>
        </p:blipFill>
        <p:spPr>
          <a:xfrm>
            <a:off x="4804377" y="1390204"/>
            <a:ext cx="4364922" cy="37532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Model Development</a:t>
            </a:r>
            <a:endParaRPr/>
          </a:p>
        </p:txBody>
      </p:sp>
      <p:sp>
        <p:nvSpPr>
          <p:cNvPr id="163" name="Google Shape;163;p5"/>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Marketing team should deploy the targeted model based on -</a:t>
            </a:r>
            <a:endParaRPr/>
          </a:p>
        </p:txBody>
      </p:sp>
      <p:sp>
        <p:nvSpPr>
          <p:cNvPr id="164" name="Google Shape;164;p5"/>
          <p:cNvSpPr/>
          <p:nvPr/>
        </p:nvSpPr>
        <p:spPr>
          <a:xfrm>
            <a:off x="205025" y="1894525"/>
            <a:ext cx="8131800" cy="1918906"/>
          </a:xfrm>
          <a:prstGeom prst="rect">
            <a:avLst/>
          </a:prstGeom>
          <a:noFill/>
          <a:ln>
            <a:noFill/>
          </a:ln>
        </p:spPr>
        <p:txBody>
          <a:bodyPr spcFirstLastPara="1" wrap="square" lIns="91400" tIns="91400" rIns="91400" bIns="91400" anchor="t" anchorCtr="0">
            <a:spAutoFit/>
          </a:bodyPr>
          <a:lstStyle/>
          <a:p>
            <a:pPr marL="457200" marR="0" lvl="0" indent="-317500" algn="l" rtl="0">
              <a:lnSpc>
                <a:spcPct val="115000"/>
              </a:lnSpc>
              <a:spcBef>
                <a:spcPts val="0"/>
              </a:spcBef>
              <a:spcAft>
                <a:spcPts val="0"/>
              </a:spcAft>
              <a:buSzPts val="1400"/>
              <a:buChar char="●"/>
            </a:pPr>
            <a:r>
              <a:rPr lang="en-US" dirty="0">
                <a:solidFill>
                  <a:schemeClr val="tx1"/>
                </a:solidFill>
              </a:rPr>
              <a:t>Customer between age 30 to 49.</a:t>
            </a:r>
            <a:endParaRPr dirty="0">
              <a:solidFill>
                <a:schemeClr val="tx1"/>
              </a:solidFill>
            </a:endParaRPr>
          </a:p>
          <a:p>
            <a:pPr marL="457200" marR="0" lvl="0" indent="-317500" algn="l" rtl="0">
              <a:lnSpc>
                <a:spcPct val="115000"/>
              </a:lnSpc>
              <a:spcBef>
                <a:spcPts val="0"/>
              </a:spcBef>
              <a:spcAft>
                <a:spcPts val="0"/>
              </a:spcAft>
              <a:buSzPts val="1400"/>
              <a:buChar char="●"/>
            </a:pPr>
            <a:r>
              <a:rPr lang="en-US" dirty="0">
                <a:solidFill>
                  <a:schemeClr val="tx1"/>
                </a:solidFill>
              </a:rPr>
              <a:t>Male customers in the mid-year between April - July and in midweek around Thursday.</a:t>
            </a:r>
            <a:endParaRPr dirty="0">
              <a:solidFill>
                <a:schemeClr val="tx1"/>
              </a:solidFill>
            </a:endParaRPr>
          </a:p>
          <a:p>
            <a:pPr marL="457200" marR="0" lvl="0" indent="-317500" algn="l" rtl="0">
              <a:lnSpc>
                <a:spcPct val="115000"/>
              </a:lnSpc>
              <a:spcBef>
                <a:spcPts val="0"/>
              </a:spcBef>
              <a:spcAft>
                <a:spcPts val="0"/>
              </a:spcAft>
              <a:buSzPts val="1400"/>
              <a:buChar char="●"/>
            </a:pPr>
            <a:r>
              <a:rPr lang="en-US" dirty="0">
                <a:solidFill>
                  <a:schemeClr val="tx1"/>
                </a:solidFill>
              </a:rPr>
              <a:t>Female customers around October and in the start of the weekend, Saturday.</a:t>
            </a:r>
            <a:endParaRPr dirty="0">
              <a:solidFill>
                <a:schemeClr val="tx1"/>
              </a:solidFill>
            </a:endParaRPr>
          </a:p>
          <a:p>
            <a:pPr marL="457200" marR="0" lvl="0" indent="-317500" algn="l" rtl="0">
              <a:lnSpc>
                <a:spcPct val="115000"/>
              </a:lnSpc>
              <a:spcBef>
                <a:spcPts val="0"/>
              </a:spcBef>
              <a:spcAft>
                <a:spcPts val="0"/>
              </a:spcAft>
              <a:buClr>
                <a:schemeClr val="dk1"/>
              </a:buClr>
              <a:buSzPts val="1400"/>
              <a:buChar char="●"/>
            </a:pPr>
            <a:r>
              <a:rPr lang="en-US" dirty="0">
                <a:solidFill>
                  <a:schemeClr val="tx1"/>
                </a:solidFill>
              </a:rPr>
              <a:t>Customers in the Mass Consumer Segment.</a:t>
            </a:r>
            <a:endParaRPr dirty="0">
              <a:solidFill>
                <a:schemeClr val="tx1"/>
              </a:solidFill>
            </a:endParaRPr>
          </a:p>
          <a:p>
            <a:pPr marL="457200" marR="0" lvl="0" indent="-317500" algn="l" rtl="0">
              <a:lnSpc>
                <a:spcPct val="115000"/>
              </a:lnSpc>
              <a:spcBef>
                <a:spcPts val="0"/>
              </a:spcBef>
              <a:spcAft>
                <a:spcPts val="0"/>
              </a:spcAft>
              <a:buSzPts val="1400"/>
              <a:buChar char="●"/>
            </a:pPr>
            <a:r>
              <a:rPr lang="en-US" dirty="0">
                <a:solidFill>
                  <a:schemeClr val="tx1"/>
                </a:solidFill>
              </a:rPr>
              <a:t>Customers related to Financial Services and Manufacturing Industries.</a:t>
            </a:r>
            <a:endParaRPr dirty="0">
              <a:solidFill>
                <a:schemeClr val="tx1"/>
              </a:solidFill>
            </a:endParaRPr>
          </a:p>
          <a:p>
            <a:pPr marL="457200" marR="0" lvl="0" indent="-317500" algn="l" rtl="0">
              <a:lnSpc>
                <a:spcPct val="115000"/>
              </a:lnSpc>
              <a:spcBef>
                <a:spcPts val="0"/>
              </a:spcBef>
              <a:spcAft>
                <a:spcPts val="0"/>
              </a:spcAft>
              <a:buSzPts val="1400"/>
              <a:buChar char="●"/>
            </a:pPr>
            <a:r>
              <a:rPr lang="en-US" dirty="0" err="1">
                <a:solidFill>
                  <a:schemeClr val="tx1"/>
                </a:solidFill>
              </a:rPr>
              <a:t>Solex</a:t>
            </a:r>
            <a:r>
              <a:rPr lang="en-US" dirty="0">
                <a:solidFill>
                  <a:schemeClr val="tx1"/>
                </a:solidFill>
              </a:rPr>
              <a:t> brand and Standard product as the top priority.</a:t>
            </a:r>
            <a:endParaRPr dirty="0">
              <a:solidFill>
                <a:schemeClr val="tx1"/>
              </a:solidFill>
            </a:endParaRPr>
          </a:p>
          <a:p>
            <a:pPr marL="457200" marR="0" lvl="0" indent="-317500" algn="l" rtl="0">
              <a:lnSpc>
                <a:spcPct val="115000"/>
              </a:lnSpc>
              <a:spcBef>
                <a:spcPts val="0"/>
              </a:spcBef>
              <a:spcAft>
                <a:spcPts val="0"/>
              </a:spcAft>
              <a:buSzPts val="1400"/>
              <a:buChar char="●"/>
            </a:pPr>
            <a:r>
              <a:rPr lang="en-US" dirty="0">
                <a:solidFill>
                  <a:schemeClr val="tx1"/>
                </a:solidFill>
              </a:rPr>
              <a:t>Customers living in New South Wales.</a:t>
            </a:r>
            <a:endParaRPr dirty="0">
              <a:solidFill>
                <a:schemeClr val="tx1"/>
              </a:solidFill>
            </a:endParaRPr>
          </a:p>
        </p:txBody>
      </p:sp>
      <p:sp>
        <p:nvSpPr>
          <p:cNvPr id="165" name="Google Shape;165;p5"/>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
          <p:cNvSpPr/>
          <p:nvPr/>
        </p:nvSpPr>
        <p:spPr>
          <a:xfrm>
            <a:off x="205025" y="263974"/>
            <a:ext cx="8565600" cy="7587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Interpretation</a:t>
            </a:r>
            <a:endParaRPr/>
          </a:p>
        </p:txBody>
      </p:sp>
      <p:sp>
        <p:nvSpPr>
          <p:cNvPr id="172" name="Google Shape;172;p6"/>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ctr"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After filtering the targeted customers from the New Customer List, it will look like below </a:t>
            </a:r>
            <a:endParaRPr/>
          </a:p>
        </p:txBody>
      </p:sp>
      <p:sp>
        <p:nvSpPr>
          <p:cNvPr id="173" name="Google Shape;173;p6"/>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74" name="Google Shape;174;p6"/>
          <p:cNvPicPr preferRelativeResize="0"/>
          <p:nvPr/>
        </p:nvPicPr>
        <p:blipFill>
          <a:blip r:embed="rId3">
            <a:alphaModFix/>
          </a:blip>
          <a:stretch>
            <a:fillRect/>
          </a:stretch>
        </p:blipFill>
        <p:spPr>
          <a:xfrm>
            <a:off x="296825" y="2123635"/>
            <a:ext cx="8382000" cy="250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205025" y="263974"/>
            <a:ext cx="8565600" cy="7587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Appendix</a:t>
            </a:r>
            <a:endParaRPr/>
          </a:p>
        </p:txBody>
      </p:sp>
      <p:sp>
        <p:nvSpPr>
          <p:cNvPr id="189" name="Google Shape;189;p8"/>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190" name="Google Shape;190;p8"/>
          <p:cNvSpPr/>
          <p:nvPr/>
        </p:nvSpPr>
        <p:spPr>
          <a:xfrm>
            <a:off x="0" y="2111700"/>
            <a:ext cx="8565600" cy="9201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US" sz="4500" b="1" i="1" dirty="0">
                <a:latin typeface="Open Sans"/>
                <a:ea typeface="Open Sans"/>
                <a:cs typeface="Open Sans"/>
                <a:sym typeface="Open Sans"/>
              </a:rPr>
              <a:t>Thank You</a:t>
            </a:r>
            <a:endParaRPr sz="39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Agenda</a:t>
            </a:r>
            <a:endParaRPr/>
          </a:p>
        </p:txBody>
      </p:sp>
      <p:sp>
        <p:nvSpPr>
          <p:cNvPr id="66" name="Google Shape;66;p2"/>
          <p:cNvSpPr/>
          <p:nvPr/>
        </p:nvSpPr>
        <p:spPr>
          <a:xfrm>
            <a:off x="343874" y="1211200"/>
            <a:ext cx="5459402" cy="1708756"/>
          </a:xfrm>
          <a:prstGeom prst="rect">
            <a:avLst/>
          </a:prstGeom>
          <a:noFill/>
          <a:ln>
            <a:noFill/>
          </a:ln>
        </p:spPr>
        <p:txBody>
          <a:bodyPr spcFirstLastPara="1" wrap="square" lIns="91400" tIns="91400" rIns="91400" bIns="91400" anchor="t" anchorCtr="0">
            <a:spAutoFit/>
          </a:bodyPr>
          <a:lstStyle/>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Introduction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Data Exploration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Model Development</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Interpretation</a:t>
            </a:r>
            <a:endParaRPr/>
          </a:p>
        </p:txBody>
      </p:sp>
      <p:sp>
        <p:nvSpPr>
          <p:cNvPr id="67" name="Google Shape;67;p2"/>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Introduction</a:t>
            </a:r>
            <a:endParaRPr/>
          </a:p>
        </p:txBody>
      </p:sp>
      <p:sp>
        <p:nvSpPr>
          <p:cNvPr id="74" name="Google Shape;74;p3"/>
          <p:cNvSpPr/>
          <p:nvPr/>
        </p:nvSpPr>
        <p:spPr>
          <a:xfrm>
            <a:off x="205025" y="1058725"/>
            <a:ext cx="4134600" cy="3600600"/>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Problem Statement:</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Sprocket Central Pty Ltd , a medium size bikes &amp; cycling accessories organisation, has given us a new list of 1000 potential customers with their demographics and attributes. </a:t>
            </a:r>
            <a:r>
              <a:rPr lang="en-US" sz="1300" i="1">
                <a:latin typeface="Open Sans"/>
                <a:ea typeface="Open Sans"/>
                <a:cs typeface="Open Sans"/>
                <a:sym typeface="Open Sans"/>
              </a:rPr>
              <a:t>(</a:t>
            </a:r>
            <a:r>
              <a:rPr lang="en-US" sz="1000" i="1">
                <a:latin typeface="Open Sans"/>
                <a:ea typeface="Open Sans"/>
                <a:cs typeface="Open Sans"/>
                <a:sym typeface="Open Sans"/>
              </a:rPr>
              <a:t>However, these customers do not have prior transaction history with the organisation.</a:t>
            </a:r>
            <a:r>
              <a:rPr lang="en-US" sz="1300" i="1">
                <a:latin typeface="Open Sans"/>
                <a:ea typeface="Open Sans"/>
                <a:cs typeface="Open Sans"/>
                <a:sym typeface="Open Sans"/>
              </a:rPr>
              <a:t>) </a:t>
            </a:r>
            <a:endParaRPr sz="1300" i="1">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0" marR="0" lvl="0" indent="0" algn="l" rtl="0">
              <a:lnSpc>
                <a:spcPct val="115000"/>
              </a:lnSpc>
              <a:spcBef>
                <a:spcPts val="0"/>
              </a:spcBef>
              <a:spcAft>
                <a:spcPts val="0"/>
              </a:spcAft>
              <a:buNone/>
            </a:pPr>
            <a:r>
              <a:rPr lang="en-US" sz="1500" b="1">
                <a:latin typeface="Open Sans"/>
                <a:ea typeface="Open Sans"/>
                <a:cs typeface="Open Sans"/>
                <a:sym typeface="Open Sans"/>
              </a:rPr>
              <a:t>Our goal: </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The marketing team at Sprocket Central Pty Ltd want to know about useful customer insights which could help optimise resource allocation for targeted marketing. Hence, improve performance by focusing on high value customers.</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p:txBody>
      </p:sp>
      <p:sp>
        <p:nvSpPr>
          <p:cNvPr id="75" name="Google Shape;75;p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76" name="Google Shape;76;p3"/>
          <p:cNvSpPr/>
          <p:nvPr/>
        </p:nvSpPr>
        <p:spPr>
          <a:xfrm>
            <a:off x="4879425" y="1112275"/>
            <a:ext cx="4134600" cy="39006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About Dataset:</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Sprocket Central Pty Ltd provided us 3 datasets:</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 Demographic </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 Addresses</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Transactions data</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New Customer List </a:t>
            </a:r>
            <a:r>
              <a:rPr lang="en-US" sz="1100" i="1">
                <a:latin typeface="Open Sans"/>
                <a:ea typeface="Open Sans"/>
                <a:cs typeface="Open Sans"/>
                <a:sym typeface="Open Sans"/>
              </a:rPr>
              <a:t>(which is the target data)</a:t>
            </a:r>
            <a:endParaRPr sz="1100" i="1">
              <a:latin typeface="Open Sans"/>
              <a:ea typeface="Open Sans"/>
              <a:cs typeface="Open Sans"/>
              <a:sym typeface="Open Sans"/>
            </a:endParaRPr>
          </a:p>
          <a:p>
            <a:pPr marL="457200" marR="0" lvl="0" indent="0" algn="l" rtl="0">
              <a:lnSpc>
                <a:spcPct val="115000"/>
              </a:lnSpc>
              <a:spcBef>
                <a:spcPts val="0"/>
              </a:spcBef>
              <a:spcAft>
                <a:spcPts val="0"/>
              </a:spcAft>
              <a:buNone/>
            </a:pPr>
            <a:endParaRPr sz="1100" i="1">
              <a:latin typeface="Open Sans"/>
              <a:ea typeface="Open Sans"/>
              <a:cs typeface="Open Sans"/>
              <a:sym typeface="Open Sans"/>
            </a:endParaRPr>
          </a:p>
          <a:p>
            <a:pPr marL="0" lvl="0" indent="0" algn="l" rtl="0">
              <a:lnSpc>
                <a:spcPct val="115000"/>
              </a:lnSpc>
              <a:spcBef>
                <a:spcPts val="0"/>
              </a:spcBef>
              <a:spcAft>
                <a:spcPts val="0"/>
              </a:spcAft>
              <a:buNone/>
            </a:pPr>
            <a:r>
              <a:rPr lang="en-US" sz="1500" b="1">
                <a:solidFill>
                  <a:schemeClr val="dk1"/>
                </a:solidFill>
                <a:latin typeface="Open Sans"/>
                <a:ea typeface="Open Sans"/>
                <a:cs typeface="Open Sans"/>
                <a:sym typeface="Open Sans"/>
              </a:rPr>
              <a:t>Steps Taken:</a:t>
            </a:r>
            <a:endParaRPr sz="1500" b="1">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Cleaning →</a:t>
            </a:r>
            <a:r>
              <a:rPr lang="en-US" sz="1300">
                <a:solidFill>
                  <a:schemeClr val="dk1"/>
                </a:solidFill>
                <a:latin typeface="Open Sans"/>
                <a:ea typeface="Open Sans"/>
                <a:cs typeface="Open Sans"/>
                <a:sym typeface="Open Sans"/>
              </a:rPr>
              <a:t> Cleaned for better quality</a:t>
            </a:r>
            <a:endParaRPr sz="13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Transformation → </a:t>
            </a:r>
            <a:r>
              <a:rPr lang="en-US" sz="1300">
                <a:solidFill>
                  <a:schemeClr val="dk1"/>
                </a:solidFill>
                <a:latin typeface="Open Sans"/>
                <a:ea typeface="Open Sans"/>
                <a:cs typeface="Open Sans"/>
                <a:sym typeface="Open Sans"/>
              </a:rPr>
              <a:t>Merged the </a:t>
            </a:r>
            <a:r>
              <a:rPr lang="en-US" sz="1300" i="1">
                <a:solidFill>
                  <a:schemeClr val="dk1"/>
                </a:solidFill>
                <a:latin typeface="Open Sans"/>
                <a:ea typeface="Open Sans"/>
                <a:cs typeface="Open Sans"/>
                <a:sym typeface="Open Sans"/>
              </a:rPr>
              <a:t>transactions, customer demographic, customer address</a:t>
            </a:r>
            <a:endParaRPr sz="1300" i="1">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Exploration → </a:t>
            </a:r>
            <a:r>
              <a:rPr lang="en-US" sz="1300">
                <a:solidFill>
                  <a:schemeClr val="dk1"/>
                </a:solidFill>
                <a:latin typeface="Open Sans"/>
                <a:ea typeface="Open Sans"/>
                <a:cs typeface="Open Sans"/>
                <a:sym typeface="Open Sans"/>
              </a:rPr>
              <a:t>Explore the data to reveal insights</a:t>
            </a:r>
            <a:endParaRPr sz="13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83" name="Google Shape;83;p4"/>
          <p:cNvSpPr/>
          <p:nvPr/>
        </p:nvSpPr>
        <p:spPr>
          <a:xfrm>
            <a:off x="205025" y="1083299"/>
            <a:ext cx="8565600" cy="538528"/>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dirty="0">
                <a:latin typeface="Open Sans"/>
                <a:ea typeface="Open Sans"/>
                <a:cs typeface="Open Sans"/>
                <a:sym typeface="Open Sans"/>
              </a:rPr>
              <a:t>Total Profit based on different Gender</a:t>
            </a:r>
            <a:endParaRPr dirty="0"/>
          </a:p>
        </p:txBody>
      </p:sp>
      <p:sp>
        <p:nvSpPr>
          <p:cNvPr id="84" name="Google Shape;84;p4"/>
          <p:cNvSpPr/>
          <p:nvPr/>
        </p:nvSpPr>
        <p:spPr>
          <a:xfrm>
            <a:off x="205025" y="2155775"/>
            <a:ext cx="4134600" cy="1511872"/>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sz="1500" b="1" dirty="0">
                <a:latin typeface="Open Sans"/>
                <a:ea typeface="Open Sans"/>
                <a:cs typeface="Open Sans"/>
                <a:sym typeface="Open Sans"/>
              </a:rPr>
              <a:t>Insights </a:t>
            </a:r>
          </a:p>
          <a:p>
            <a:pPr marL="0" marR="0" lvl="0" indent="0" algn="l" rtl="0">
              <a:lnSpc>
                <a:spcPct val="115000"/>
              </a:lnSpc>
              <a:spcBef>
                <a:spcPts val="0"/>
              </a:spcBef>
              <a:spcAft>
                <a:spcPts val="0"/>
              </a:spcAft>
              <a:buClr>
                <a:srgbClr val="000000"/>
              </a:buClr>
              <a:buSzPts val="1500"/>
              <a:buFont typeface="Open Sans"/>
              <a:buNone/>
            </a:pPr>
            <a:r>
              <a:rPr lang="en-US" sz="1500" dirty="0">
                <a:latin typeface="Open Sans"/>
                <a:ea typeface="Open Sans"/>
                <a:cs typeface="Open Sans"/>
                <a:sym typeface="Open Sans"/>
              </a:rPr>
              <a:t>from the recent transaction history reveal that female customers are the most profitable, generating more than 5 lacs in profit.</a:t>
            </a:r>
            <a:endParaRPr sz="1500" dirty="0">
              <a:solidFill>
                <a:srgbClr val="0000FF"/>
              </a:solidFill>
              <a:latin typeface="Open Sans"/>
              <a:ea typeface="Open Sans"/>
              <a:cs typeface="Open Sans"/>
              <a:sym typeface="Open Sans"/>
            </a:endParaRPr>
          </a:p>
        </p:txBody>
      </p:sp>
      <p:sp>
        <p:nvSpPr>
          <p:cNvPr id="85" name="Google Shape;85;p4"/>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5" name="Picture 4">
            <a:extLst>
              <a:ext uri="{FF2B5EF4-FFF2-40B4-BE49-F238E27FC236}">
                <a16:creationId xmlns:a16="http://schemas.microsoft.com/office/drawing/2014/main" id="{773991B6-8814-1BC6-F152-38C342A9D260}"/>
              </a:ext>
            </a:extLst>
          </p:cNvPr>
          <p:cNvPicPr>
            <a:picLocks noChangeAspect="1"/>
          </p:cNvPicPr>
          <p:nvPr/>
        </p:nvPicPr>
        <p:blipFill>
          <a:blip r:embed="rId3"/>
          <a:stretch>
            <a:fillRect/>
          </a:stretch>
        </p:blipFill>
        <p:spPr>
          <a:xfrm>
            <a:off x="6459615" y="1083299"/>
            <a:ext cx="2222614" cy="39381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169449784_2_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e169449784_2_1"/>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93" name="Google Shape;93;ge169449784_2_1"/>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Average Profit in the year 2017 by Gender</a:t>
            </a:r>
            <a:endParaRPr/>
          </a:p>
        </p:txBody>
      </p:sp>
      <p:sp>
        <p:nvSpPr>
          <p:cNvPr id="94" name="Google Shape;94;ge169449784_2_1"/>
          <p:cNvSpPr/>
          <p:nvPr/>
        </p:nvSpPr>
        <p:spPr>
          <a:xfrm>
            <a:off x="205024" y="1658319"/>
            <a:ext cx="8629009" cy="3236756"/>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endParaRPr sz="1500" dirty="0">
              <a:solidFill>
                <a:srgbClr val="0000FF"/>
              </a:solidFill>
              <a:latin typeface="Open Sans"/>
              <a:ea typeface="Open Sans"/>
              <a:cs typeface="Open Sans"/>
              <a:sym typeface="Open Sans"/>
            </a:endParaRPr>
          </a:p>
        </p:txBody>
      </p:sp>
      <p:sp>
        <p:nvSpPr>
          <p:cNvPr id="95" name="Google Shape;95;ge169449784_2_1"/>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3" name="Picture 2">
            <a:extLst>
              <a:ext uri="{FF2B5EF4-FFF2-40B4-BE49-F238E27FC236}">
                <a16:creationId xmlns:a16="http://schemas.microsoft.com/office/drawing/2014/main" id="{79F2851C-58E9-D694-50E9-16A18E3EE12D}"/>
              </a:ext>
            </a:extLst>
          </p:cNvPr>
          <p:cNvPicPr>
            <a:picLocks noChangeAspect="1"/>
          </p:cNvPicPr>
          <p:nvPr/>
        </p:nvPicPr>
        <p:blipFill>
          <a:blip r:embed="rId3"/>
          <a:stretch>
            <a:fillRect/>
          </a:stretch>
        </p:blipFill>
        <p:spPr>
          <a:xfrm>
            <a:off x="0" y="1050555"/>
            <a:ext cx="9144000" cy="3653181"/>
          </a:xfrm>
          <a:prstGeom prst="rect">
            <a:avLst/>
          </a:prstGeom>
        </p:spPr>
      </p:pic>
    </p:spTree>
    <p:extLst>
      <p:ext uri="{BB962C8B-B14F-4D97-AF65-F5344CB8AC3E}">
        <p14:creationId xmlns:p14="http://schemas.microsoft.com/office/powerpoint/2010/main" val="387879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169449784_2_1"/>
          <p:cNvSpPr/>
          <p:nvPr/>
        </p:nvSpPr>
        <p:spPr>
          <a:xfrm>
            <a:off x="-15501" y="-34973"/>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e169449784_2_1"/>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93" name="Google Shape;93;ge169449784_2_1"/>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dirty="0"/>
          </a:p>
        </p:txBody>
      </p:sp>
      <p:sp>
        <p:nvSpPr>
          <p:cNvPr id="94" name="Google Shape;94;ge169449784_2_1"/>
          <p:cNvSpPr/>
          <p:nvPr/>
        </p:nvSpPr>
        <p:spPr>
          <a:xfrm>
            <a:off x="205025" y="1301807"/>
            <a:ext cx="8001328" cy="3577719"/>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dirty="0">
                <a:solidFill>
                  <a:schemeClr val="tx1"/>
                </a:solidFill>
                <a:latin typeface="Open Sans"/>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2000" b="0" i="0" dirty="0">
                <a:solidFill>
                  <a:schemeClr val="tx1"/>
                </a:solidFill>
                <a:effectLst/>
                <a:latin typeface="Söhne"/>
              </a:rPr>
              <a:t>In the given image, we observe that the average value is $1,088.77, which represents approximately 60% of the data from the customers' ID in our dataset.</a:t>
            </a:r>
            <a:endParaRPr sz="1500" b="1" dirty="0">
              <a:solidFill>
                <a:schemeClr val="tx1"/>
              </a:solidFill>
              <a:latin typeface="Open Sans"/>
              <a:ea typeface="Open Sans"/>
              <a:cs typeface="Open Sans"/>
              <a:sym typeface="Open Sans"/>
            </a:endParaRPr>
          </a:p>
        </p:txBody>
      </p:sp>
      <p:sp>
        <p:nvSpPr>
          <p:cNvPr id="95" name="Google Shape;95;ge169449784_2_1"/>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e169449784_2_1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e169449784_2_16"/>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03" name="Google Shape;103;ge169449784_2_16"/>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dirty="0">
                <a:latin typeface="Open Sans"/>
                <a:ea typeface="Open Sans"/>
                <a:cs typeface="Open Sans"/>
                <a:sym typeface="Open Sans"/>
              </a:rPr>
              <a:t>Mostly profitable by  Brand</a:t>
            </a:r>
            <a:endParaRPr dirty="0"/>
          </a:p>
        </p:txBody>
      </p:sp>
      <p:sp>
        <p:nvSpPr>
          <p:cNvPr id="104" name="Google Shape;104;ge169449784_2_16"/>
          <p:cNvSpPr/>
          <p:nvPr/>
        </p:nvSpPr>
        <p:spPr>
          <a:xfrm>
            <a:off x="205025" y="2155775"/>
            <a:ext cx="4134600" cy="194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dirty="0">
                <a:latin typeface="Open Sans"/>
                <a:ea typeface="Open Sans"/>
                <a:cs typeface="Open Sans"/>
                <a:sym typeface="Open Sans"/>
              </a:rPr>
              <a:t>Insights:</a:t>
            </a:r>
            <a:endParaRPr sz="1500" b="1" dirty="0">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dirty="0">
                <a:solidFill>
                  <a:schemeClr val="dk1"/>
                </a:solidFill>
                <a:latin typeface="Open Sans"/>
                <a:ea typeface="Open Sans"/>
                <a:cs typeface="Open Sans"/>
                <a:sym typeface="Open Sans"/>
              </a:rPr>
              <a:t>Among the various bicycle brands, </a:t>
            </a:r>
            <a:r>
              <a:rPr lang="en-US" sz="1500" dirty="0" err="1">
                <a:solidFill>
                  <a:schemeClr val="dk1"/>
                </a:solidFill>
                <a:latin typeface="Open Sans"/>
                <a:ea typeface="Open Sans"/>
                <a:cs typeface="Open Sans"/>
                <a:sym typeface="Open Sans"/>
              </a:rPr>
              <a:t>Narco</a:t>
            </a:r>
            <a:r>
              <a:rPr lang="en-US" sz="1500" dirty="0">
                <a:solidFill>
                  <a:schemeClr val="dk1"/>
                </a:solidFill>
                <a:latin typeface="Open Sans"/>
                <a:ea typeface="Open Sans"/>
                <a:cs typeface="Open Sans"/>
                <a:sym typeface="Open Sans"/>
              </a:rPr>
              <a:t>  Bicycle stands out as the least profitable, it was almost experiencing losses in its business. In contrast, other WhareA2b brands have been more successful and profitable.</a:t>
            </a:r>
            <a:endParaRPr sz="1500" dirty="0">
              <a:solidFill>
                <a:srgbClr val="0000FF"/>
              </a:solidFill>
              <a:latin typeface="Open Sans"/>
              <a:ea typeface="Open Sans"/>
              <a:cs typeface="Open Sans"/>
              <a:sym typeface="Open Sans"/>
            </a:endParaRPr>
          </a:p>
        </p:txBody>
      </p:sp>
      <p:sp>
        <p:nvSpPr>
          <p:cNvPr id="105" name="Google Shape;105;ge169449784_2_16"/>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3" name="Picture 2">
            <a:extLst>
              <a:ext uri="{FF2B5EF4-FFF2-40B4-BE49-F238E27FC236}">
                <a16:creationId xmlns:a16="http://schemas.microsoft.com/office/drawing/2014/main" id="{44B91F19-4CF2-2176-76E4-48BDDDF0A0FF}"/>
              </a:ext>
            </a:extLst>
          </p:cNvPr>
          <p:cNvPicPr>
            <a:picLocks noChangeAspect="1"/>
          </p:cNvPicPr>
          <p:nvPr/>
        </p:nvPicPr>
        <p:blipFill>
          <a:blip r:embed="rId3"/>
          <a:stretch>
            <a:fillRect/>
          </a:stretch>
        </p:blipFill>
        <p:spPr>
          <a:xfrm>
            <a:off x="4339625" y="1041625"/>
            <a:ext cx="4742382" cy="40388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e169449784_2_2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e169449784_2_26"/>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13" name="Google Shape;113;ge169449784_2_26"/>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dirty="0">
                <a:latin typeface="Open Sans"/>
                <a:ea typeface="Open Sans"/>
                <a:cs typeface="Open Sans"/>
                <a:sym typeface="Open Sans"/>
              </a:rPr>
              <a:t>Bike sales by customers procession</a:t>
            </a:r>
            <a:endParaRPr dirty="0"/>
          </a:p>
        </p:txBody>
      </p:sp>
      <p:sp>
        <p:nvSpPr>
          <p:cNvPr id="114" name="Google Shape;114;ge169449784_2_26"/>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dirty="0">
                <a:latin typeface="Open Sans"/>
                <a:ea typeface="Open Sans"/>
                <a:cs typeface="Open Sans"/>
                <a:sym typeface="Open Sans"/>
              </a:rPr>
              <a:t>Insights:</a:t>
            </a:r>
            <a:endParaRPr lang="en-US" sz="1500" dirty="0">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dirty="0">
                <a:latin typeface="Open Sans"/>
                <a:ea typeface="Open Sans"/>
                <a:cs typeface="Open Sans"/>
                <a:sym typeface="Open Sans"/>
              </a:rPr>
              <a:t>Bike sales by customers’ procession. Auditors, Ass Professor, and </a:t>
            </a:r>
            <a:r>
              <a:rPr lang="en-IN" sz="1500" dirty="0">
                <a:latin typeface="Open Sans"/>
                <a:ea typeface="Open Sans"/>
                <a:cs typeface="Open Sans"/>
                <a:sym typeface="Open Sans"/>
              </a:rPr>
              <a:t>Executive Secretary  are mostly buys from last 3 years</a:t>
            </a:r>
            <a:endParaRPr lang="en-US" sz="1500" dirty="0">
              <a:latin typeface="Open Sans"/>
              <a:ea typeface="Open Sans"/>
              <a:cs typeface="Open Sans"/>
              <a:sym typeface="Open Sans"/>
            </a:endParaRPr>
          </a:p>
        </p:txBody>
      </p:sp>
      <p:sp>
        <p:nvSpPr>
          <p:cNvPr id="115" name="Google Shape;115;ge169449784_2_26"/>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16" name="Google Shape;116;ge169449784_2_26"/>
          <p:cNvPicPr preferRelativeResize="0"/>
          <p:nvPr/>
        </p:nvPicPr>
        <p:blipFill>
          <a:blip r:embed="rId3"/>
          <a:srcRect/>
          <a:stretch/>
        </p:blipFill>
        <p:spPr>
          <a:xfrm>
            <a:off x="4545428" y="2155775"/>
            <a:ext cx="4287520" cy="27822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e169449784_2_5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e169449784_2_5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43" name="Google Shape;143;ge169449784_2_58"/>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dirty="0">
                <a:latin typeface="Open Sans"/>
                <a:ea typeface="Open Sans"/>
                <a:cs typeface="Open Sans"/>
                <a:sym typeface="Open Sans"/>
              </a:rPr>
              <a:t>Most purchased products among customers</a:t>
            </a:r>
            <a:endParaRPr dirty="0"/>
          </a:p>
        </p:txBody>
      </p:sp>
      <p:sp>
        <p:nvSpPr>
          <p:cNvPr id="144" name="Google Shape;144;ge169449784_2_58"/>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rgbClr val="0000FF"/>
                </a:solidFill>
                <a:latin typeface="Open Sans"/>
                <a:ea typeface="Open Sans"/>
                <a:cs typeface="Open Sans"/>
                <a:sym typeface="Open Sans"/>
              </a:rPr>
              <a:t>Standard product</a:t>
            </a:r>
            <a:r>
              <a:rPr lang="en-US" sz="1500">
                <a:solidFill>
                  <a:schemeClr val="dk1"/>
                </a:solidFill>
                <a:latin typeface="Open Sans"/>
                <a:ea typeface="Open Sans"/>
                <a:cs typeface="Open Sans"/>
                <a:sym typeface="Open Sans"/>
              </a:rPr>
              <a:t> are most buyable products by customers among the other product with </a:t>
            </a:r>
            <a:r>
              <a:rPr lang="en-US" sz="1500">
                <a:solidFill>
                  <a:srgbClr val="0000FF"/>
                </a:solidFill>
                <a:latin typeface="Open Sans"/>
                <a:ea typeface="Open Sans"/>
                <a:cs typeface="Open Sans"/>
                <a:sym typeface="Open Sans"/>
              </a:rPr>
              <a:t>more than 10000 +</a:t>
            </a:r>
            <a:r>
              <a:rPr lang="en-US" sz="1500">
                <a:solidFill>
                  <a:schemeClr val="dk1"/>
                </a:solidFill>
                <a:latin typeface="Open Sans"/>
                <a:ea typeface="Open Sans"/>
                <a:cs typeface="Open Sans"/>
                <a:sym typeface="Open Sans"/>
              </a:rPr>
              <a:t> transactions took place</a:t>
            </a:r>
            <a:endParaRPr sz="1500">
              <a:solidFill>
                <a:srgbClr val="0000FF"/>
              </a:solidFill>
              <a:latin typeface="Open Sans"/>
              <a:ea typeface="Open Sans"/>
              <a:cs typeface="Open Sans"/>
              <a:sym typeface="Open Sans"/>
            </a:endParaRPr>
          </a:p>
        </p:txBody>
      </p:sp>
      <p:sp>
        <p:nvSpPr>
          <p:cNvPr id="145" name="Google Shape;145;ge169449784_2_58"/>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46" name="Google Shape;146;ge169449784_2_58"/>
          <p:cNvPicPr preferRelativeResize="0"/>
          <p:nvPr/>
        </p:nvPicPr>
        <p:blipFill>
          <a:blip r:embed="rId3"/>
          <a:srcRect/>
          <a:stretch/>
        </p:blipFill>
        <p:spPr>
          <a:xfrm>
            <a:off x="4775752" y="2155799"/>
            <a:ext cx="3932120" cy="278223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924</Words>
  <Application>Microsoft Office PowerPoint</Application>
  <PresentationFormat>On-screen Show (16:9)</PresentationFormat>
  <Paragraphs>75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Söhne</vt:lpstr>
      <vt:lpstr>Open Sans Light</vt:lpstr>
      <vt:lpstr>Open Sans ExtraBold</vt:lpstr>
      <vt:lpstr>Open Sans</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Ravi_Mogili</dc:creator>
  <cp:lastModifiedBy>Ravi Mogili</cp:lastModifiedBy>
  <cp:revision>3</cp:revision>
  <dcterms:modified xsi:type="dcterms:W3CDTF">2023-07-27T14:48:03Z</dcterms:modified>
</cp:coreProperties>
</file>