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6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742793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7427934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54026" y="0"/>
            <a:ext cx="6676373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04110"/>
            <a:ext cx="7120827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350" marR="34925" indent="-6350">
              <a:lnSpc>
                <a:spcPct val="107000"/>
              </a:lnSpc>
              <a:spcAft>
                <a:spcPts val="15"/>
              </a:spcAft>
            </a:pPr>
            <a:r>
              <a:rPr lang="en-IN" sz="44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 Mining and Analysis of Product Reviews </a:t>
            </a:r>
            <a:endParaRPr lang="en-IN" sz="4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403765"/>
            <a:ext cx="712082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This Python script aims to perform text mining and analysis on product reviews obtained from Flipkart. The specific product being </a:t>
            </a:r>
            <a:r>
              <a:rPr lang="en-US" sz="1750" dirty="0" err="1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analysed</a:t>
            </a: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 is the "True Human Emperor Anti-Theft Backpack" with USB Charging Port and Back Pocket Legend.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729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5052" y="-9203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script scrapes reviews of the specified product from Flipkart. 	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It iterates over multiple pages of reviews, with a limit of 50 	pages. The Beautiful Soup library is used for parsing HTML content.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requests library is utilized for making HTTP requests to the Flipkart website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037993" y="1419523"/>
            <a:ext cx="84797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Scraping: 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250609" y="2773501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14401" y="2483476"/>
            <a:ext cx="6789107" cy="295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34925" lvl="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en-US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script scrapes reviews of the specified product from Flipkart. It iterates over multiple pages of reviews, with a limit of 50 pages. The </a:t>
            </a:r>
          </a:p>
          <a:p>
            <a:pPr marL="285750" marR="34925" lvl="0" indent="-28575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4925" lvl="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en-US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 library is used for parsing HTML content. </a:t>
            </a:r>
          </a:p>
          <a:p>
            <a:pPr marL="285750" marR="34925" lvl="0" indent="-28575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4925" lvl="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</a:pPr>
            <a:r>
              <a:rPr lang="en-US" sz="1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requests library is utilized for making HTTP requests to the Flipkart website</a:t>
            </a:r>
          </a:p>
          <a:p>
            <a:pPr marL="285750" marR="34925" lvl="0" indent="-28575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8" y="43716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733091-2C22-C890-CA41-8D4E15C632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41293" y="601249"/>
            <a:ext cx="6789107" cy="6839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41252"/>
            <a:ext cx="84797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Data Sources and Preprocessing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2579965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55555C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9812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7535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0609" y="2795230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315653" y="28021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Data Acquisition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037993" y="32825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Gather text data from diverse sources like websites, databases, and social media platforms.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565172" y="40921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8644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2272" y="3906083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537258" y="3912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Text Cleaning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8" y="43934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Stop words are removed from the text using a predefined list of English stop words.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287631" y="5198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555C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970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8700" y="5012650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3315653" y="5019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Feature Extraction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037993" y="549997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Convert unstructured text into numerical representations that can be used by machine learning models.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8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>
            <a:extLst>
              <a:ext uri="{FF2B5EF4-FFF2-40B4-BE49-F238E27FC236}">
                <a16:creationId xmlns:a16="http://schemas.microsoft.com/office/drawing/2014/main" id="{50DF0F76-D040-2E28-42E9-C449303EA20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3" name="Shape 0"/>
          <p:cNvSpPr/>
          <p:nvPr/>
        </p:nvSpPr>
        <p:spPr>
          <a:xfrm>
            <a:off x="0" y="1964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923103" y="569476"/>
            <a:ext cx="8419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Text Representation Techniques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227421" y="16354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Bag-of-Words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24779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Represent text as a collection of unique words and their frequencies, ignoring word order.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543515" y="16301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Word Embeddings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376969" y="247940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Encode words as dense vectors that capture semantic and syntactic relationships.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134672" y="43995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Topic Modeling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848564" y="488689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Discover underlying themes and concepts within a corpus of text documents.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EFB019-9E3D-4777-52F4-FC6A14D3D3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27378" y="2219595"/>
            <a:ext cx="5001981" cy="4444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53B38DC-054A-51E7-668D-38B1EDA3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4" name="Text 1"/>
          <p:cNvSpPr/>
          <p:nvPr/>
        </p:nvSpPr>
        <p:spPr>
          <a:xfrm>
            <a:off x="2037993" y="18154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0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Text Preprocessing</a:t>
            </a:r>
            <a:endParaRPr lang="en-US" sz="4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3373" y="3169444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highlight>
                  <a:srgbClr val="000000"/>
                </a:highlight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>
              <a:highlight>
                <a:srgbClr val="000000"/>
              </a:highlight>
            </a:endParaRPr>
          </a:p>
        </p:txBody>
      </p:sp>
      <p:sp>
        <p:nvSpPr>
          <p:cNvPr id="8" name="Text 5"/>
          <p:cNvSpPr/>
          <p:nvPr/>
        </p:nvSpPr>
        <p:spPr>
          <a:xfrm>
            <a:off x="2760107" y="309300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IN" sz="1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Reviews are cleaned and pre-processed to remove unwanted symbols, numbers, and spaces.</a:t>
            </a:r>
            <a:endParaRPr lang="en-US" sz="175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3329" y="3169444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highlight>
                  <a:srgbClr val="000000"/>
                </a:highlight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>
              <a:highlight>
                <a:srgbClr val="000000"/>
              </a:highlight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8399" y="3169445"/>
            <a:ext cx="4444008" cy="945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 </a:t>
            </a:r>
            <a:r>
              <a:rPr lang="en-IN" u="none" strike="noStrike" kern="100" dirty="0">
                <a:solidFill>
                  <a:schemeClr val="bg1"/>
                </a:solidFill>
                <a:effectLst/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Tokenization and lowercasing are performed on the text data. </a:t>
            </a: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1464" y="4832747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highlight>
                  <a:srgbClr val="000000"/>
                </a:highlight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>
              <a:highlight>
                <a:srgbClr val="000000"/>
              </a:highlight>
            </a:endParaRPr>
          </a:p>
        </p:txBody>
      </p:sp>
      <p:sp>
        <p:nvSpPr>
          <p:cNvPr id="15" name="Text 12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highlight>
                <a:srgbClr val="000000"/>
              </a:highlight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4791076"/>
            <a:ext cx="4444008" cy="933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34925" lvl="0" fontAlgn="base">
              <a:lnSpc>
                <a:spcPct val="107000"/>
              </a:lnSpc>
              <a:spcAft>
                <a:spcPts val="615"/>
              </a:spcAft>
              <a:buClr>
                <a:srgbClr val="000000"/>
              </a:buClr>
              <a:buSzPts val="1100"/>
            </a:pPr>
            <a:r>
              <a:rPr lang="en-IN" sz="1800" u="none" strike="noStrike" kern="100" dirty="0">
                <a:solidFill>
                  <a:schemeClr val="bg1"/>
                </a:solidFill>
                <a:effectLst/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Stop words are removed from the text using a predefined list of English stop words. </a:t>
            </a:r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3685" y="4832747"/>
            <a:ext cx="205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highlight>
                  <a:srgbClr val="000000"/>
                </a:highlight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624" dirty="0">
              <a:highlight>
                <a:srgbClr val="000000"/>
              </a:highlight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32330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highlight>
                <a:srgbClr val="000000"/>
              </a:highlight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8399" y="4791075"/>
            <a:ext cx="4444008" cy="1176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Group customers based on their preferences and behaviors expressed in textual data.</a:t>
            </a:r>
            <a:endParaRPr lang="en-US" sz="175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764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Text Classification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015139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2370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Feature Engineering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60163" y="471749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Prepare the textual data by extracting relevant features for the classification task.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015139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2370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Model Training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778222" y="471749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Select and train appropriate machine learning algorithms to learn patterns in the data.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015139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37077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Performance Evaluation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296400" y="5064681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Assess the accuracy and effectiveness of the text classification model.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037993" y="814193"/>
            <a:ext cx="5554980" cy="1066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Sentiment Analysis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22" y="1971962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11900" y="27150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Positive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110853" y="318548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Identify and quantify positive opinions and emotions expressed in text.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1956194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17386" y="2617909"/>
            <a:ext cx="170992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Negative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15483" y="31854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Detect and measure negative sentiments, critiques, and complaints in textual data.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5606" y="1711190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341010" y="2492892"/>
            <a:ext cx="277749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Neutral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444626" y="3062251"/>
            <a:ext cx="3482348" cy="1181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Distinguish objective, fact-based </a:t>
            </a:r>
            <a:r>
              <a:rPr lang="en-US" sz="1750" dirty="0" err="1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languagae</a:t>
            </a: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 from subjective, opinion-driven text.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811FC3-2763-6165-78C9-88229FB14FEE}"/>
              </a:ext>
            </a:extLst>
          </p:cNvPr>
          <p:cNvGrpSpPr/>
          <p:nvPr/>
        </p:nvGrpSpPr>
        <p:grpSpPr>
          <a:xfrm>
            <a:off x="1110853" y="4772617"/>
            <a:ext cx="6650657" cy="2544699"/>
            <a:chOff x="-3477657" y="1930992"/>
            <a:chExt cx="6650657" cy="25446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70683C-C4CE-D57D-FD12-689AAF89526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3477657" y="1930992"/>
              <a:ext cx="2558415" cy="254469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22401F-0499-554F-4A92-AFA2B479CB42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78035" y="1930992"/>
              <a:ext cx="2894965" cy="24892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4D4B1EA-364C-1062-C579-6ADBF71288D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319364" y="4526046"/>
            <a:ext cx="3799136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71073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Applications of Text Mining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Customer Insights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Analyze customer reviews, feedback, and support interactions to improve products and services.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Market Intelligence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Monitor online discussions, news, and social media to stay informed about industry trends and competitors.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Risk Management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Detect potential risks, compliance issues, and security threats by scanning large volumes of textual data.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3C3C43"/>
          </a:solidFill>
          <a:ln w="7620">
            <a:solidFill>
              <a:srgbClr val="55555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8407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Knowledge Discovery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Uncover hidden connections, patterns, and insights within enterprise data to drive innovation and decision-making.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9599" y="236529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Arial" panose="020B0604020202020204" pitchFamily="34" charset="0"/>
                <a:ea typeface="Instrument Sans" pitchFamily="34" charset="-122"/>
                <a:cs typeface="Arial" panose="020B0604020202020204" pitchFamily="34" charset="0"/>
              </a:rPr>
              <a:t>Conclusion and Future Trends</a:t>
            </a:r>
            <a:endParaRPr lang="en-US" sz="43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A2DC85-8C4B-07C0-2B80-81FAF996F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8071"/>
            <a:ext cx="6319599" cy="50730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9599" y="408729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N" sz="1800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Overall, this analysis underscores the utility of text mining in uncovering valuable insights from consumer feedback. By leveraging text mining techniques, businesses and consumers alike can gain a more nuanced understanding of product perceptions, enabling informed decision-making.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544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Instrument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Ravi Mogili</cp:lastModifiedBy>
  <cp:revision>7</cp:revision>
  <dcterms:created xsi:type="dcterms:W3CDTF">2024-03-22T08:06:29Z</dcterms:created>
  <dcterms:modified xsi:type="dcterms:W3CDTF">2024-03-22T10:47:37Z</dcterms:modified>
</cp:coreProperties>
</file>