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9" d="100"/>
          <a:sy n="79" d="100"/>
        </p:scale>
        <p:origin x="-170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796FF1-98C5-49A1-8077-2E4AA876135B}"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DF1CB-0880-4DB9-A686-3EF17AC795F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796FF1-98C5-49A1-8077-2E4AA876135B}"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DF1CB-0880-4DB9-A686-3EF17AC795F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796FF1-98C5-49A1-8077-2E4AA876135B}"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DF1CB-0880-4DB9-A686-3EF17AC795F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796FF1-98C5-49A1-8077-2E4AA876135B}"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DF1CB-0880-4DB9-A686-3EF17AC795F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796FF1-98C5-49A1-8077-2E4AA876135B}"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DF1CB-0880-4DB9-A686-3EF17AC795F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796FF1-98C5-49A1-8077-2E4AA876135B}"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DF1CB-0880-4DB9-A686-3EF17AC795F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796FF1-98C5-49A1-8077-2E4AA876135B}" type="datetimeFigureOut">
              <a:rPr lang="en-US" smtClean="0"/>
              <a:t>3/25/2021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DF1CB-0880-4DB9-A686-3EF17AC795F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796FF1-98C5-49A1-8077-2E4AA876135B}" type="datetimeFigureOut">
              <a:rPr lang="en-US" smtClean="0"/>
              <a:t>3/25/2021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DF1CB-0880-4DB9-A686-3EF17AC795F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796FF1-98C5-49A1-8077-2E4AA876135B}" type="datetimeFigureOut">
              <a:rPr lang="en-US" smtClean="0"/>
              <a:t>3/25/2021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DF1CB-0880-4DB9-A686-3EF17AC795F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796FF1-98C5-49A1-8077-2E4AA876135B}"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DF1CB-0880-4DB9-A686-3EF17AC795F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796FF1-98C5-49A1-8077-2E4AA876135B}"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DF1CB-0880-4DB9-A686-3EF17AC795F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796FF1-98C5-49A1-8077-2E4AA876135B}" type="datetimeFigureOut">
              <a:rPr lang="en-US" smtClean="0"/>
              <a:t>3/25/2021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DF1CB-0880-4DB9-A686-3EF17AC795F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render.githubusercontent.com/view/ipynb?color_mode=light&amp;commit=16dd3c80a0937944ced37999765a4dd091ee26d2&amp;enc_url=68747470733a2f2f7261772e67697468756275736572636f6e74656e742e636f6d2f726f7368616e67726577616c2f636f7572736572612d6170706c6965642d646174612d736369656e63652d63617073746f6e652f313664643363383061303933373934346365643337393939373635613464643039316565323664322f5765656b253230352f46696e616c2532305265706f72742532302532302d25323043617073746f6e6525323050726f6a656374253230254532253830253933253230546865253230426174746c652532306f662532304e65696768626f72686f6f647325323025323046696e64696e6725323061253230426574746572253230506c616365253230696e25323053636172626f726f756768253243253230546f726f6e746f2e6970796e62&amp;nwo=roshangrewal%2Fcoursera-applied-data-science-capstone&amp;path=Week+5%2FFinal+Report++-+Capstone+Project+%E2%80%93+The+Battle+of+Neighborhoods++Finding+a+Better+Place+in+Scarborough%2C+Toronto.ipynb&amp;repository_id=208729833&amp;repository_type=Repository"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1"/>
            <a:ext cx="7772400" cy="2000250"/>
          </a:xfrm>
        </p:spPr>
        <p:txBody>
          <a:bodyPr>
            <a:normAutofit fontScale="90000"/>
          </a:bodyPr>
          <a:lstStyle/>
          <a:p>
            <a:r>
              <a:rPr lang="en-US" b="1" dirty="0"/>
              <a:t>Final Report | Capstone Project – The Battle of Neighborhoods</a:t>
            </a:r>
            <a:br>
              <a:rPr lang="en-US" b="1" dirty="0"/>
            </a:br>
            <a:endParaRPr lang="en-US" dirty="0"/>
          </a:p>
        </p:txBody>
      </p:sp>
      <p:sp>
        <p:nvSpPr>
          <p:cNvPr id="3" name="Subtitle 2"/>
          <p:cNvSpPr>
            <a:spLocks noGrp="1"/>
          </p:cNvSpPr>
          <p:nvPr>
            <p:ph type="subTitle" idx="1"/>
          </p:nvPr>
        </p:nvSpPr>
        <p:spPr>
          <a:xfrm>
            <a:off x="1066800" y="3276600"/>
            <a:ext cx="6934200" cy="3124200"/>
          </a:xfrm>
        </p:spPr>
        <p:txBody>
          <a:bodyPr>
            <a:normAutofit fontScale="62500" lnSpcReduction="20000"/>
          </a:bodyPr>
          <a:lstStyle/>
          <a:p>
            <a:pPr algn="l"/>
            <a:r>
              <a:rPr lang="en-US" b="1" dirty="0"/>
              <a:t>1. </a:t>
            </a:r>
            <a:r>
              <a:rPr lang="en-US" b="1" dirty="0">
                <a:solidFill>
                  <a:schemeClr val="tx1"/>
                </a:solidFill>
              </a:rPr>
              <a:t>Introduction</a:t>
            </a:r>
            <a:r>
              <a:rPr lang="en-US" b="1" dirty="0"/>
              <a:t>:</a:t>
            </a:r>
          </a:p>
          <a:p>
            <a:r>
              <a:rPr lang="en-US" dirty="0">
                <a:solidFill>
                  <a:schemeClr val="tx1"/>
                </a:solidFill>
              </a:rPr>
              <a:t>The purpose of this Project is to help people in exploring better facilities around their neighborhood. It will help people making smart and efficient decision on selecting great neighborhood out of numbers of other neighborhoods in Scarborough, </a:t>
            </a:r>
            <a:r>
              <a:rPr lang="en-US" dirty="0" err="1">
                <a:solidFill>
                  <a:schemeClr val="tx1"/>
                </a:solidFill>
              </a:rPr>
              <a:t>Toranto</a:t>
            </a:r>
            <a:r>
              <a:rPr lang="en-US" dirty="0">
                <a:solidFill>
                  <a:schemeClr val="tx1"/>
                </a:solidFill>
              </a:rPr>
              <a:t>.</a:t>
            </a:r>
          </a:p>
          <a:p>
            <a:r>
              <a:rPr lang="en-US" dirty="0">
                <a:solidFill>
                  <a:schemeClr val="tx1"/>
                </a:solidFill>
              </a:rPr>
              <a:t>Lots of people are migrating to various states of Canada and needed lots of research for good housing prices and </a:t>
            </a:r>
            <a:r>
              <a:rPr lang="en-US" dirty="0" err="1">
                <a:solidFill>
                  <a:schemeClr val="tx1"/>
                </a:solidFill>
              </a:rPr>
              <a:t>reputated</a:t>
            </a:r>
            <a:r>
              <a:rPr lang="en-US" dirty="0">
                <a:solidFill>
                  <a:schemeClr val="tx1"/>
                </a:solidFill>
              </a:rPr>
              <a:t> schools for their children. This project is for those people who are looking for better neighborhoods. For ease of accessing to Cafe, School, Super market, medical shops, grocery shops, mall, theatre, hospital, like minded people, etc.</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751344"/>
            <a:ext cx="6248400" cy="3970318"/>
          </a:xfrm>
          <a:prstGeom prst="rect">
            <a:avLst/>
          </a:prstGeom>
        </p:spPr>
        <p:txBody>
          <a:bodyPr wrap="square">
            <a:spAutoFit/>
          </a:bodyPr>
          <a:lstStyle/>
          <a:p>
            <a:r>
              <a:rPr lang="en-US" b="1" dirty="0"/>
              <a:t>The Location:</a:t>
            </a:r>
          </a:p>
          <a:p>
            <a:r>
              <a:rPr lang="en-US" dirty="0"/>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a:p>
            <a:r>
              <a:rPr lang="en-US" b="1" dirty="0"/>
              <a:t>Foursquare API:</a:t>
            </a:r>
          </a:p>
          <a:p>
            <a:r>
              <a:rPr lang="en-US" dirty="0"/>
              <a:t>This project have used Four-square API as its prime data gathering source as it has a database of millions of places, especially their places API which provides the ability to perform location search, location sharing and details about a business.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228599"/>
            <a:ext cx="6781800" cy="6186309"/>
          </a:xfrm>
          <a:prstGeom prst="rect">
            <a:avLst/>
          </a:prstGeom>
        </p:spPr>
        <p:txBody>
          <a:bodyPr wrap="square">
            <a:spAutoFit/>
          </a:bodyPr>
          <a:lstStyle/>
          <a:p>
            <a:r>
              <a:rPr lang="en-US" b="1" dirty="0"/>
              <a:t>5. Discussion Section</a:t>
            </a:r>
          </a:p>
          <a:p>
            <a:r>
              <a:rPr lang="en-US" b="1" dirty="0"/>
              <a:t>Problem Which Tried to Solve:</a:t>
            </a:r>
          </a:p>
          <a:p>
            <a:r>
              <a:rPr lang="en-US" dirty="0"/>
              <a:t>The major purpose of this project, is to suggest a better neighborhood in a new city for the person who are </a:t>
            </a:r>
            <a:r>
              <a:rPr lang="en-US" dirty="0" err="1"/>
              <a:t>shiffting</a:t>
            </a:r>
            <a:r>
              <a:rPr lang="en-US" dirty="0"/>
              <a:t> there. Social presence in society in terms of like minded people. Connectivity to the airport, bus stand, city center, markets and other daily needs things nearby.</a:t>
            </a:r>
          </a:p>
          <a:p>
            <a:r>
              <a:rPr lang="en-US" dirty="0"/>
              <a:t>Sorted list of house in terms of housing prices in a ascending or descending order</a:t>
            </a:r>
          </a:p>
          <a:p>
            <a:r>
              <a:rPr lang="en-US" dirty="0"/>
              <a:t>Sorted list of schools in terms of location, fees, rating and reviews</a:t>
            </a:r>
          </a:p>
          <a:p>
            <a:r>
              <a:rPr lang="en-US" b="1" dirty="0"/>
              <a:t>6. Conclusion Section</a:t>
            </a:r>
          </a:p>
          <a:p>
            <a:r>
              <a:rPr lang="en-US" dirty="0"/>
              <a:t>In this project, using k-means cluster algorithm I separated the neighborhood into 10(Ten) different clusters and for 103 different </a:t>
            </a:r>
            <a:r>
              <a:rPr lang="en-US" dirty="0" err="1"/>
              <a:t>lattitude</a:t>
            </a:r>
            <a:r>
              <a:rPr lang="en-US" dirty="0"/>
              <a:t> and </a:t>
            </a:r>
            <a:r>
              <a:rPr lang="en-US" dirty="0" err="1"/>
              <a:t>logitude</a:t>
            </a:r>
            <a:r>
              <a:rPr lang="en-US" dirty="0"/>
              <a:t> from dataset, which have very-similar neighborhoods around them. Using the charts above results presented to a particular neighborhood based on average house prices and school rating have been made.</a:t>
            </a:r>
          </a:p>
          <a:p>
            <a:r>
              <a:rPr lang="en-US" dirty="0"/>
              <a:t>I feel rewarded with the efforts and believe this course with all the topics covered is well worthy of appreciation. This project has shown me a practical application to resolve a real situation that has impacting personal and financial impact using Data Science tools. The mapping with Folium is a very powerful technique to consolidate information and make the analysis and decision better with confidence.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381000" y="838200"/>
            <a:ext cx="8077200" cy="3847207"/>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Helvetica Neue"/>
                <a:cs typeface="Arial" pitchFamily="34" charset="0"/>
              </a:rPr>
              <a:t>Future Works: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rgbClr val="000000"/>
              </a:solidFill>
              <a:effectLst/>
              <a:latin typeface="Helvetica Neue"/>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Helvetica Neue"/>
                <a:cs typeface="Arial" pitchFamily="34" charset="0"/>
              </a:rPr>
              <a:t>This project can be continued for making it more precise in terms to find best house in Scarborough. Best means on the basis of all required things(daily needs or things we need to live a better life) around and also in terms of cost effective. </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1400" dirty="0">
              <a:solidFill>
                <a:srgbClr val="000000"/>
              </a:solidFill>
              <a:latin typeface="Helvetica Neue"/>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Helvetica Neue"/>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Helvetica Neue"/>
                <a:cs typeface="Arial" pitchFamily="34" charset="0"/>
              </a:rPr>
              <a:t>Libraries Which are Used to </a:t>
            </a:r>
            <a:r>
              <a:rPr kumimoji="0" lang="en-US" b="1" i="0" u="none" strike="noStrike" cap="none" normalizeH="0" baseline="0" dirty="0" err="1" smtClean="0">
                <a:ln>
                  <a:noFill/>
                </a:ln>
                <a:solidFill>
                  <a:srgbClr val="000000"/>
                </a:solidFill>
                <a:effectLst/>
                <a:latin typeface="Helvetica Neue"/>
                <a:cs typeface="Arial" pitchFamily="34" charset="0"/>
              </a:rPr>
              <a:t>Develope</a:t>
            </a:r>
            <a:r>
              <a:rPr kumimoji="0" lang="en-US" b="1" i="0" u="none" strike="noStrike" cap="none" normalizeH="0" baseline="0" dirty="0" smtClean="0">
                <a:ln>
                  <a:noFill/>
                </a:ln>
                <a:solidFill>
                  <a:srgbClr val="000000"/>
                </a:solidFill>
                <a:effectLst/>
                <a:latin typeface="Helvetica Neue"/>
                <a:cs typeface="Arial" pitchFamily="34" charset="0"/>
              </a:rPr>
              <a:t> the Project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Pandas: For creating and manipulating </a:t>
            </a:r>
            <a:r>
              <a:rPr kumimoji="0" lang="en-US" sz="1400" b="0" i="0" u="none" strike="noStrike" cap="none" normalizeH="0" baseline="0" dirty="0" err="1" smtClean="0">
                <a:ln>
                  <a:noFill/>
                </a:ln>
                <a:solidFill>
                  <a:schemeClr val="tx1"/>
                </a:solidFill>
                <a:effectLst/>
                <a:latin typeface="Arial" pitchFamily="34" charset="0"/>
                <a:cs typeface="Arial" pitchFamily="34" charset="0"/>
              </a:rPr>
              <a:t>dataframes</a:t>
            </a:r>
            <a:r>
              <a:rPr kumimoji="0" lang="en-US" sz="14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Folium: Python visualization library would be used to visualize the neighborhoods cluster distribution of using interactive leaflet map.</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Arial" pitchFamily="34" charset="0"/>
                <a:cs typeface="Arial" pitchFamily="34" charset="0"/>
              </a:rPr>
              <a:t>Scikit</a:t>
            </a:r>
            <a:r>
              <a:rPr kumimoji="0" lang="en-US" sz="1400" b="0" i="0" u="none" strike="noStrike" cap="none" normalizeH="0" baseline="0" dirty="0" smtClean="0">
                <a:ln>
                  <a:noFill/>
                </a:ln>
                <a:solidFill>
                  <a:schemeClr val="tx1"/>
                </a:solidFill>
                <a:effectLst/>
                <a:latin typeface="Arial" pitchFamily="34" charset="0"/>
                <a:cs typeface="Arial" pitchFamily="34" charset="0"/>
              </a:rPr>
              <a:t> Learn: For importing k-means clustering.</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JSON: Library to handle JSON files.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XML: To separate data from presentation and XML stores data in plain text format.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Arial" pitchFamily="34" charset="0"/>
                <a:cs typeface="Arial" pitchFamily="34" charset="0"/>
              </a:rPr>
              <a:t>Geocoder</a:t>
            </a:r>
            <a:r>
              <a:rPr kumimoji="0" lang="en-US" sz="1400" b="0" i="0" u="none" strike="noStrike" cap="none" normalizeH="0" baseline="0" dirty="0" smtClean="0">
                <a:ln>
                  <a:noFill/>
                </a:ln>
                <a:solidFill>
                  <a:schemeClr val="tx1"/>
                </a:solidFill>
                <a:effectLst/>
                <a:latin typeface="Arial" pitchFamily="34" charset="0"/>
                <a:cs typeface="Arial" pitchFamily="34" charset="0"/>
              </a:rPr>
              <a:t>: To retrieve Location Data.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Beautiful Soup and Requests: To scrap and library to handle http requests.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Arial" pitchFamily="34" charset="0"/>
                <a:cs typeface="Arial" pitchFamily="34" charset="0"/>
              </a:rPr>
              <a:t>Matplotlib</a:t>
            </a:r>
            <a:r>
              <a:rPr kumimoji="0" lang="en-US" sz="1400" b="0" i="0" u="none" strike="noStrike" cap="none" normalizeH="0" baseline="0" dirty="0" smtClean="0">
                <a:ln>
                  <a:noFill/>
                </a:ln>
                <a:solidFill>
                  <a:schemeClr val="tx1"/>
                </a:solidFill>
                <a:effectLst/>
                <a:latin typeface="Arial" pitchFamily="34" charset="0"/>
                <a:cs typeface="Arial" pitchFamily="34" charset="0"/>
              </a:rPr>
              <a:t>: Python Plotting Module.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295400"/>
            <a:ext cx="8001000" cy="3693319"/>
          </a:xfrm>
          <a:prstGeom prst="rect">
            <a:avLst/>
          </a:prstGeom>
        </p:spPr>
        <p:txBody>
          <a:bodyPr wrap="square">
            <a:spAutoFit/>
          </a:bodyPr>
          <a:lstStyle/>
          <a:p>
            <a:r>
              <a:rPr lang="en-US" dirty="0"/>
              <a:t>This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a:t>
            </a:r>
            <a:r>
              <a:rPr lang="en-US" dirty="0" err="1"/>
              <a:t>freash</a:t>
            </a:r>
            <a:r>
              <a:rPr lang="en-US" dirty="0"/>
              <a:t> and waste water and excrement conveyed in sewers and recreational facilities.</a:t>
            </a:r>
          </a:p>
          <a:p>
            <a:r>
              <a:rPr lang="en-US" dirty="0"/>
              <a:t>It will help people to get awareness of the area and neighborhood before moving to a new city, state, country or place for their work or to start a new fresh life</a:t>
            </a:r>
            <a:r>
              <a:rPr lang="en-US" dirty="0" smtClean="0"/>
              <a:t>.</a:t>
            </a:r>
          </a:p>
          <a:p>
            <a:r>
              <a:rPr lang="en-US" b="1" dirty="0"/>
              <a:t>2. Data Section</a:t>
            </a:r>
          </a:p>
          <a:p>
            <a:r>
              <a:rPr lang="en-US" dirty="0"/>
              <a:t>Data Link: </a:t>
            </a:r>
            <a:r>
              <a:rPr lang="en-US" u="sng" dirty="0">
                <a:hlinkClick r:id="rId2"/>
              </a:rPr>
              <a:t>https://en.wikipedia.org/wiki/List_of_postal_codes_of_Canada:_M</a:t>
            </a:r>
            <a:endParaRPr lang="en-US" dirty="0"/>
          </a:p>
          <a:p>
            <a:r>
              <a:rPr lang="en-US" dirty="0"/>
              <a:t>Will use Scarborough dataset which we scrapped from </a:t>
            </a:r>
            <a:r>
              <a:rPr lang="en-US" dirty="0" err="1"/>
              <a:t>wikipedia</a:t>
            </a:r>
            <a:r>
              <a:rPr lang="en-US" dirty="0"/>
              <a:t> on Week 3. Dataset consisting of latitude and longitude, zip codes.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381000"/>
            <a:ext cx="8305800" cy="4154984"/>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Helvetica Neue"/>
                <a:cs typeface="Arial" pitchFamily="34" charset="0"/>
              </a:rPr>
              <a:t>Foursquare API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Helvetica Neue"/>
                <a:cs typeface="Arial" pitchFamily="34" charset="0"/>
              </a:rPr>
              <a:t>We will need data about different venues in different neighborhoods of that specific borough. In order to gain that information we will use "Foursquare" </a:t>
            </a:r>
            <a:r>
              <a:rPr kumimoji="0" lang="en-US" sz="1400" b="0" i="0" u="none" strike="noStrike" cap="none" normalizeH="0" baseline="0" dirty="0" err="1" smtClean="0">
                <a:ln>
                  <a:noFill/>
                </a:ln>
                <a:solidFill>
                  <a:srgbClr val="000000"/>
                </a:solidFill>
                <a:effectLst/>
                <a:latin typeface="Helvetica Neue"/>
                <a:cs typeface="Arial" pitchFamily="34" charset="0"/>
              </a:rPr>
              <a:t>locational</a:t>
            </a:r>
            <a:r>
              <a:rPr kumimoji="0" lang="en-US" sz="1400" b="0" i="0" u="none" strike="noStrike" cap="none" normalizeH="0" baseline="0" dirty="0" smtClean="0">
                <a:ln>
                  <a:noFill/>
                </a:ln>
                <a:solidFill>
                  <a:srgbClr val="000000"/>
                </a:solidFill>
                <a:effectLst/>
                <a:latin typeface="Helvetica Neue"/>
                <a:cs typeface="Arial" pitchFamily="34" charset="0"/>
              </a:rPr>
              <a:t>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Helvetica Neue"/>
                <a:cs typeface="Arial" pitchFamily="34" charset="0"/>
              </a:rPr>
              <a:t>After finding the list of neighborhoods, we then connect to the Foursquare API to gather information about venues inside each and every neighborhood. For each neighborhood, we have chosen the radius to be 100 meter.</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Helvetica Neue"/>
                <a:cs typeface="Arial" pitchFamily="34" charset="0"/>
              </a:rPr>
              <a:t>The data retrieved from Foursquare contained information of venues within a specified distance of the longitude and latitude of the postcodes. The information obtained per venue as follows:</a:t>
            </a:r>
            <a:endParaRPr kumimoji="0" lang="en-US" sz="1400" b="0" i="0" u="none" strike="noStrike" cap="none" normalizeH="0" baseline="0" dirty="0" smtClean="0">
              <a:ln>
                <a:noFill/>
              </a:ln>
              <a:solidFill>
                <a:srgbClr val="000000"/>
              </a:solidFill>
              <a:effectLst/>
              <a:latin typeface="Courier New" pitchFamily="49" charset="0"/>
              <a:cs typeface="Courier New" pitchFamily="49" charset="0"/>
            </a:endParaRP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Neighborhood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Neighborhood Latitude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Neighborhood Longitude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Venue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Name of the venue e.g. the name of a store or restaurant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Venue Latitude 7.</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Venue Longitude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Venue Category</a:t>
            </a:r>
            <a:r>
              <a:rPr kumimoji="0" lang="en-US" sz="12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2362200" cy="369332"/>
          </a:xfrm>
          <a:prstGeom prst="rect">
            <a:avLst/>
          </a:prstGeom>
        </p:spPr>
        <p:txBody>
          <a:bodyPr wrap="square">
            <a:spAutoFit/>
          </a:bodyPr>
          <a:lstStyle/>
          <a:p>
            <a:r>
              <a:rPr lang="en-US" b="1" dirty="0"/>
              <a:t>Map of Scarborough</a:t>
            </a:r>
            <a:endParaRPr lang="en-US" dirty="0"/>
          </a:p>
        </p:txBody>
      </p:sp>
      <p:pic>
        <p:nvPicPr>
          <p:cNvPr id="3" name="Picture 2" descr="IMG_20210325_234803.jpg"/>
          <p:cNvPicPr>
            <a:picLocks noChangeAspect="1"/>
          </p:cNvPicPr>
          <p:nvPr/>
        </p:nvPicPr>
        <p:blipFill>
          <a:blip r:embed="rId2"/>
          <a:stretch>
            <a:fillRect/>
          </a:stretch>
        </p:blipFill>
        <p:spPr>
          <a:xfrm>
            <a:off x="304800" y="1143000"/>
            <a:ext cx="8686800" cy="5105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85800"/>
            <a:ext cx="7467600" cy="2362200"/>
          </a:xfrm>
          <a:prstGeom prst="rect">
            <a:avLst/>
          </a:prstGeom>
        </p:spPr>
        <p:txBody>
          <a:bodyPr wrap="square">
            <a:spAutoFit/>
          </a:bodyPr>
          <a:lstStyle/>
          <a:p>
            <a:r>
              <a:rPr lang="en-US" b="1" dirty="0"/>
              <a:t>3. Methodology Section</a:t>
            </a:r>
            <a:r>
              <a:rPr lang="en-US" b="1" dirty="0">
                <a:hlinkClick r:id="rId2"/>
              </a:rPr>
              <a:t>¶</a:t>
            </a:r>
            <a:endParaRPr lang="en-US" b="1" dirty="0"/>
          </a:p>
          <a:p>
            <a:r>
              <a:rPr lang="en-US" b="1" dirty="0"/>
              <a:t>Clustering Approach:</a:t>
            </a:r>
          </a:p>
          <a:p>
            <a:r>
              <a:rPr lang="en-US" dirty="0"/>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r>
              <a:rPr lang="en-US" b="1" dirty="0"/>
              <a:t>Using K-Means Clustering Approach</a:t>
            </a:r>
            <a:endParaRPr lang="en-US" dirty="0"/>
          </a:p>
        </p:txBody>
      </p:sp>
      <p:pic>
        <p:nvPicPr>
          <p:cNvPr id="3" name="Picture 2" descr="IMG_20210325_234959.jpg"/>
          <p:cNvPicPr>
            <a:picLocks noChangeAspect="1"/>
          </p:cNvPicPr>
          <p:nvPr/>
        </p:nvPicPr>
        <p:blipFill>
          <a:blip r:embed="rId3"/>
          <a:stretch>
            <a:fillRect/>
          </a:stretch>
        </p:blipFill>
        <p:spPr>
          <a:xfrm>
            <a:off x="228600" y="3124200"/>
            <a:ext cx="8763000" cy="3429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228600"/>
            <a:ext cx="4343400" cy="369332"/>
          </a:xfrm>
          <a:prstGeom prst="rect">
            <a:avLst/>
          </a:prstGeom>
        </p:spPr>
        <p:txBody>
          <a:bodyPr wrap="square">
            <a:spAutoFit/>
          </a:bodyPr>
          <a:lstStyle/>
          <a:p>
            <a:r>
              <a:rPr lang="en-US" b="1" dirty="0"/>
              <a:t>Most Common venues near Neighborhood</a:t>
            </a:r>
            <a:endParaRPr lang="en-US" dirty="0"/>
          </a:p>
        </p:txBody>
      </p:sp>
      <p:pic>
        <p:nvPicPr>
          <p:cNvPr id="3" name="Picture 2" descr="IMG_20210325_235145.jpg"/>
          <p:cNvPicPr>
            <a:picLocks noChangeAspect="1"/>
          </p:cNvPicPr>
          <p:nvPr/>
        </p:nvPicPr>
        <p:blipFill>
          <a:blip r:embed="rId2"/>
          <a:stretch>
            <a:fillRect/>
          </a:stretch>
        </p:blipFill>
        <p:spPr>
          <a:xfrm>
            <a:off x="304800" y="914400"/>
            <a:ext cx="8305800" cy="5257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81001"/>
            <a:ext cx="3733800" cy="646331"/>
          </a:xfrm>
          <a:prstGeom prst="rect">
            <a:avLst/>
          </a:prstGeom>
        </p:spPr>
        <p:txBody>
          <a:bodyPr wrap="square">
            <a:spAutoFit/>
          </a:bodyPr>
          <a:lstStyle/>
          <a:p>
            <a:r>
              <a:rPr lang="en-US" b="1" dirty="0"/>
              <a:t>4. Results Section</a:t>
            </a:r>
          </a:p>
          <a:p>
            <a:r>
              <a:rPr lang="en-US" b="1" dirty="0"/>
              <a:t>Map of Clusters in Scarborough</a:t>
            </a:r>
            <a:endParaRPr lang="en-US" dirty="0"/>
          </a:p>
        </p:txBody>
      </p:sp>
      <p:pic>
        <p:nvPicPr>
          <p:cNvPr id="3" name="Picture 2" descr="IMG_20210325_235350.jpg"/>
          <p:cNvPicPr>
            <a:picLocks noChangeAspect="1"/>
          </p:cNvPicPr>
          <p:nvPr/>
        </p:nvPicPr>
        <p:blipFill>
          <a:blip r:embed="rId2"/>
          <a:stretch>
            <a:fillRect/>
          </a:stretch>
        </p:blipFill>
        <p:spPr>
          <a:xfrm>
            <a:off x="609600" y="1447800"/>
            <a:ext cx="8153400" cy="4953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1"/>
            <a:ext cx="5029200" cy="369332"/>
          </a:xfrm>
          <a:prstGeom prst="rect">
            <a:avLst/>
          </a:prstGeom>
        </p:spPr>
        <p:txBody>
          <a:bodyPr wrap="square">
            <a:spAutoFit/>
          </a:bodyPr>
          <a:lstStyle/>
          <a:p>
            <a:r>
              <a:rPr lang="en-US" b="1" dirty="0"/>
              <a:t>Average Housing Price by Clusters in Scarborough</a:t>
            </a:r>
            <a:endParaRPr lang="en-US" dirty="0"/>
          </a:p>
        </p:txBody>
      </p:sp>
      <p:pic>
        <p:nvPicPr>
          <p:cNvPr id="3" name="Picture 2" descr="IMG_20210325_235443.jpg"/>
          <p:cNvPicPr>
            <a:picLocks noChangeAspect="1"/>
          </p:cNvPicPr>
          <p:nvPr/>
        </p:nvPicPr>
        <p:blipFill>
          <a:blip r:embed="rId2"/>
          <a:stretch>
            <a:fillRect/>
          </a:stretch>
        </p:blipFill>
        <p:spPr>
          <a:xfrm>
            <a:off x="228600" y="1828800"/>
            <a:ext cx="8763000" cy="4267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533400"/>
            <a:ext cx="4267200" cy="369332"/>
          </a:xfrm>
          <a:prstGeom prst="rect">
            <a:avLst/>
          </a:prstGeom>
        </p:spPr>
        <p:txBody>
          <a:bodyPr wrap="square">
            <a:spAutoFit/>
          </a:bodyPr>
          <a:lstStyle/>
          <a:p>
            <a:r>
              <a:rPr lang="en-US" b="1" dirty="0"/>
              <a:t>School Ratings by Clusters in Scarborough</a:t>
            </a:r>
            <a:endParaRPr lang="en-US" dirty="0"/>
          </a:p>
        </p:txBody>
      </p:sp>
      <p:pic>
        <p:nvPicPr>
          <p:cNvPr id="3" name="Picture 2" descr="IMG_20210325_235503 (1).jpg"/>
          <p:cNvPicPr>
            <a:picLocks noChangeAspect="1"/>
          </p:cNvPicPr>
          <p:nvPr/>
        </p:nvPicPr>
        <p:blipFill>
          <a:blip r:embed="rId2"/>
          <a:stretch>
            <a:fillRect/>
          </a:stretch>
        </p:blipFill>
        <p:spPr>
          <a:xfrm>
            <a:off x="838200" y="1219200"/>
            <a:ext cx="8001000" cy="4724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1042</Words>
  <Application>Microsoft Office PowerPoint</Application>
  <PresentationFormat>On-screen Show (4:3)</PresentationFormat>
  <Paragraphs>57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Final Report | Capstone Project – The Battle of Neighborhoods </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Report | Capstone Project – The Battle of Neighborhoods</dc:title>
  <dc:creator>H0</dc:creator>
  <cp:lastModifiedBy>H0</cp:lastModifiedBy>
  <cp:revision>5</cp:revision>
  <dcterms:created xsi:type="dcterms:W3CDTF">2021-03-25T18:03:17Z</dcterms:created>
  <dcterms:modified xsi:type="dcterms:W3CDTF">2021-03-25T18:44:28Z</dcterms:modified>
</cp:coreProperties>
</file>