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3" r:id="rId3"/>
    <p:sldId id="256" r:id="rId4"/>
    <p:sldId id="274" r:id="rId5"/>
    <p:sldId id="275" r:id="rId6"/>
    <p:sldId id="277" r:id="rId7"/>
    <p:sldId id="276" r:id="rId8"/>
    <p:sldId id="278" r:id="rId9"/>
    <p:sldId id="279" r:id="rId10"/>
    <p:sldId id="285" r:id="rId11"/>
    <p:sldId id="286" r:id="rId12"/>
    <p:sldId id="284" r:id="rId13"/>
    <p:sldId id="281" r:id="rId14"/>
    <p:sldId id="28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6308-1452-4ACE-A308-6984EB04A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B1862-4D22-47C1-A9FD-2D2646198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50519-01C3-464C-B674-7ECE63162BB7}"/>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D0FF75A7-67DA-49F8-8F63-C756B7382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151F8-BE34-4B59-8E5A-2A190AE3EC10}"/>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2762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947D-533F-404A-A133-4180DB196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1531C-5AD5-4F72-AE89-C18BB5270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7FE0A-7DD0-49DB-B8BE-6D51FD750903}"/>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CBB5BD3A-BF2B-48EA-B5E8-39ABB7399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2B2-0FFA-4572-A76C-6B1C08024EA0}"/>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53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14EB9-5DEB-47FA-8970-CAFFD6275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5CE30-6716-49E9-AC90-23D75071E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79E50-3799-4C75-857C-D475D74272AD}"/>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C65EF708-15DE-4290-A4A6-5613A5ACA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C4157-9405-46E4-A0A6-54937853401E}"/>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7055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53538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03836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21304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79971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E05D9E-6F02-4405-B555-FFF06CF9F479}" type="datetimeFigureOut">
              <a:rPr lang="en-US" smtClean="0"/>
              <a:t>29-Jun-19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50410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E05D9E-6F02-4405-B555-FFF06CF9F479}" type="datetimeFigureOut">
              <a:rPr lang="en-US" smtClean="0"/>
              <a:t>29-Jun-19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919211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05D9E-6F02-4405-B555-FFF06CF9F479}" type="datetimeFigureOut">
              <a:rPr lang="en-US" smtClean="0"/>
              <a:t>29-Jun-19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79830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7335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2E2B-9604-49BC-B067-A4165F389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8C415-A75F-40E2-87B4-3F6B79CD2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8F9F2-226A-4F0F-A9FA-DD85A1B53180}"/>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C15CD4D0-DF81-4DA2-B892-9EDE0CCE0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AA246-67EE-47B0-8DE9-CBCC3A5E674B}"/>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002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101114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447189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76877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1044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065319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05D9E-6F02-4405-B555-FFF06CF9F479}" type="datetimeFigureOut">
              <a:rPr lang="en-US" smtClean="0"/>
              <a:t>29-Jun-19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220991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05D9E-6F02-4405-B555-FFF06CF9F479}" type="datetimeFigureOut">
              <a:rPr lang="en-US" smtClean="0"/>
              <a:t>29-Jun-19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52977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954967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66859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61C5-B9B3-4CE6-BB90-D4F808511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818AE-3EE5-4F77-8166-E9318C114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E1697-349F-4383-BEF9-2D12C71F980E}"/>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2BA062F0-2FC6-4593-BFCE-83157E9F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99F96-E0CE-4DB6-9F25-9F5E43F4CCF6}"/>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1252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E314-2302-4EFC-9852-B9EABF5A2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9FA66-6F6B-4DE0-A975-2055C5535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23328-EE73-4F8C-87F7-C8F5D2015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BA72AF-35BE-40F8-9B2E-682E84171DFA}"/>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a:extLst>
              <a:ext uri="{FF2B5EF4-FFF2-40B4-BE49-F238E27FC236}">
                <a16:creationId xmlns:a16="http://schemas.microsoft.com/office/drawing/2014/main" id="{39391CA0-5280-4AA1-95E1-21B023EC4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BCD03-C600-437E-A8B3-25A0AF573123}"/>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04830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4169-983F-4E37-ABD4-9375127DE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34033D-D885-4CB8-B751-30B2FBAB9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B0BEC-60A8-4CE2-A653-46BBC2D7F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DFE9E-C67A-4984-A16D-8F46BFAEF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B79C8-6375-4392-BB88-3D86592BB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C3181C-B51B-4A63-8A46-EE5736C39962}"/>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8" name="Footer Placeholder 7">
            <a:extLst>
              <a:ext uri="{FF2B5EF4-FFF2-40B4-BE49-F238E27FC236}">
                <a16:creationId xmlns:a16="http://schemas.microsoft.com/office/drawing/2014/main" id="{D4BF1C10-1255-42D4-B076-B68D58A9D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BBD66-78F6-4289-8A2A-E9F8E165D788}"/>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501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5D63-4BAA-4082-B9E1-0042D6989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0D6FF-8F98-42FB-BB86-60FB6D3C267A}"/>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4" name="Footer Placeholder 3">
            <a:extLst>
              <a:ext uri="{FF2B5EF4-FFF2-40B4-BE49-F238E27FC236}">
                <a16:creationId xmlns:a16="http://schemas.microsoft.com/office/drawing/2014/main" id="{9817AF78-9044-45F7-BE30-3C43838C5E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C009A-F9F0-4AD5-8AC2-0633EF96E15B}"/>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5312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A1902-02F0-45E4-844F-3232CADF87E6}"/>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3" name="Footer Placeholder 2">
            <a:extLst>
              <a:ext uri="{FF2B5EF4-FFF2-40B4-BE49-F238E27FC236}">
                <a16:creationId xmlns:a16="http://schemas.microsoft.com/office/drawing/2014/main" id="{023FB9CB-C2A1-4E05-960D-706C479A0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1A6B6-A536-4221-88A8-8A68F942CF42}"/>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64402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8D2F-F196-4FBD-9C12-B61036938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ABF82-3A1B-4C0E-A800-106F146E4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C57B6-B40A-4DFA-8257-05D34CC2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7799-2832-4E32-AD2D-3680B3D8A4AE}"/>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a:extLst>
              <a:ext uri="{FF2B5EF4-FFF2-40B4-BE49-F238E27FC236}">
                <a16:creationId xmlns:a16="http://schemas.microsoft.com/office/drawing/2014/main" id="{CEC3DE9C-0B6B-41CB-9A31-4D3D9F8D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23BD1-B95D-4F47-8EF3-BED418F87587}"/>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32821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4F1B-2899-4ADC-8DCC-F409B2F2A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51A65-A852-4AEF-89A0-D464DE893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A9EB6-4DCD-4D24-B54C-6E3A3CE3C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E529A-040A-47ED-B6D6-194C32A1DC41}"/>
              </a:ext>
            </a:extLst>
          </p:cNvPr>
          <p:cNvSpPr>
            <a:spLocks noGrp="1"/>
          </p:cNvSpPr>
          <p:nvPr>
            <p:ph type="dt" sz="half" idx="10"/>
          </p:nvPr>
        </p:nvSpPr>
        <p:spPr/>
        <p:txBody>
          <a:bodyPr/>
          <a:lstStyle/>
          <a:p>
            <a:fld id="{63E05D9E-6F02-4405-B555-FFF06CF9F479}" type="datetimeFigureOut">
              <a:rPr lang="en-US" smtClean="0"/>
              <a:t>29-Jun-19</a:t>
            </a:fld>
            <a:endParaRPr lang="en-US"/>
          </a:p>
        </p:txBody>
      </p:sp>
      <p:sp>
        <p:nvSpPr>
          <p:cNvPr id="6" name="Footer Placeholder 5">
            <a:extLst>
              <a:ext uri="{FF2B5EF4-FFF2-40B4-BE49-F238E27FC236}">
                <a16:creationId xmlns:a16="http://schemas.microsoft.com/office/drawing/2014/main" id="{0D562AD8-4C2A-47E7-ABE7-DA28FA2A7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DA53D-ECD8-4640-B310-2B54DEA127D7}"/>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97473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A4D7C-2E84-45EA-8E0E-3B70ED083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81A01-C0F6-4CB7-A297-E12BC4B3D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2B717-8559-4B35-B263-844981F89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05D9E-6F02-4405-B555-FFF06CF9F479}" type="datetimeFigureOut">
              <a:rPr lang="en-US" smtClean="0"/>
              <a:t>29-Jun-19</a:t>
            </a:fld>
            <a:endParaRPr lang="en-US"/>
          </a:p>
        </p:txBody>
      </p:sp>
      <p:sp>
        <p:nvSpPr>
          <p:cNvPr id="5" name="Footer Placeholder 4">
            <a:extLst>
              <a:ext uri="{FF2B5EF4-FFF2-40B4-BE49-F238E27FC236}">
                <a16:creationId xmlns:a16="http://schemas.microsoft.com/office/drawing/2014/main" id="{75F60B96-C758-48BC-A30F-67346E040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D371F-A069-4660-ADB3-9B847F7A1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7008C-C636-41DE-ADA6-96B324A0E698}" type="slidenum">
              <a:rPr lang="en-US" smtClean="0"/>
              <a:t>‹#›</a:t>
            </a:fld>
            <a:endParaRPr lang="en-US"/>
          </a:p>
        </p:txBody>
      </p:sp>
    </p:spTree>
    <p:extLst>
      <p:ext uri="{BB962C8B-B14F-4D97-AF65-F5344CB8AC3E}">
        <p14:creationId xmlns:p14="http://schemas.microsoft.com/office/powerpoint/2010/main" val="51670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3E05D9E-6F02-4405-B555-FFF06CF9F479}" type="datetimeFigureOut">
              <a:rPr lang="en-US" smtClean="0"/>
              <a:t>29-Jun-19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37008C-C636-41DE-ADA6-96B324A0E698}" type="slidenum">
              <a:rPr lang="en-US" smtClean="0"/>
              <a:t>‹#›</a:t>
            </a:fld>
            <a:endParaRPr lang="en-US"/>
          </a:p>
        </p:txBody>
      </p:sp>
    </p:spTree>
    <p:extLst>
      <p:ext uri="{BB962C8B-B14F-4D97-AF65-F5344CB8AC3E}">
        <p14:creationId xmlns:p14="http://schemas.microsoft.com/office/powerpoint/2010/main" val="28397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rri laxman reddy institute of technology and management logo">
            <a:extLst>
              <a:ext uri="{FF2B5EF4-FFF2-40B4-BE49-F238E27FC236}">
                <a16:creationId xmlns:a16="http://schemas.microsoft.com/office/drawing/2014/main" id="{980479C1-FDCC-410A-861E-9F93CDEA6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mart bridge logo">
            <a:extLst>
              <a:ext uri="{FF2B5EF4-FFF2-40B4-BE49-F238E27FC236}">
                <a16:creationId xmlns:a16="http://schemas.microsoft.com/office/drawing/2014/main" id="{688AC6E0-56F6-44FD-80B1-A368DED25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42" y="91476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BM company logo">
            <a:extLst>
              <a:ext uri="{FF2B5EF4-FFF2-40B4-BE49-F238E27FC236}">
                <a16:creationId xmlns:a16="http://schemas.microsoft.com/office/drawing/2014/main" id="{0177E852-7227-41E4-AC1F-5F66005C5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350" y="1075860"/>
            <a:ext cx="1905000" cy="13723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A0BF68-9E2F-463C-A0AA-D9CA8C87D444}"/>
              </a:ext>
            </a:extLst>
          </p:cNvPr>
          <p:cNvSpPr txBox="1"/>
          <p:nvPr/>
        </p:nvSpPr>
        <p:spPr>
          <a:xfrm>
            <a:off x="2435525" y="4798011"/>
            <a:ext cx="5564037" cy="1384995"/>
          </a:xfrm>
          <a:prstGeom prst="rect">
            <a:avLst/>
          </a:prstGeom>
          <a:noFill/>
        </p:spPr>
        <p:txBody>
          <a:bodyPr wrap="square" rtlCol="0">
            <a:spAutoFit/>
          </a:bodyPr>
          <a:lstStyle/>
          <a:p>
            <a:r>
              <a:rPr lang="en-US" sz="2800" u="sng" dirty="0">
                <a:solidFill>
                  <a:srgbClr val="ED8428"/>
                </a:solidFill>
                <a:latin typeface="Algerian" panose="04020705040A02060702" pitchFamily="82" charset="0"/>
              </a:rPr>
              <a:t>TEAM MEMBERS</a:t>
            </a:r>
            <a:r>
              <a:rPr lang="en-US" sz="2800" dirty="0">
                <a:solidFill>
                  <a:srgbClr val="ED8428"/>
                </a:solidFill>
                <a:latin typeface="Algerian" panose="04020705040A02060702" pitchFamily="82" charset="0"/>
              </a:rPr>
              <a:t>:</a:t>
            </a:r>
          </a:p>
          <a:p>
            <a:pPr marL="457200" indent="-457200">
              <a:buFont typeface="+mj-lt"/>
              <a:buAutoNum type="arabicPeriod"/>
            </a:pPr>
            <a:r>
              <a:rPr lang="en-US" sz="2800" dirty="0">
                <a:solidFill>
                  <a:srgbClr val="ED8428"/>
                </a:solidFill>
                <a:latin typeface="Algerian" panose="04020705040A02060702" pitchFamily="82" charset="0"/>
              </a:rPr>
              <a:t>Keesari Sowmya</a:t>
            </a:r>
          </a:p>
          <a:p>
            <a:pPr marL="457200" indent="-457200">
              <a:buFont typeface="+mj-lt"/>
              <a:buAutoNum type="arabicPeriod"/>
            </a:pPr>
            <a:r>
              <a:rPr lang="en-US" sz="2800" dirty="0" err="1">
                <a:solidFill>
                  <a:srgbClr val="ED8428"/>
                </a:solidFill>
                <a:latin typeface="Algerian" panose="04020705040A02060702" pitchFamily="82" charset="0"/>
              </a:rPr>
              <a:t>P.Ravija</a:t>
            </a:r>
            <a:endParaRPr lang="en-US" sz="2800" dirty="0">
              <a:solidFill>
                <a:srgbClr val="ED8428"/>
              </a:solidFill>
              <a:latin typeface="Algerian" panose="04020705040A02060702" pitchFamily="82" charset="0"/>
            </a:endParaRPr>
          </a:p>
        </p:txBody>
      </p:sp>
      <p:sp>
        <p:nvSpPr>
          <p:cNvPr id="9" name="Title 1">
            <a:extLst>
              <a:ext uri="{FF2B5EF4-FFF2-40B4-BE49-F238E27FC236}">
                <a16:creationId xmlns:a16="http://schemas.microsoft.com/office/drawing/2014/main" id="{FBE485DB-3C27-4D68-965D-495977F81E76}"/>
              </a:ext>
            </a:extLst>
          </p:cNvPr>
          <p:cNvSpPr txBox="1">
            <a:spLocks/>
          </p:cNvSpPr>
          <p:nvPr/>
        </p:nvSpPr>
        <p:spPr>
          <a:xfrm>
            <a:off x="675822" y="2095860"/>
            <a:ext cx="10840354" cy="2308324"/>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rgbClr val="ED8428"/>
                </a:solidFill>
                <a:latin typeface="Algerian" panose="04020705040A02060702" pitchFamily="82" charset="0"/>
              </a:rPr>
              <a:t>Topic name:</a:t>
            </a:r>
            <a:endParaRPr lang="en-IN" sz="900" u="sng" dirty="0">
              <a:solidFill>
                <a:srgbClr val="ED8428"/>
              </a:solidFill>
              <a:latin typeface="Algerian" panose="04020705040A02060702" pitchFamily="82" charset="0"/>
            </a:endParaRPr>
          </a:p>
          <a:p>
            <a:pPr algn="ctr"/>
            <a:endParaRPr lang="en-IN" sz="1050" u="sng" dirty="0">
              <a:solidFill>
                <a:srgbClr val="ED8428"/>
              </a:solidFill>
              <a:latin typeface="Algerian" panose="04020705040A02060702" pitchFamily="82" charset="0"/>
            </a:endParaRPr>
          </a:p>
          <a:p>
            <a:pPr algn="ctr"/>
            <a:r>
              <a:rPr lang="en-US" dirty="0">
                <a:solidFill>
                  <a:srgbClr val="ED8428"/>
                </a:solidFill>
                <a:latin typeface="Algerian" panose="04020705040A02060702" pitchFamily="82" charset="0"/>
              </a:rPr>
              <a:t>intelligent illumination control system for poultry farms</a:t>
            </a:r>
          </a:p>
        </p:txBody>
      </p:sp>
    </p:spTree>
    <p:extLst>
      <p:ext uri="{BB962C8B-B14F-4D97-AF65-F5344CB8AC3E}">
        <p14:creationId xmlns:p14="http://schemas.microsoft.com/office/powerpoint/2010/main" val="1201190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C5EBE-5D17-4C5C-B9F5-F549DD49D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072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D9E66-C6E3-44CE-A125-02589E60E000}"/>
              </a:ext>
            </a:extLst>
          </p:cNvPr>
          <p:cNvPicPr>
            <a:picLocks noChangeAspect="1"/>
          </p:cNvPicPr>
          <p:nvPr/>
        </p:nvPicPr>
        <p:blipFill>
          <a:blip r:embed="rId2"/>
          <a:stretch>
            <a:fillRect/>
          </a:stretch>
        </p:blipFill>
        <p:spPr>
          <a:xfrm>
            <a:off x="6772051" y="0"/>
            <a:ext cx="4203310" cy="6858000"/>
          </a:xfrm>
          <a:prstGeom prst="rect">
            <a:avLst/>
          </a:prstGeom>
        </p:spPr>
      </p:pic>
      <p:sp>
        <p:nvSpPr>
          <p:cNvPr id="4" name="TextBox 3">
            <a:extLst>
              <a:ext uri="{FF2B5EF4-FFF2-40B4-BE49-F238E27FC236}">
                <a16:creationId xmlns:a16="http://schemas.microsoft.com/office/drawing/2014/main" id="{68A76A1F-5600-4EA4-9D70-8A84B8DE7D2F}"/>
              </a:ext>
            </a:extLst>
          </p:cNvPr>
          <p:cNvSpPr txBox="1"/>
          <p:nvPr/>
        </p:nvSpPr>
        <p:spPr>
          <a:xfrm>
            <a:off x="569343" y="2631056"/>
            <a:ext cx="5745193" cy="923330"/>
          </a:xfrm>
          <a:prstGeom prst="rect">
            <a:avLst/>
          </a:prstGeom>
          <a:noFill/>
        </p:spPr>
        <p:txBody>
          <a:bodyPr wrap="square" rtlCol="0">
            <a:spAutoFit/>
          </a:bodyPr>
          <a:lstStyle/>
          <a:p>
            <a:r>
              <a:rPr lang="en-US" sz="5400" dirty="0">
                <a:latin typeface="Algerian" panose="04020705040A02060702" pitchFamily="82" charset="0"/>
                <a:cs typeface="Calibri" panose="020F0502020204030204" pitchFamily="34" charset="0"/>
              </a:rPr>
              <a:t>MIT mobile app</a:t>
            </a:r>
          </a:p>
        </p:txBody>
      </p:sp>
    </p:spTree>
    <p:extLst>
      <p:ext uri="{BB962C8B-B14F-4D97-AF65-F5344CB8AC3E}">
        <p14:creationId xmlns:p14="http://schemas.microsoft.com/office/powerpoint/2010/main" val="259553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6F9FA-BA4B-4D29-A90C-4AD0CA8F8F59}"/>
              </a:ext>
            </a:extLst>
          </p:cNvPr>
          <p:cNvSpPr txBox="1"/>
          <p:nvPr/>
        </p:nvSpPr>
        <p:spPr>
          <a:xfrm>
            <a:off x="3253596" y="431321"/>
            <a:ext cx="5684808" cy="923330"/>
          </a:xfrm>
          <a:prstGeom prst="rect">
            <a:avLst/>
          </a:prstGeom>
          <a:noFill/>
        </p:spPr>
        <p:txBody>
          <a:bodyPr wrap="square" rtlCol="0">
            <a:spAutoFit/>
          </a:bodyPr>
          <a:lstStyle/>
          <a:p>
            <a:pPr algn="ctr"/>
            <a:r>
              <a:rPr lang="en-US" sz="5400" u="sng" dirty="0">
                <a:latin typeface="Algerian" panose="04020705040A02060702" pitchFamily="82" charset="0"/>
              </a:rPr>
              <a:t>Conclusion</a:t>
            </a:r>
          </a:p>
        </p:txBody>
      </p:sp>
      <p:sp>
        <p:nvSpPr>
          <p:cNvPr id="3" name="Rectangle 2">
            <a:extLst>
              <a:ext uri="{FF2B5EF4-FFF2-40B4-BE49-F238E27FC236}">
                <a16:creationId xmlns:a16="http://schemas.microsoft.com/office/drawing/2014/main" id="{B8CF78ED-F057-4162-8519-0D5861651AD7}"/>
              </a:ext>
            </a:extLst>
          </p:cNvPr>
          <p:cNvSpPr/>
          <p:nvPr/>
        </p:nvSpPr>
        <p:spPr>
          <a:xfrm>
            <a:off x="1164565" y="1932209"/>
            <a:ext cx="9992263" cy="2800767"/>
          </a:xfrm>
          <a:prstGeom prst="rect">
            <a:avLst/>
          </a:prstGeom>
        </p:spPr>
        <p:txBody>
          <a:bodyPr wrap="square">
            <a:spAutoFit/>
          </a:bodyPr>
          <a:lstStyle/>
          <a:p>
            <a:r>
              <a:rPr lang="en-US" sz="2200" dirty="0">
                <a:solidFill>
                  <a:schemeClr val="accent1">
                    <a:lumMod val="50000"/>
                  </a:schemeClr>
                </a:solidFill>
              </a:rPr>
              <a:t>	The embedded system is an innovative technology for chicken farming, which changes a traditional farm to a “Smart Farm” or “Intelligent Farm”. Threshold values of temperature, lighting are monitor and control by the microcontroller. As well as remote monitoring is done and with the help of this facility, the person in-charge can observe the situation of internal structure of poultry by sitting in a one room as data will be display on a web portal. The intelligent system can reduce cost, time, and labor is highly user friendly to the farmers. This ideal system will improve the human food requirements by improving quality and quantity of chicken.</a:t>
            </a:r>
          </a:p>
        </p:txBody>
      </p:sp>
    </p:spTree>
    <p:extLst>
      <p:ext uri="{BB962C8B-B14F-4D97-AF65-F5344CB8AC3E}">
        <p14:creationId xmlns:p14="http://schemas.microsoft.com/office/powerpoint/2010/main" val="335693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D5251-5AF5-470B-BAC8-2C4AE8CF617C}"/>
              </a:ext>
            </a:extLst>
          </p:cNvPr>
          <p:cNvSpPr txBox="1"/>
          <p:nvPr/>
        </p:nvSpPr>
        <p:spPr>
          <a:xfrm>
            <a:off x="1423358" y="2285999"/>
            <a:ext cx="6564702" cy="2123658"/>
          </a:xfrm>
          <a:prstGeom prst="rect">
            <a:avLst/>
          </a:prstGeom>
          <a:noFill/>
        </p:spPr>
        <p:txBody>
          <a:bodyPr wrap="square" rtlCol="0">
            <a:spAutoFit/>
          </a:bodyPr>
          <a:lstStyle/>
          <a:p>
            <a:pPr marL="285750" indent="-285750">
              <a:buFont typeface="Courier New" panose="02070309020205020404" pitchFamily="49" charset="0"/>
              <a:buChar char="o"/>
            </a:pPr>
            <a:r>
              <a:rPr lang="en-US" sz="2200" dirty="0">
                <a:solidFill>
                  <a:schemeClr val="accent1">
                    <a:lumMod val="50000"/>
                  </a:schemeClr>
                </a:solidFill>
              </a:rPr>
              <a:t>Use UV light in farms to increase Vitamin-D in eggs.</a:t>
            </a:r>
          </a:p>
          <a:p>
            <a:pPr marL="285750" indent="-285750">
              <a:buFont typeface="Courier New" panose="02070309020205020404" pitchFamily="49" charset="0"/>
              <a:buChar char="o"/>
            </a:pPr>
            <a:r>
              <a:rPr lang="en-US" sz="2200" dirty="0">
                <a:solidFill>
                  <a:schemeClr val="accent1">
                    <a:lumMod val="50000"/>
                  </a:schemeClr>
                </a:solidFill>
              </a:rPr>
              <a:t>Automating the disposal of waste.</a:t>
            </a:r>
          </a:p>
          <a:p>
            <a:pPr marL="285750" indent="-285750">
              <a:buFont typeface="Courier New" panose="02070309020205020404" pitchFamily="49" charset="0"/>
              <a:buChar char="o"/>
            </a:pPr>
            <a:r>
              <a:rPr lang="en-US" sz="2200" dirty="0">
                <a:solidFill>
                  <a:schemeClr val="accent1">
                    <a:lumMod val="50000"/>
                  </a:schemeClr>
                </a:solidFill>
              </a:rPr>
              <a:t>Automatically detecting the diseases of birds by monitoring the weight of the bird.</a:t>
            </a:r>
          </a:p>
          <a:p>
            <a:pPr marL="285750" indent="-285750">
              <a:buFont typeface="Courier New" panose="02070309020205020404" pitchFamily="49" charset="0"/>
              <a:buChar char="o"/>
            </a:pPr>
            <a:r>
              <a:rPr lang="en-US" sz="2200" dirty="0">
                <a:solidFill>
                  <a:schemeClr val="accent1">
                    <a:lumMod val="50000"/>
                  </a:schemeClr>
                </a:solidFill>
              </a:rPr>
              <a:t>Maintain Ammonium gas in farms.</a:t>
            </a:r>
          </a:p>
          <a:p>
            <a:pPr marL="285750" indent="-285750">
              <a:buFont typeface="Courier New" panose="02070309020205020404" pitchFamily="49" charset="0"/>
              <a:buChar char="o"/>
            </a:pPr>
            <a:r>
              <a:rPr lang="en-US" sz="2200" dirty="0">
                <a:solidFill>
                  <a:schemeClr val="accent1">
                    <a:lumMod val="50000"/>
                  </a:schemeClr>
                </a:solidFill>
              </a:rPr>
              <a:t>Food monitoring for hens.</a:t>
            </a:r>
          </a:p>
        </p:txBody>
      </p:sp>
      <p:sp>
        <p:nvSpPr>
          <p:cNvPr id="3" name="TextBox 2">
            <a:extLst>
              <a:ext uri="{FF2B5EF4-FFF2-40B4-BE49-F238E27FC236}">
                <a16:creationId xmlns:a16="http://schemas.microsoft.com/office/drawing/2014/main" id="{0CD0EE33-E697-45F1-B3BE-5B5DF5F75EE5}"/>
              </a:ext>
            </a:extLst>
          </p:cNvPr>
          <p:cNvSpPr txBox="1"/>
          <p:nvPr/>
        </p:nvSpPr>
        <p:spPr>
          <a:xfrm>
            <a:off x="2225614" y="422695"/>
            <a:ext cx="8341744" cy="923330"/>
          </a:xfrm>
          <a:prstGeom prst="rect">
            <a:avLst/>
          </a:prstGeom>
          <a:noFill/>
        </p:spPr>
        <p:txBody>
          <a:bodyPr wrap="square" rtlCol="0">
            <a:spAutoFit/>
          </a:bodyPr>
          <a:lstStyle/>
          <a:p>
            <a:pPr algn="ctr"/>
            <a:r>
              <a:rPr lang="en-US" sz="5400" u="sng" dirty="0">
                <a:latin typeface="Algerian" panose="04020705040A02060702" pitchFamily="82" charset="0"/>
              </a:rPr>
              <a:t>Future Scope</a:t>
            </a:r>
          </a:p>
        </p:txBody>
      </p:sp>
    </p:spTree>
    <p:extLst>
      <p:ext uri="{BB962C8B-B14F-4D97-AF65-F5344CB8AC3E}">
        <p14:creationId xmlns:p14="http://schemas.microsoft.com/office/powerpoint/2010/main" val="150472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14817B7C-F6CE-4B48-BC9B-085FF083B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307" y="895767"/>
            <a:ext cx="7159385" cy="506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8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EF4C8-E986-4B3F-B252-C0C4628C4DD2}"/>
              </a:ext>
            </a:extLst>
          </p:cNvPr>
          <p:cNvSpPr txBox="1"/>
          <p:nvPr/>
        </p:nvSpPr>
        <p:spPr>
          <a:xfrm>
            <a:off x="5322495" y="474453"/>
            <a:ext cx="5917721" cy="923330"/>
          </a:xfrm>
          <a:prstGeom prst="rect">
            <a:avLst/>
          </a:prstGeom>
          <a:noFill/>
        </p:spPr>
        <p:txBody>
          <a:bodyPr wrap="square" rtlCol="0">
            <a:spAutoFit/>
          </a:bodyPr>
          <a:lstStyle/>
          <a:p>
            <a:pPr algn="ctr"/>
            <a:r>
              <a:rPr lang="en-US" sz="5400" u="sng" dirty="0">
                <a:latin typeface="Algerian" panose="04020705040A02060702" pitchFamily="82" charset="0"/>
              </a:rPr>
              <a:t>Abstract</a:t>
            </a:r>
          </a:p>
        </p:txBody>
      </p:sp>
      <p:pic>
        <p:nvPicPr>
          <p:cNvPr id="2050" name="Picture 2" descr="Image result for intelligent illumination control system for poultry farms ppt">
            <a:extLst>
              <a:ext uri="{FF2B5EF4-FFF2-40B4-BE49-F238E27FC236}">
                <a16:creationId xmlns:a16="http://schemas.microsoft.com/office/drawing/2014/main" id="{048E6961-6FFD-4DF0-AC71-C62F3A2A0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20" y="1625226"/>
            <a:ext cx="3926353" cy="36075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4682ECD-E632-4026-ADCF-0E00056DA101}"/>
              </a:ext>
            </a:extLst>
          </p:cNvPr>
          <p:cNvSpPr/>
          <p:nvPr/>
        </p:nvSpPr>
        <p:spPr>
          <a:xfrm>
            <a:off x="5075549" y="1815034"/>
            <a:ext cx="6918184" cy="4154984"/>
          </a:xfrm>
          <a:prstGeom prst="rect">
            <a:avLst/>
          </a:prstGeom>
        </p:spPr>
        <p:txBody>
          <a:bodyPr wrap="square">
            <a:spAutoFit/>
          </a:bodyPr>
          <a:lstStyle/>
          <a:p>
            <a:r>
              <a:rPr lang="en-US" sz="2200" dirty="0">
                <a:solidFill>
                  <a:schemeClr val="accent1">
                    <a:lumMod val="50000"/>
                  </a:schemeClr>
                </a:solidFill>
              </a:rPr>
              <a:t>Agriculture and poultry are the backbone of any country’s economy. Indeed, there is a strong correlation between agricultural growth and economic prosperity. A wireless sensor network (WSN) is proposed to monitor and measure many poultry environmental parameters such as temperature, humidity, and amount of light. The different sensors are disposed in particular positions in the farm in order to better reveal the realistic information. The collected farming data are sent to </a:t>
            </a:r>
            <a:r>
              <a:rPr lang="en-US" sz="2200" dirty="0" err="1">
                <a:solidFill>
                  <a:schemeClr val="accent1">
                    <a:lumMod val="50000"/>
                  </a:schemeClr>
                </a:solidFill>
              </a:rPr>
              <a:t>NodeMCU</a:t>
            </a:r>
            <a:r>
              <a:rPr lang="en-US" sz="2200" dirty="0">
                <a:solidFill>
                  <a:schemeClr val="accent1">
                    <a:lumMod val="50000"/>
                  </a:schemeClr>
                </a:solidFill>
              </a:rPr>
              <a:t> by different sensors </a:t>
            </a:r>
            <a:r>
              <a:rPr lang="en-US" sz="2200" dirty="0" err="1">
                <a:solidFill>
                  <a:schemeClr val="accent1">
                    <a:lumMod val="50000"/>
                  </a:schemeClr>
                </a:solidFill>
              </a:rPr>
              <a:t>i.e</a:t>
            </a:r>
            <a:r>
              <a:rPr lang="en-US" sz="2200" dirty="0">
                <a:solidFill>
                  <a:schemeClr val="accent1">
                    <a:lumMod val="50000"/>
                  </a:schemeClr>
                </a:solidFill>
              </a:rPr>
              <a:t>, DHT sensor and LDR. Operating sprinkler’s and fan’s using mobile app connected to </a:t>
            </a:r>
            <a:r>
              <a:rPr lang="en-US" sz="2200" dirty="0" err="1">
                <a:solidFill>
                  <a:schemeClr val="accent1">
                    <a:lumMod val="50000"/>
                  </a:schemeClr>
                </a:solidFill>
              </a:rPr>
              <a:t>NodeMCU</a:t>
            </a:r>
            <a:r>
              <a:rPr lang="en-US" sz="2200" dirty="0">
                <a:solidFill>
                  <a:schemeClr val="accent1">
                    <a:lumMod val="50000"/>
                  </a:schemeClr>
                </a:solidFill>
              </a:rPr>
              <a:t> would be more easier. </a:t>
            </a:r>
          </a:p>
        </p:txBody>
      </p:sp>
    </p:spTree>
    <p:extLst>
      <p:ext uri="{BB962C8B-B14F-4D97-AF65-F5344CB8AC3E}">
        <p14:creationId xmlns:p14="http://schemas.microsoft.com/office/powerpoint/2010/main" val="131279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24137-4003-487E-A895-E903D98C3D80}"/>
              </a:ext>
            </a:extLst>
          </p:cNvPr>
          <p:cNvSpPr txBox="1"/>
          <p:nvPr/>
        </p:nvSpPr>
        <p:spPr>
          <a:xfrm>
            <a:off x="454353" y="701897"/>
            <a:ext cx="7375584" cy="923330"/>
          </a:xfrm>
          <a:prstGeom prst="rect">
            <a:avLst/>
          </a:prstGeom>
          <a:noFill/>
        </p:spPr>
        <p:txBody>
          <a:bodyPr wrap="square" rtlCol="0">
            <a:spAutoFit/>
          </a:bodyPr>
          <a:lstStyle/>
          <a:p>
            <a:pPr algn="ctr"/>
            <a:r>
              <a:rPr lang="en-US" sz="5400" u="sng" dirty="0">
                <a:latin typeface="Algerian" panose="04020705040A02060702" pitchFamily="82" charset="0"/>
              </a:rPr>
              <a:t>Problem statement</a:t>
            </a:r>
          </a:p>
        </p:txBody>
      </p:sp>
      <p:pic>
        <p:nvPicPr>
          <p:cNvPr id="5" name="Picture 4">
            <a:extLst>
              <a:ext uri="{FF2B5EF4-FFF2-40B4-BE49-F238E27FC236}">
                <a16:creationId xmlns:a16="http://schemas.microsoft.com/office/drawing/2014/main" id="{9FA9EA0F-6DD4-47BB-AA9B-A63A59AB5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750" y="1625227"/>
            <a:ext cx="3926353" cy="3607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03E935DF-D015-4A74-BACD-442E7B820409}"/>
              </a:ext>
            </a:extLst>
          </p:cNvPr>
          <p:cNvSpPr/>
          <p:nvPr/>
        </p:nvSpPr>
        <p:spPr>
          <a:xfrm>
            <a:off x="639897" y="2770560"/>
            <a:ext cx="6096000" cy="2462213"/>
          </a:xfrm>
          <a:prstGeom prst="rect">
            <a:avLst/>
          </a:prstGeom>
        </p:spPr>
        <p:txBody>
          <a:bodyPr>
            <a:spAutoFit/>
          </a:bodyPr>
          <a:lstStyle/>
          <a:p>
            <a:pPr marL="285750" indent="-285750">
              <a:buFont typeface="Courier New" panose="02070309020205020404" pitchFamily="49" charset="0"/>
              <a:buChar char="o"/>
            </a:pPr>
            <a:r>
              <a:rPr lang="en-US" sz="2200" dirty="0">
                <a:solidFill>
                  <a:schemeClr val="accent1">
                    <a:lumMod val="50000"/>
                  </a:schemeClr>
                </a:solidFill>
              </a:rPr>
              <a:t>Illumination is one of the key parameters in deciding the breading date of hen’s. Higher illumination causes early breading of hens with smaller size eggs.</a:t>
            </a:r>
          </a:p>
          <a:p>
            <a:pPr marL="285750" indent="-285750">
              <a:buFont typeface="Courier New" panose="02070309020205020404" pitchFamily="49" charset="0"/>
              <a:buChar char="o"/>
            </a:pPr>
            <a:r>
              <a:rPr lang="en-US" sz="2200" dirty="0">
                <a:solidFill>
                  <a:schemeClr val="accent1">
                    <a:lumMod val="50000"/>
                  </a:schemeClr>
                </a:solidFill>
              </a:rPr>
              <a:t>Controlling the illumination w.r.t. the breading date and external weather will lead to higher productivity.</a:t>
            </a:r>
          </a:p>
        </p:txBody>
      </p:sp>
    </p:spTree>
    <p:extLst>
      <p:ext uri="{BB962C8B-B14F-4D97-AF65-F5344CB8AC3E}">
        <p14:creationId xmlns:p14="http://schemas.microsoft.com/office/powerpoint/2010/main" val="158980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5DB15-8783-4FAC-B6A4-C9E0609E725A}"/>
              </a:ext>
            </a:extLst>
          </p:cNvPr>
          <p:cNvSpPr txBox="1"/>
          <p:nvPr/>
        </p:nvSpPr>
        <p:spPr>
          <a:xfrm>
            <a:off x="1235015" y="349335"/>
            <a:ext cx="9721969" cy="923330"/>
          </a:xfrm>
          <a:prstGeom prst="rect">
            <a:avLst/>
          </a:prstGeom>
          <a:noFill/>
        </p:spPr>
        <p:txBody>
          <a:bodyPr wrap="square" rtlCol="0">
            <a:spAutoFit/>
          </a:bodyPr>
          <a:lstStyle/>
          <a:p>
            <a:pPr algn="ctr"/>
            <a:r>
              <a:rPr lang="en-US" sz="5400" u="sng" dirty="0">
                <a:latin typeface="Algerian" panose="04020705040A02060702" pitchFamily="82" charset="0"/>
              </a:rPr>
              <a:t>HARDWARE COMPONENTS</a:t>
            </a:r>
          </a:p>
        </p:txBody>
      </p:sp>
      <p:pic>
        <p:nvPicPr>
          <p:cNvPr id="4" name="Picture 2" descr="Related image">
            <a:extLst>
              <a:ext uri="{FF2B5EF4-FFF2-40B4-BE49-F238E27FC236}">
                <a16:creationId xmlns:a16="http://schemas.microsoft.com/office/drawing/2014/main" id="{3AF28423-023D-47A0-AB1D-0C763390B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670" y="1625227"/>
            <a:ext cx="3926353" cy="3607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26806E-96FB-4535-BE8F-EAB74F598FAA}"/>
              </a:ext>
            </a:extLst>
          </p:cNvPr>
          <p:cNvSpPr txBox="1"/>
          <p:nvPr/>
        </p:nvSpPr>
        <p:spPr>
          <a:xfrm>
            <a:off x="1554590" y="2521059"/>
            <a:ext cx="3648974" cy="2062103"/>
          </a:xfrm>
          <a:prstGeom prst="rect">
            <a:avLst/>
          </a:prstGeom>
          <a:noFill/>
        </p:spPr>
        <p:txBody>
          <a:bodyPr wrap="square" rtlCol="0">
            <a:spAutoFit/>
          </a:bodyPr>
          <a:lstStyle/>
          <a:p>
            <a:pPr marL="285750" indent="-285750">
              <a:buFont typeface="Courier New" panose="02070309020205020404" pitchFamily="49" charset="0"/>
              <a:buChar char="o"/>
            </a:pPr>
            <a:r>
              <a:rPr lang="en-US" sz="3200" dirty="0">
                <a:solidFill>
                  <a:schemeClr val="accent1">
                    <a:lumMod val="50000"/>
                  </a:schemeClr>
                </a:solidFill>
              </a:rPr>
              <a:t>NodeMCU</a:t>
            </a:r>
          </a:p>
          <a:p>
            <a:pPr marL="285750" indent="-285750">
              <a:buFont typeface="Courier New" panose="02070309020205020404" pitchFamily="49" charset="0"/>
              <a:buChar char="o"/>
            </a:pPr>
            <a:r>
              <a:rPr lang="en-US" sz="3200" dirty="0">
                <a:solidFill>
                  <a:schemeClr val="accent1">
                    <a:lumMod val="50000"/>
                  </a:schemeClr>
                </a:solidFill>
              </a:rPr>
              <a:t>DHT Sensor</a:t>
            </a:r>
          </a:p>
          <a:p>
            <a:pPr marL="285750" indent="-285750">
              <a:buFont typeface="Courier New" panose="02070309020205020404" pitchFamily="49" charset="0"/>
              <a:buChar char="o"/>
            </a:pPr>
            <a:r>
              <a:rPr lang="en-US" sz="3200" dirty="0">
                <a:solidFill>
                  <a:schemeClr val="accent1">
                    <a:lumMod val="50000"/>
                  </a:schemeClr>
                </a:solidFill>
              </a:rPr>
              <a:t>Basic Shield</a:t>
            </a:r>
          </a:p>
          <a:p>
            <a:pPr marL="285750" indent="-285750">
              <a:buFont typeface="Courier New" panose="02070309020205020404" pitchFamily="49" charset="0"/>
              <a:buChar char="o"/>
            </a:pPr>
            <a:r>
              <a:rPr lang="en-US" sz="3200" dirty="0">
                <a:solidFill>
                  <a:schemeClr val="accent1">
                    <a:lumMod val="50000"/>
                  </a:schemeClr>
                </a:solidFill>
              </a:rPr>
              <a:t>Motor</a:t>
            </a:r>
          </a:p>
        </p:txBody>
      </p:sp>
    </p:spTree>
    <p:extLst>
      <p:ext uri="{BB962C8B-B14F-4D97-AF65-F5344CB8AC3E}">
        <p14:creationId xmlns:p14="http://schemas.microsoft.com/office/powerpoint/2010/main" val="282645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400391-FA27-4E88-AA2D-80255396443C}"/>
              </a:ext>
            </a:extLst>
          </p:cNvPr>
          <p:cNvSpPr/>
          <p:nvPr/>
        </p:nvSpPr>
        <p:spPr>
          <a:xfrm>
            <a:off x="6096000" y="2116355"/>
            <a:ext cx="5564039" cy="3477875"/>
          </a:xfrm>
          <a:prstGeom prst="rect">
            <a:avLst/>
          </a:prstGeom>
        </p:spPr>
        <p:txBody>
          <a:bodyPr wrap="square">
            <a:spAutoFit/>
          </a:bodyPr>
          <a:lstStyle/>
          <a:p>
            <a:r>
              <a:rPr lang="en-US" sz="2200" i="0" dirty="0">
                <a:solidFill>
                  <a:srgbClr val="002060"/>
                </a:solidFill>
                <a:effectLst/>
              </a:rPr>
              <a:t>	NodeMCU is an open source</a:t>
            </a:r>
            <a:r>
              <a:rPr lang="en-US" sz="2200" dirty="0">
                <a:solidFill>
                  <a:srgbClr val="002060"/>
                </a:solidFill>
              </a:rPr>
              <a:t> IoT</a:t>
            </a:r>
            <a:r>
              <a:rPr lang="en-US" sz="2200" i="0" dirty="0">
                <a:solidFill>
                  <a:srgbClr val="002060"/>
                </a:solidFill>
                <a:effectLst/>
              </a:rPr>
              <a:t> platform. It </a:t>
            </a:r>
            <a:r>
              <a:rPr lang="en-US" sz="2200" dirty="0">
                <a:solidFill>
                  <a:srgbClr val="002060"/>
                </a:solidFill>
              </a:rPr>
              <a:t>i</a:t>
            </a:r>
            <a:r>
              <a:rPr lang="en-US" sz="2200" i="0" dirty="0">
                <a:solidFill>
                  <a:srgbClr val="002060"/>
                </a:solidFill>
                <a:effectLst/>
              </a:rPr>
              <a:t>ncludes </a:t>
            </a:r>
            <a:r>
              <a:rPr lang="en-US" sz="2200" dirty="0">
                <a:solidFill>
                  <a:srgbClr val="002060"/>
                </a:solidFill>
              </a:rPr>
              <a:t>firmware </a:t>
            </a:r>
            <a:r>
              <a:rPr lang="en-US" sz="2200" i="0" dirty="0">
                <a:solidFill>
                  <a:srgbClr val="002060"/>
                </a:solidFill>
                <a:effectLst/>
              </a:rPr>
              <a:t>which runs on the </a:t>
            </a:r>
            <a:r>
              <a:rPr lang="en-US" sz="2200" dirty="0">
                <a:solidFill>
                  <a:srgbClr val="002060"/>
                </a:solidFill>
              </a:rPr>
              <a:t>ESP8266</a:t>
            </a:r>
            <a:r>
              <a:rPr lang="en-US" sz="2200" i="0" dirty="0">
                <a:solidFill>
                  <a:srgbClr val="002060"/>
                </a:solidFill>
                <a:effectLst/>
              </a:rPr>
              <a:t> </a:t>
            </a:r>
            <a:r>
              <a:rPr lang="en-US" sz="2200" dirty="0">
                <a:solidFill>
                  <a:srgbClr val="002060"/>
                </a:solidFill>
              </a:rPr>
              <a:t>Wi-Fi</a:t>
            </a:r>
            <a:r>
              <a:rPr lang="en-US" sz="2200" i="0" dirty="0">
                <a:solidFill>
                  <a:srgbClr val="002060"/>
                </a:solidFill>
                <a:effectLst/>
              </a:rPr>
              <a:t> </a:t>
            </a:r>
            <a:r>
              <a:rPr lang="en-US" sz="2200" dirty="0">
                <a:solidFill>
                  <a:srgbClr val="002060"/>
                </a:solidFill>
              </a:rPr>
              <a:t>SoC</a:t>
            </a:r>
            <a:r>
              <a:rPr lang="en-US" sz="2200" i="0" dirty="0">
                <a:solidFill>
                  <a:srgbClr val="002060"/>
                </a:solidFill>
                <a:effectLst/>
              </a:rPr>
              <a:t> from </a:t>
            </a:r>
            <a:r>
              <a:rPr lang="en-US" sz="2200" dirty="0">
                <a:solidFill>
                  <a:srgbClr val="002060"/>
                </a:solidFill>
              </a:rPr>
              <a:t>Espressif Systems</a:t>
            </a:r>
            <a:r>
              <a:rPr lang="en-US" sz="2200" i="0" dirty="0">
                <a:solidFill>
                  <a:srgbClr val="002060"/>
                </a:solidFill>
                <a:effectLst/>
              </a:rPr>
              <a:t>, and hardware which is based on the ESP-12 module. The term "NodeMCU" by default refers to the firmware rather than the development kits. </a:t>
            </a:r>
            <a:r>
              <a:rPr lang="en-US" sz="2200" dirty="0">
                <a:solidFill>
                  <a:srgbClr val="002060"/>
                </a:solidFill>
              </a:rPr>
              <a:t>NodeMCU Development board is featured with WIFI capability, analog pin, digital pins and serial communication protocols. </a:t>
            </a:r>
            <a:r>
              <a:rPr lang="en-US" sz="2200" i="0" dirty="0">
                <a:solidFill>
                  <a:srgbClr val="002060"/>
                </a:solidFill>
                <a:effectLst/>
              </a:rPr>
              <a:t>It has 13 GPIO pins</a:t>
            </a:r>
            <a:endParaRPr lang="en-US" sz="2200" dirty="0">
              <a:solidFill>
                <a:srgbClr val="002060"/>
              </a:solidFill>
            </a:endParaRPr>
          </a:p>
        </p:txBody>
      </p:sp>
      <p:pic>
        <p:nvPicPr>
          <p:cNvPr id="3074" name="Picture 2" descr="Image result for nodemcu">
            <a:extLst>
              <a:ext uri="{FF2B5EF4-FFF2-40B4-BE49-F238E27FC236}">
                <a16:creationId xmlns:a16="http://schemas.microsoft.com/office/drawing/2014/main" id="{DFB46A9A-681E-4A88-B939-93139E1D1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12" y="1263770"/>
            <a:ext cx="4330460"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A0FEE9-CD69-4DB8-A820-7C59324356F0}"/>
              </a:ext>
            </a:extLst>
          </p:cNvPr>
          <p:cNvSpPr txBox="1"/>
          <p:nvPr/>
        </p:nvSpPr>
        <p:spPr>
          <a:xfrm>
            <a:off x="5538158" y="690113"/>
            <a:ext cx="6435306" cy="923330"/>
          </a:xfrm>
          <a:prstGeom prst="rect">
            <a:avLst/>
          </a:prstGeom>
          <a:noFill/>
        </p:spPr>
        <p:txBody>
          <a:bodyPr wrap="square" rtlCol="0">
            <a:spAutoFit/>
          </a:bodyPr>
          <a:lstStyle/>
          <a:p>
            <a:pPr algn="ctr"/>
            <a:r>
              <a:rPr lang="en-US" sz="5400" i="0" dirty="0">
                <a:effectLst/>
                <a:latin typeface="Algerian" panose="04020705040A02060702" pitchFamily="82" charset="0"/>
              </a:rPr>
              <a:t>NodeMCU</a:t>
            </a:r>
            <a:endParaRPr lang="en-US" sz="5400" dirty="0">
              <a:latin typeface="Algerian" panose="04020705040A02060702" pitchFamily="82" charset="0"/>
            </a:endParaRPr>
          </a:p>
        </p:txBody>
      </p:sp>
    </p:spTree>
    <p:extLst>
      <p:ext uri="{BB962C8B-B14F-4D97-AF65-F5344CB8AC3E}">
        <p14:creationId xmlns:p14="http://schemas.microsoft.com/office/powerpoint/2010/main" val="14941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BCAF7-55E4-4CC8-B509-E01374A3E137}"/>
              </a:ext>
            </a:extLst>
          </p:cNvPr>
          <p:cNvSpPr/>
          <p:nvPr/>
        </p:nvSpPr>
        <p:spPr>
          <a:xfrm>
            <a:off x="523337" y="1989212"/>
            <a:ext cx="6096000" cy="3816429"/>
          </a:xfrm>
          <a:prstGeom prst="rect">
            <a:avLst/>
          </a:prstGeom>
        </p:spPr>
        <p:txBody>
          <a:bodyPr>
            <a:spAutoFit/>
          </a:bodyPr>
          <a:lstStyle/>
          <a:p>
            <a:r>
              <a:rPr lang="en-US" sz="2200" b="0" i="0" dirty="0">
                <a:solidFill>
                  <a:schemeClr val="accent1">
                    <a:lumMod val="50000"/>
                  </a:schemeClr>
                </a:solidFill>
                <a:effectLst/>
              </a:rPr>
              <a:t>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a:t>
            </a:r>
            <a:br>
              <a:rPr lang="en-US" sz="2200" dirty="0">
                <a:solidFill>
                  <a:schemeClr val="accent1">
                    <a:lumMod val="50000"/>
                  </a:schemeClr>
                </a:solidFill>
              </a:rPr>
            </a:br>
            <a:endParaRPr lang="en-US" sz="2200" dirty="0">
              <a:solidFill>
                <a:schemeClr val="accent1">
                  <a:lumMod val="50000"/>
                </a:schemeClr>
              </a:solidFill>
            </a:endParaRPr>
          </a:p>
        </p:txBody>
      </p:sp>
      <p:sp>
        <p:nvSpPr>
          <p:cNvPr id="3" name="TextBox 2">
            <a:extLst>
              <a:ext uri="{FF2B5EF4-FFF2-40B4-BE49-F238E27FC236}">
                <a16:creationId xmlns:a16="http://schemas.microsoft.com/office/drawing/2014/main" id="{5E41EB3E-5484-4577-9F9D-A61A8E229156}"/>
              </a:ext>
            </a:extLst>
          </p:cNvPr>
          <p:cNvSpPr txBox="1"/>
          <p:nvPr/>
        </p:nvSpPr>
        <p:spPr>
          <a:xfrm>
            <a:off x="-120771" y="508958"/>
            <a:ext cx="7030529" cy="923330"/>
          </a:xfrm>
          <a:prstGeom prst="rect">
            <a:avLst/>
          </a:prstGeom>
          <a:noFill/>
        </p:spPr>
        <p:txBody>
          <a:bodyPr wrap="square" rtlCol="0">
            <a:spAutoFit/>
          </a:bodyPr>
          <a:lstStyle/>
          <a:p>
            <a:pPr algn="ctr"/>
            <a:r>
              <a:rPr lang="en-US" sz="5400" dirty="0">
                <a:latin typeface="Algerian" panose="04020705040A02060702" pitchFamily="82" charset="0"/>
              </a:rPr>
              <a:t>DHT11 Sensor</a:t>
            </a:r>
          </a:p>
        </p:txBody>
      </p:sp>
      <p:pic>
        <p:nvPicPr>
          <p:cNvPr id="5" name="Picture 2" descr="DHT11 basic temperature-humidity sensor + extras">
            <a:extLst>
              <a:ext uri="{FF2B5EF4-FFF2-40B4-BE49-F238E27FC236}">
                <a16:creationId xmlns:a16="http://schemas.microsoft.com/office/drawing/2014/main" id="{D0EABB04-8B64-4642-8805-BAB693E2F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948" y="1263770"/>
            <a:ext cx="4330459"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96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40B6E-9428-4E1F-B967-AF1F92B70656}"/>
              </a:ext>
            </a:extLst>
          </p:cNvPr>
          <p:cNvSpPr txBox="1"/>
          <p:nvPr/>
        </p:nvSpPr>
        <p:spPr>
          <a:xfrm>
            <a:off x="2231366" y="310550"/>
            <a:ext cx="7729268" cy="923330"/>
          </a:xfrm>
          <a:prstGeom prst="rect">
            <a:avLst/>
          </a:prstGeom>
          <a:noFill/>
        </p:spPr>
        <p:txBody>
          <a:bodyPr wrap="square" rtlCol="0">
            <a:spAutoFit/>
          </a:bodyPr>
          <a:lstStyle/>
          <a:p>
            <a:pPr algn="ctr"/>
            <a:r>
              <a:rPr lang="en-US" sz="5400" u="sng" dirty="0">
                <a:latin typeface="Algerian" panose="04020705040A02060702" pitchFamily="82" charset="0"/>
              </a:rPr>
              <a:t>Block diagram</a:t>
            </a:r>
          </a:p>
        </p:txBody>
      </p:sp>
      <p:sp>
        <p:nvSpPr>
          <p:cNvPr id="3" name="Rectangle: Rounded Corners 2">
            <a:extLst>
              <a:ext uri="{FF2B5EF4-FFF2-40B4-BE49-F238E27FC236}">
                <a16:creationId xmlns:a16="http://schemas.microsoft.com/office/drawing/2014/main" id="{A0D62C4C-D81F-42F5-8167-4235A60C2BB6}"/>
              </a:ext>
            </a:extLst>
          </p:cNvPr>
          <p:cNvSpPr/>
          <p:nvPr/>
        </p:nvSpPr>
        <p:spPr>
          <a:xfrm>
            <a:off x="1167509" y="2006993"/>
            <a:ext cx="1854678" cy="6124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Arrow: Right 3">
            <a:extLst>
              <a:ext uri="{FF2B5EF4-FFF2-40B4-BE49-F238E27FC236}">
                <a16:creationId xmlns:a16="http://schemas.microsoft.com/office/drawing/2014/main" id="{353A964B-7CF2-4267-8003-26F75F1ADE61}"/>
              </a:ext>
            </a:extLst>
          </p:cNvPr>
          <p:cNvSpPr/>
          <p:nvPr/>
        </p:nvSpPr>
        <p:spPr>
          <a:xfrm>
            <a:off x="3115775" y="2157557"/>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E45EBBD-3F39-44D3-B803-AF7CD906A510}"/>
              </a:ext>
            </a:extLst>
          </p:cNvPr>
          <p:cNvSpPr txBox="1"/>
          <p:nvPr/>
        </p:nvSpPr>
        <p:spPr>
          <a:xfrm>
            <a:off x="1266712" y="2126970"/>
            <a:ext cx="1656272" cy="370935"/>
          </a:xfrm>
          <a:prstGeom prst="rect">
            <a:avLst/>
          </a:prstGeom>
          <a:noFill/>
        </p:spPr>
        <p:txBody>
          <a:bodyPr wrap="square" rtlCol="0">
            <a:spAutoFit/>
          </a:bodyPr>
          <a:lstStyle/>
          <a:p>
            <a:pPr algn="ctr"/>
            <a:r>
              <a:rPr lang="en-US" dirty="0">
                <a:solidFill>
                  <a:schemeClr val="bg1"/>
                </a:solidFill>
              </a:rPr>
              <a:t>DHT Sensor</a:t>
            </a:r>
          </a:p>
        </p:txBody>
      </p:sp>
      <p:sp>
        <p:nvSpPr>
          <p:cNvPr id="6" name="Rectangle: Rounded Corners 5">
            <a:extLst>
              <a:ext uri="{FF2B5EF4-FFF2-40B4-BE49-F238E27FC236}">
                <a16:creationId xmlns:a16="http://schemas.microsoft.com/office/drawing/2014/main" id="{03932D82-C3D0-4812-A087-D6D51040859F}"/>
              </a:ext>
            </a:extLst>
          </p:cNvPr>
          <p:cNvSpPr/>
          <p:nvPr/>
        </p:nvSpPr>
        <p:spPr>
          <a:xfrm>
            <a:off x="3803081" y="1680934"/>
            <a:ext cx="1854678" cy="35987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D3FBDFB9-63C8-4C19-854B-8C1C0AA781DF}"/>
              </a:ext>
            </a:extLst>
          </p:cNvPr>
          <p:cNvSpPr txBox="1"/>
          <p:nvPr/>
        </p:nvSpPr>
        <p:spPr>
          <a:xfrm>
            <a:off x="3908946" y="3238549"/>
            <a:ext cx="1624642" cy="430887"/>
          </a:xfrm>
          <a:prstGeom prst="rect">
            <a:avLst/>
          </a:prstGeom>
          <a:noFill/>
        </p:spPr>
        <p:txBody>
          <a:bodyPr wrap="square" rtlCol="0">
            <a:spAutoFit/>
          </a:bodyPr>
          <a:lstStyle/>
          <a:p>
            <a:pPr algn="ctr"/>
            <a:r>
              <a:rPr lang="en-US" sz="2200" dirty="0">
                <a:solidFill>
                  <a:schemeClr val="bg1"/>
                </a:solidFill>
              </a:rPr>
              <a:t>NodeMCU</a:t>
            </a:r>
          </a:p>
        </p:txBody>
      </p:sp>
      <p:sp>
        <p:nvSpPr>
          <p:cNvPr id="10" name="Rectangle: Rounded Corners 9">
            <a:extLst>
              <a:ext uri="{FF2B5EF4-FFF2-40B4-BE49-F238E27FC236}">
                <a16:creationId xmlns:a16="http://schemas.microsoft.com/office/drawing/2014/main" id="{CB2BF48D-C303-4B57-94A6-B2310270F9D4}"/>
              </a:ext>
            </a:extLst>
          </p:cNvPr>
          <p:cNvSpPr/>
          <p:nvPr/>
        </p:nvSpPr>
        <p:spPr>
          <a:xfrm>
            <a:off x="6311795" y="1880559"/>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E32F4E71-21BA-4BFA-B967-7674EE9F49AD}"/>
              </a:ext>
            </a:extLst>
          </p:cNvPr>
          <p:cNvSpPr/>
          <p:nvPr/>
        </p:nvSpPr>
        <p:spPr>
          <a:xfrm>
            <a:off x="5751347" y="2193186"/>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26B777-5D30-4991-A6CD-D0F5DD5E5BE4}"/>
              </a:ext>
            </a:extLst>
          </p:cNvPr>
          <p:cNvSpPr txBox="1"/>
          <p:nvPr/>
        </p:nvSpPr>
        <p:spPr>
          <a:xfrm>
            <a:off x="6467069" y="2024898"/>
            <a:ext cx="1544129" cy="646331"/>
          </a:xfrm>
          <a:prstGeom prst="rect">
            <a:avLst/>
          </a:prstGeom>
          <a:noFill/>
        </p:spPr>
        <p:txBody>
          <a:bodyPr wrap="square" rtlCol="0">
            <a:spAutoFit/>
          </a:bodyPr>
          <a:lstStyle/>
          <a:p>
            <a:pPr algn="ctr"/>
            <a:r>
              <a:rPr lang="en-US" dirty="0">
                <a:solidFill>
                  <a:schemeClr val="bg1"/>
                </a:solidFill>
              </a:rPr>
              <a:t>Temperature</a:t>
            </a:r>
          </a:p>
          <a:p>
            <a:pPr algn="ctr"/>
            <a:r>
              <a:rPr lang="en-US" dirty="0">
                <a:solidFill>
                  <a:schemeClr val="bg1"/>
                </a:solidFill>
              </a:rPr>
              <a:t>Humidity</a:t>
            </a:r>
          </a:p>
        </p:txBody>
      </p:sp>
      <p:sp>
        <p:nvSpPr>
          <p:cNvPr id="14" name="Rectangle: Rounded Corners 13">
            <a:extLst>
              <a:ext uri="{FF2B5EF4-FFF2-40B4-BE49-F238E27FC236}">
                <a16:creationId xmlns:a16="http://schemas.microsoft.com/office/drawing/2014/main" id="{616A3484-D533-4644-9BB3-EE08BFD45700}"/>
              </a:ext>
            </a:extLst>
          </p:cNvPr>
          <p:cNvSpPr/>
          <p:nvPr/>
        </p:nvSpPr>
        <p:spPr>
          <a:xfrm>
            <a:off x="8820509" y="1854676"/>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0D884785-DA03-4CC8-A595-459FBFFEF348}"/>
              </a:ext>
            </a:extLst>
          </p:cNvPr>
          <p:cNvSpPr/>
          <p:nvPr/>
        </p:nvSpPr>
        <p:spPr>
          <a:xfrm>
            <a:off x="8237372" y="2187343"/>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5B3195B-6462-47A6-A0B5-26CA201C6024}"/>
              </a:ext>
            </a:extLst>
          </p:cNvPr>
          <p:cNvSpPr txBox="1"/>
          <p:nvPr/>
        </p:nvSpPr>
        <p:spPr>
          <a:xfrm>
            <a:off x="8691110" y="2157557"/>
            <a:ext cx="2044461" cy="369332"/>
          </a:xfrm>
          <a:prstGeom prst="rect">
            <a:avLst/>
          </a:prstGeom>
          <a:noFill/>
        </p:spPr>
        <p:txBody>
          <a:bodyPr wrap="square" rtlCol="0">
            <a:spAutoFit/>
          </a:bodyPr>
          <a:lstStyle/>
          <a:p>
            <a:pPr algn="ctr"/>
            <a:r>
              <a:rPr lang="en-US" dirty="0">
                <a:solidFill>
                  <a:schemeClr val="bg1"/>
                </a:solidFill>
              </a:rPr>
              <a:t>Mobile App</a:t>
            </a:r>
          </a:p>
        </p:txBody>
      </p:sp>
      <p:sp>
        <p:nvSpPr>
          <p:cNvPr id="17" name="Arrow: Right 16">
            <a:extLst>
              <a:ext uri="{FF2B5EF4-FFF2-40B4-BE49-F238E27FC236}">
                <a16:creationId xmlns:a16="http://schemas.microsoft.com/office/drawing/2014/main" id="{67F1CE48-5EF4-40AE-B0E6-EB2DB92E3600}"/>
              </a:ext>
            </a:extLst>
          </p:cNvPr>
          <p:cNvSpPr/>
          <p:nvPr/>
        </p:nvSpPr>
        <p:spPr>
          <a:xfrm rot="5400000">
            <a:off x="9482585" y="3072213"/>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7BA6B56-B2F4-49BC-9FCE-90A3D4649476}"/>
              </a:ext>
            </a:extLst>
          </p:cNvPr>
          <p:cNvSpPr/>
          <p:nvPr/>
        </p:nvSpPr>
        <p:spPr>
          <a:xfrm>
            <a:off x="8880894" y="3532453"/>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40C98DDB-1931-4537-8250-E7F6B20B3B86}"/>
              </a:ext>
            </a:extLst>
          </p:cNvPr>
          <p:cNvSpPr txBox="1"/>
          <p:nvPr/>
        </p:nvSpPr>
        <p:spPr>
          <a:xfrm>
            <a:off x="8880894" y="3676178"/>
            <a:ext cx="1854677" cy="646331"/>
          </a:xfrm>
          <a:prstGeom prst="rect">
            <a:avLst/>
          </a:prstGeom>
          <a:noFill/>
        </p:spPr>
        <p:txBody>
          <a:bodyPr wrap="square" rtlCol="0">
            <a:spAutoFit/>
          </a:bodyPr>
          <a:lstStyle/>
          <a:p>
            <a:pPr algn="ctr"/>
            <a:r>
              <a:rPr lang="en-US" dirty="0">
                <a:solidFill>
                  <a:schemeClr val="bg1"/>
                </a:solidFill>
              </a:rPr>
              <a:t>Sprinkler on/off</a:t>
            </a:r>
          </a:p>
          <a:p>
            <a:pPr algn="ctr"/>
            <a:r>
              <a:rPr lang="en-US" dirty="0">
                <a:solidFill>
                  <a:schemeClr val="bg1"/>
                </a:solidFill>
              </a:rPr>
              <a:t>Fan on/off</a:t>
            </a:r>
          </a:p>
        </p:txBody>
      </p:sp>
      <p:sp>
        <p:nvSpPr>
          <p:cNvPr id="20" name="Arrow: Right 19">
            <a:extLst>
              <a:ext uri="{FF2B5EF4-FFF2-40B4-BE49-F238E27FC236}">
                <a16:creationId xmlns:a16="http://schemas.microsoft.com/office/drawing/2014/main" id="{275AED50-EB33-43BE-A1BB-4DB6D6376E5E}"/>
              </a:ext>
            </a:extLst>
          </p:cNvPr>
          <p:cNvSpPr/>
          <p:nvPr/>
        </p:nvSpPr>
        <p:spPr>
          <a:xfrm>
            <a:off x="3095946" y="4167628"/>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2F21DA6-86F7-422E-AB65-9E27CAD4729B}"/>
              </a:ext>
            </a:extLst>
          </p:cNvPr>
          <p:cNvSpPr/>
          <p:nvPr/>
        </p:nvSpPr>
        <p:spPr>
          <a:xfrm>
            <a:off x="1514002" y="3961525"/>
            <a:ext cx="1434727" cy="7219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763B4896-0752-4659-BF42-E82C06C3ED23}"/>
              </a:ext>
            </a:extLst>
          </p:cNvPr>
          <p:cNvSpPr txBox="1"/>
          <p:nvPr/>
        </p:nvSpPr>
        <p:spPr>
          <a:xfrm>
            <a:off x="1459300" y="4137842"/>
            <a:ext cx="1544129" cy="369332"/>
          </a:xfrm>
          <a:prstGeom prst="rect">
            <a:avLst/>
          </a:prstGeom>
          <a:noFill/>
        </p:spPr>
        <p:txBody>
          <a:bodyPr wrap="square" rtlCol="0">
            <a:spAutoFit/>
          </a:bodyPr>
          <a:lstStyle/>
          <a:p>
            <a:pPr algn="ctr"/>
            <a:r>
              <a:rPr lang="en-US" dirty="0">
                <a:solidFill>
                  <a:schemeClr val="bg1"/>
                </a:solidFill>
              </a:rPr>
              <a:t>LDR</a:t>
            </a:r>
          </a:p>
        </p:txBody>
      </p:sp>
      <p:sp>
        <p:nvSpPr>
          <p:cNvPr id="23" name="Arrow: Right 22">
            <a:extLst>
              <a:ext uri="{FF2B5EF4-FFF2-40B4-BE49-F238E27FC236}">
                <a16:creationId xmlns:a16="http://schemas.microsoft.com/office/drawing/2014/main" id="{74E4B29F-FEE9-46D8-9097-FB2CCD58B0FD}"/>
              </a:ext>
            </a:extLst>
          </p:cNvPr>
          <p:cNvSpPr/>
          <p:nvPr/>
        </p:nvSpPr>
        <p:spPr>
          <a:xfrm>
            <a:off x="5751347" y="4352294"/>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C8A797B-6718-4ED2-90E7-1831915D1E40}"/>
              </a:ext>
            </a:extLst>
          </p:cNvPr>
          <p:cNvSpPr/>
          <p:nvPr/>
        </p:nvSpPr>
        <p:spPr>
          <a:xfrm>
            <a:off x="6341987" y="4045508"/>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00CD2C-7814-485A-B292-22DDBF6D14B1}"/>
              </a:ext>
            </a:extLst>
          </p:cNvPr>
          <p:cNvSpPr txBox="1"/>
          <p:nvPr/>
        </p:nvSpPr>
        <p:spPr>
          <a:xfrm>
            <a:off x="6500471" y="4322507"/>
            <a:ext cx="1544129" cy="369332"/>
          </a:xfrm>
          <a:prstGeom prst="rect">
            <a:avLst/>
          </a:prstGeom>
          <a:noFill/>
        </p:spPr>
        <p:txBody>
          <a:bodyPr wrap="square" rtlCol="0">
            <a:spAutoFit/>
          </a:bodyPr>
          <a:lstStyle/>
          <a:p>
            <a:pPr algn="ctr"/>
            <a:r>
              <a:rPr lang="en-US" dirty="0">
                <a:solidFill>
                  <a:schemeClr val="bg1"/>
                </a:solidFill>
              </a:rPr>
              <a:t>LED on/off</a:t>
            </a:r>
          </a:p>
        </p:txBody>
      </p:sp>
    </p:spTree>
    <p:extLst>
      <p:ext uri="{BB962C8B-B14F-4D97-AF65-F5344CB8AC3E}">
        <p14:creationId xmlns:p14="http://schemas.microsoft.com/office/powerpoint/2010/main" val="206785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A136-4147-4BA3-80E2-126FFA272D8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u="sng">
                <a:latin typeface="Algerian" panose="04020705040A02060702" pitchFamily="82" charset="0"/>
              </a:rPr>
              <a:t>advantages</a:t>
            </a:r>
            <a:endParaRPr lang="en-US" sz="5400" u="sng" dirty="0">
              <a:latin typeface="Algerian" panose="04020705040A02060702" pitchFamily="82" charset="0"/>
            </a:endParaRPr>
          </a:p>
        </p:txBody>
      </p:sp>
      <p:pic>
        <p:nvPicPr>
          <p:cNvPr id="4" name="Picture 3" descr="Image result for intelligent illumination control system for poultry farms ppt">
            <a:extLst>
              <a:ext uri="{FF2B5EF4-FFF2-40B4-BE49-F238E27FC236}">
                <a16:creationId xmlns:a16="http://schemas.microsoft.com/office/drawing/2014/main" id="{0B059DBB-40FE-4FF0-BD8F-766E13476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31" y="1505309"/>
            <a:ext cx="4370715"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BA5BE-2922-4841-A22B-BB161CDF82A8}"/>
              </a:ext>
            </a:extLst>
          </p:cNvPr>
          <p:cNvSpPr txBox="1"/>
          <p:nvPr/>
        </p:nvSpPr>
        <p:spPr>
          <a:xfrm>
            <a:off x="6096000" y="2655232"/>
            <a:ext cx="5822830" cy="1107996"/>
          </a:xfrm>
          <a:prstGeom prst="rect">
            <a:avLst/>
          </a:prstGeom>
          <a:noFill/>
        </p:spPr>
        <p:txBody>
          <a:bodyPr wrap="square" rtlCol="0">
            <a:spAutoFit/>
          </a:bodyPr>
          <a:lstStyle/>
          <a:p>
            <a:pPr marL="342900" indent="-342900">
              <a:buFont typeface="Courier New" panose="02070309020205020404" pitchFamily="49" charset="0"/>
              <a:buChar char="o"/>
            </a:pPr>
            <a:r>
              <a:rPr lang="en-US" sz="2200" dirty="0">
                <a:solidFill>
                  <a:schemeClr val="accent1">
                    <a:lumMod val="50000"/>
                  </a:schemeClr>
                </a:solidFill>
              </a:rPr>
              <a:t>Increase in production</a:t>
            </a:r>
          </a:p>
          <a:p>
            <a:pPr marL="342900" indent="-342900">
              <a:buFont typeface="Courier New" panose="02070309020205020404" pitchFamily="49" charset="0"/>
              <a:buChar char="o"/>
            </a:pPr>
            <a:r>
              <a:rPr lang="en-US" sz="2200" dirty="0">
                <a:solidFill>
                  <a:schemeClr val="accent1">
                    <a:lumMod val="50000"/>
                  </a:schemeClr>
                </a:solidFill>
              </a:rPr>
              <a:t>Safety of hen’s in the poultry farm</a:t>
            </a:r>
          </a:p>
          <a:p>
            <a:pPr marL="342900" indent="-342900">
              <a:buFont typeface="Courier New" panose="02070309020205020404" pitchFamily="49" charset="0"/>
              <a:buChar char="o"/>
            </a:pPr>
            <a:r>
              <a:rPr lang="en-US" sz="2200" dirty="0">
                <a:solidFill>
                  <a:schemeClr val="accent1">
                    <a:lumMod val="50000"/>
                  </a:schemeClr>
                </a:solidFill>
              </a:rPr>
              <a:t>Maintaining temperature </a:t>
            </a:r>
          </a:p>
        </p:txBody>
      </p:sp>
    </p:spTree>
    <p:extLst>
      <p:ext uri="{BB962C8B-B14F-4D97-AF65-F5344CB8AC3E}">
        <p14:creationId xmlns:p14="http://schemas.microsoft.com/office/powerpoint/2010/main" val="352075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9BDB5-47CB-41DE-A5BC-67DA865A2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595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174</TotalTime>
  <Words>368</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Algerian</vt:lpstr>
      <vt:lpstr>Arial</vt:lpstr>
      <vt:lpstr>Calibri</vt:lpstr>
      <vt:lpstr>Calibri Light</vt:lpstr>
      <vt:lpstr>Calisto MT</vt:lpstr>
      <vt:lpstr>Courier New</vt:lpstr>
      <vt:lpstr>Wingdings 2</vt:lpstr>
      <vt:lpstr>Office Theme</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Keesari Shravya</dc:creator>
  <cp:lastModifiedBy>Keesari Shravya</cp:lastModifiedBy>
  <cp:revision>16</cp:revision>
  <dcterms:created xsi:type="dcterms:W3CDTF">2019-06-28T11:57:54Z</dcterms:created>
  <dcterms:modified xsi:type="dcterms:W3CDTF">2019-06-29T04:32:19Z</dcterms:modified>
</cp:coreProperties>
</file>