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 Light" panose="020F0302020204030204" pitchFamily="34" charset="0"/>
      <p:regular r:id="rId12"/>
    </p:embeddedFont>
    <p:embeddedFont>
      <p:font typeface="Oswald" pitchFamily="2" charset="77"/>
      <p:regular r:id="rId13"/>
    </p:embeddedFont>
    <p:embeddedFont>
      <p:font typeface="Oswald Bold" pitchFamily="2" charset="7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4" autoAdjust="0"/>
  </p:normalViewPr>
  <p:slideViewPr>
    <p:cSldViewPr>
      <p:cViewPr varScale="1">
        <p:scale>
          <a:sx n="69" d="100"/>
          <a:sy n="69" d="100"/>
        </p:scale>
        <p:origin x="9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35556" y="2150625"/>
            <a:ext cx="17416888" cy="5985750"/>
            <a:chOff x="0" y="0"/>
            <a:chExt cx="23222517" cy="7981000"/>
          </a:xfrm>
        </p:grpSpPr>
        <p:grpSp>
          <p:nvGrpSpPr>
            <p:cNvPr id="6" name="Group 6"/>
            <p:cNvGrpSpPr/>
            <p:nvPr/>
          </p:nvGrpSpPr>
          <p:grpSpPr>
            <a:xfrm>
              <a:off x="2565567" y="0"/>
              <a:ext cx="18091383" cy="7757768"/>
              <a:chOff x="0" y="0"/>
              <a:chExt cx="1863818" cy="79922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863818" cy="799224"/>
              </a:xfrm>
              <a:custGeom>
                <a:avLst/>
                <a:gdLst/>
                <a:ahLst/>
                <a:cxnLst/>
                <a:rect l="l" t="t" r="r" b="b"/>
                <a:pathLst>
                  <a:path w="1863818" h="799224">
                    <a:moveTo>
                      <a:pt x="0" y="0"/>
                    </a:moveTo>
                    <a:lnTo>
                      <a:pt x="1863818" y="0"/>
                    </a:lnTo>
                    <a:lnTo>
                      <a:pt x="1863818" y="799224"/>
                    </a:lnTo>
                    <a:lnTo>
                      <a:pt x="0" y="79922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1863818" cy="8182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584030"/>
              <a:ext cx="23222517" cy="63969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252"/>
                </a:lnSpc>
              </a:pPr>
              <a:r>
                <a:rPr lang="en-US" sz="29168" spc="2858">
                  <a:solidFill>
                    <a:srgbClr val="231F20"/>
                  </a:solidFill>
                  <a:latin typeface="Oswald Bold"/>
                </a:rPr>
                <a:t>VAE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59478" y="360906"/>
              <a:ext cx="22103561" cy="2182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704"/>
                </a:lnSpc>
              </a:pPr>
              <a:r>
                <a:rPr lang="en-US" sz="9930" spc="973">
                  <a:solidFill>
                    <a:srgbClr val="231F20"/>
                  </a:solidFill>
                  <a:latin typeface="Oswald Bold"/>
                </a:rPr>
                <a:t>ANIME IMAGE GEN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568983" y="2314595"/>
            <a:ext cx="6941552" cy="1774115"/>
          </a:xfrm>
          <a:custGeom>
            <a:avLst/>
            <a:gdLst/>
            <a:ahLst/>
            <a:cxnLst/>
            <a:rect l="l" t="t" r="r" b="b"/>
            <a:pathLst>
              <a:path w="6941552" h="1774115">
                <a:moveTo>
                  <a:pt x="0" y="0"/>
                </a:moveTo>
                <a:lnTo>
                  <a:pt x="6941553" y="0"/>
                </a:lnTo>
                <a:lnTo>
                  <a:pt x="6941553" y="1774115"/>
                </a:lnTo>
                <a:lnTo>
                  <a:pt x="0" y="17741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66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980992" y="101111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VAE?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507420"/>
            <a:ext cx="9144000" cy="2387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  <a:spcBef>
                <a:spcPct val="0"/>
              </a:spcBef>
            </a:pPr>
            <a:r>
              <a:rPr lang="en-US" sz="2776" spc="272">
                <a:solidFill>
                  <a:srgbClr val="231F20"/>
                </a:solidFill>
                <a:latin typeface="Oswald Bold"/>
              </a:rPr>
              <a:t>THESE MODELS LEARN COMPRESSED REPRESENTATIONS OF DATA (LIKE IMAGES) BY ENCODING THEM INTO A LOWER-DIMENSIONAL LATENT SPACE AND THEN RECONSTRUCTING THEM FROM THAT SPACE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41729" y="6219354"/>
            <a:ext cx="12135489" cy="3136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87" spc="253">
                <a:solidFill>
                  <a:srgbClr val="231F20"/>
                </a:solidFill>
                <a:latin typeface="Oswald Bold"/>
              </a:rPr>
              <a:t>VAE’s for Images: Compression &amp; Randomness = New Images</a:t>
            </a:r>
          </a:p>
          <a:p>
            <a:pPr marL="558616" lvl="1" indent="-279308" algn="ctr">
              <a:lnSpc>
                <a:spcPts val="3570"/>
              </a:lnSpc>
              <a:buFont typeface="Arial"/>
              <a:buChar char="•"/>
            </a:pPr>
            <a:r>
              <a:rPr lang="en-US" sz="2587" spc="253">
                <a:solidFill>
                  <a:srgbClr val="231F20"/>
                </a:solidFill>
                <a:latin typeface="Oswald"/>
              </a:rPr>
              <a:t>VAEs take images, compress their key features, and store them in a "latent space."</a:t>
            </a:r>
          </a:p>
          <a:p>
            <a:pPr marL="558616" lvl="1" indent="-279308" algn="ctr">
              <a:lnSpc>
                <a:spcPts val="3570"/>
              </a:lnSpc>
              <a:buFont typeface="Arial"/>
              <a:buChar char="•"/>
            </a:pPr>
            <a:r>
              <a:rPr lang="en-US" sz="2587" spc="253">
                <a:solidFill>
                  <a:srgbClr val="231F20"/>
                </a:solidFill>
                <a:latin typeface="Oswald"/>
              </a:rPr>
              <a:t>This space acts like a recipe book of image features.</a:t>
            </a:r>
          </a:p>
          <a:p>
            <a:pPr marL="558616" lvl="1" indent="-279308" algn="ctr">
              <a:lnSpc>
                <a:spcPts val="3570"/>
              </a:lnSpc>
              <a:spcBef>
                <a:spcPct val="0"/>
              </a:spcBef>
              <a:buFont typeface="Arial"/>
              <a:buChar char="•"/>
            </a:pPr>
            <a:r>
              <a:rPr lang="en-US" sz="2587" spc="253">
                <a:solidFill>
                  <a:srgbClr val="231F20"/>
                </a:solidFill>
                <a:latin typeface="Oswald"/>
              </a:rPr>
              <a:t>VAEs can then invent new images by randomly picking features from this recipe book and assembling them.</a:t>
            </a:r>
          </a:p>
          <a:p>
            <a:pPr algn="ctr">
              <a:lnSpc>
                <a:spcPts val="3570"/>
              </a:lnSpc>
              <a:spcBef>
                <a:spcPct val="0"/>
              </a:spcBef>
            </a:pPr>
            <a:endParaRPr lang="en-US" sz="2587" spc="253">
              <a:solidFill>
                <a:srgbClr val="231F20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87923">
            <a:off x="-5222919" y="689145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54554" y="1914611"/>
            <a:ext cx="7221169" cy="2838363"/>
            <a:chOff x="0" y="0"/>
            <a:chExt cx="2648591" cy="10410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48591" cy="1041059"/>
            </a:xfrm>
            <a:custGeom>
              <a:avLst/>
              <a:gdLst/>
              <a:ahLst/>
              <a:cxnLst/>
              <a:rect l="l" t="t" r="r" b="b"/>
              <a:pathLst>
                <a:path w="2648591" h="1041059">
                  <a:moveTo>
                    <a:pt x="33236" y="0"/>
                  </a:moveTo>
                  <a:lnTo>
                    <a:pt x="2615355" y="0"/>
                  </a:lnTo>
                  <a:cubicBezTo>
                    <a:pt x="2624170" y="0"/>
                    <a:pt x="2632623" y="3502"/>
                    <a:pt x="2638856" y="9734"/>
                  </a:cubicBezTo>
                  <a:cubicBezTo>
                    <a:pt x="2645089" y="15967"/>
                    <a:pt x="2648591" y="24421"/>
                    <a:pt x="2648591" y="33236"/>
                  </a:cubicBezTo>
                  <a:lnTo>
                    <a:pt x="2648591" y="1007823"/>
                  </a:lnTo>
                  <a:cubicBezTo>
                    <a:pt x="2648591" y="1016638"/>
                    <a:pt x="2645089" y="1025092"/>
                    <a:pt x="2638856" y="1031324"/>
                  </a:cubicBezTo>
                  <a:cubicBezTo>
                    <a:pt x="2632623" y="1037557"/>
                    <a:pt x="2624170" y="1041059"/>
                    <a:pt x="2615355" y="1041059"/>
                  </a:cubicBezTo>
                  <a:lnTo>
                    <a:pt x="33236" y="1041059"/>
                  </a:lnTo>
                  <a:cubicBezTo>
                    <a:pt x="24421" y="1041059"/>
                    <a:pt x="15967" y="1037557"/>
                    <a:pt x="9734" y="1031324"/>
                  </a:cubicBezTo>
                  <a:cubicBezTo>
                    <a:pt x="3502" y="1025092"/>
                    <a:pt x="0" y="1016638"/>
                    <a:pt x="0" y="1007823"/>
                  </a:cubicBezTo>
                  <a:lnTo>
                    <a:pt x="0" y="33236"/>
                  </a:lnTo>
                  <a:cubicBezTo>
                    <a:pt x="0" y="24421"/>
                    <a:pt x="3502" y="15967"/>
                    <a:pt x="9734" y="9734"/>
                  </a:cubicBezTo>
                  <a:cubicBezTo>
                    <a:pt x="15967" y="3502"/>
                    <a:pt x="24421" y="0"/>
                    <a:pt x="33236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648591" cy="1060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0695" y="2015925"/>
            <a:ext cx="6701060" cy="2904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Typically uses convolutional neural networks (CNNs) suited for image data.</a:t>
            </a:r>
          </a:p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CNN layers extract features from the input image, progressively reducing its dimensionality.</a:t>
            </a:r>
          </a:p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The final convolutional layers often output two feature maps:</a:t>
            </a:r>
          </a:p>
          <a:p>
            <a:pPr marL="721245" lvl="2" indent="-240415" algn="ctr">
              <a:lnSpc>
                <a:spcPts val="2338"/>
              </a:lnSpc>
              <a:buFont typeface="Arial"/>
              <a:buChar char="⚬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Mean vector: Represents the central tendency of the latent distribution.</a:t>
            </a:r>
          </a:p>
          <a:p>
            <a:pPr marL="721245" lvl="2" indent="-240415" algn="ctr">
              <a:lnSpc>
                <a:spcPts val="2338"/>
              </a:lnSpc>
              <a:buFont typeface="Arial"/>
              <a:buChar char="⚬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Log variance vector: Captures the spread of the latent distribution.</a:t>
            </a:r>
          </a:p>
          <a:p>
            <a:pPr algn="ctr">
              <a:lnSpc>
                <a:spcPts val="2338"/>
              </a:lnSpc>
            </a:pPr>
            <a:endParaRPr lang="en-US" sz="1670">
              <a:solidFill>
                <a:srgbClr val="100F0D"/>
              </a:solidFill>
              <a:latin typeface="Montserrat Ligh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77780" y="4920713"/>
            <a:ext cx="2932415" cy="847111"/>
            <a:chOff x="0" y="0"/>
            <a:chExt cx="1075555" cy="3107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632915" y="4920713"/>
            <a:ext cx="5096896" cy="2490562"/>
            <a:chOff x="0" y="0"/>
            <a:chExt cx="1869447" cy="913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69447" cy="913492"/>
            </a:xfrm>
            <a:custGeom>
              <a:avLst/>
              <a:gdLst/>
              <a:ahLst/>
              <a:cxnLst/>
              <a:rect l="l" t="t" r="r" b="b"/>
              <a:pathLst>
                <a:path w="1869447" h="913492">
                  <a:moveTo>
                    <a:pt x="47087" y="0"/>
                  </a:moveTo>
                  <a:lnTo>
                    <a:pt x="1822359" y="0"/>
                  </a:lnTo>
                  <a:cubicBezTo>
                    <a:pt x="1834848" y="0"/>
                    <a:pt x="1846824" y="4961"/>
                    <a:pt x="1855655" y="13792"/>
                  </a:cubicBezTo>
                  <a:cubicBezTo>
                    <a:pt x="1864486" y="22622"/>
                    <a:pt x="1869447" y="34599"/>
                    <a:pt x="1869447" y="47087"/>
                  </a:cubicBezTo>
                  <a:lnTo>
                    <a:pt x="1869447" y="866404"/>
                  </a:lnTo>
                  <a:cubicBezTo>
                    <a:pt x="1869447" y="878893"/>
                    <a:pt x="1864486" y="890870"/>
                    <a:pt x="1855655" y="899700"/>
                  </a:cubicBezTo>
                  <a:cubicBezTo>
                    <a:pt x="1846824" y="908531"/>
                    <a:pt x="1834848" y="913492"/>
                    <a:pt x="1822359" y="913492"/>
                  </a:cubicBezTo>
                  <a:lnTo>
                    <a:pt x="47087" y="913492"/>
                  </a:lnTo>
                  <a:cubicBezTo>
                    <a:pt x="21082" y="913492"/>
                    <a:pt x="0" y="892410"/>
                    <a:pt x="0" y="866404"/>
                  </a:cubicBezTo>
                  <a:lnTo>
                    <a:pt x="0" y="47087"/>
                  </a:lnTo>
                  <a:cubicBezTo>
                    <a:pt x="0" y="21082"/>
                    <a:pt x="21082" y="0"/>
                    <a:pt x="4708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869447" cy="932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632915" y="5048713"/>
            <a:ext cx="4980895" cy="261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This is a lower-dimensional space compared to the original input data.</a:t>
            </a:r>
          </a:p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It contains the compressed representation of the input image, capturing its essential features.</a:t>
            </a:r>
          </a:p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In VAEs, the latent space often follows a standard normal distribution (mean of 0 and variance of 1).</a:t>
            </a:r>
          </a:p>
          <a:p>
            <a:pPr algn="ctr">
              <a:lnSpc>
                <a:spcPts val="2338"/>
              </a:lnSpc>
            </a:pPr>
            <a:endParaRPr lang="en-US" sz="1670">
              <a:solidFill>
                <a:srgbClr val="100F0D"/>
              </a:solidFill>
              <a:latin typeface="Montserrat Light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7011646" y="7592767"/>
            <a:ext cx="2932415" cy="847111"/>
            <a:chOff x="0" y="0"/>
            <a:chExt cx="1075555" cy="31070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929836" y="3225104"/>
            <a:ext cx="5190592" cy="2324199"/>
            <a:chOff x="0" y="0"/>
            <a:chExt cx="1903813" cy="85247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03813" cy="852473"/>
            </a:xfrm>
            <a:custGeom>
              <a:avLst/>
              <a:gdLst/>
              <a:ahLst/>
              <a:cxnLst/>
              <a:rect l="l" t="t" r="r" b="b"/>
              <a:pathLst>
                <a:path w="1903813" h="852473">
                  <a:moveTo>
                    <a:pt x="46237" y="0"/>
                  </a:moveTo>
                  <a:lnTo>
                    <a:pt x="1857575" y="0"/>
                  </a:lnTo>
                  <a:cubicBezTo>
                    <a:pt x="1883111" y="0"/>
                    <a:pt x="1903813" y="20701"/>
                    <a:pt x="1903813" y="46237"/>
                  </a:cubicBezTo>
                  <a:lnTo>
                    <a:pt x="1903813" y="806236"/>
                  </a:lnTo>
                  <a:cubicBezTo>
                    <a:pt x="1903813" y="831772"/>
                    <a:pt x="1883111" y="852473"/>
                    <a:pt x="1857575" y="852473"/>
                  </a:cubicBezTo>
                  <a:lnTo>
                    <a:pt x="46237" y="852473"/>
                  </a:lnTo>
                  <a:cubicBezTo>
                    <a:pt x="20701" y="852473"/>
                    <a:pt x="0" y="831772"/>
                    <a:pt x="0" y="806236"/>
                  </a:cubicBezTo>
                  <a:lnTo>
                    <a:pt x="0" y="46237"/>
                  </a:lnTo>
                  <a:cubicBezTo>
                    <a:pt x="0" y="20701"/>
                    <a:pt x="20701" y="0"/>
                    <a:pt x="46237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903813" cy="8715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058925" y="5742438"/>
            <a:ext cx="2932415" cy="847111"/>
            <a:chOff x="0" y="0"/>
            <a:chExt cx="1075555" cy="3107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 rot="-1885381">
            <a:off x="10688957" y="7482248"/>
            <a:ext cx="2321321" cy="655773"/>
          </a:xfrm>
          <a:custGeom>
            <a:avLst/>
            <a:gdLst/>
            <a:ahLst/>
            <a:cxnLst/>
            <a:rect l="l" t="t" r="r" b="b"/>
            <a:pathLst>
              <a:path w="2321321" h="655773">
                <a:moveTo>
                  <a:pt x="0" y="0"/>
                </a:moveTo>
                <a:lnTo>
                  <a:pt x="2321320" y="0"/>
                </a:lnTo>
                <a:lnTo>
                  <a:pt x="2321320" y="655773"/>
                </a:lnTo>
                <a:lnTo>
                  <a:pt x="0" y="655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354554" y="192662"/>
            <a:ext cx="10333679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ARCHITECHTURE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65696" y="5090455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ENCODER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99562" y="7762509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LATENT SPACE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46841" y="5912180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DECODER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929836" y="3295693"/>
            <a:ext cx="5019355" cy="232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Uses transposed convolutional layers (sometimes called deconvolutional layers).</a:t>
            </a:r>
          </a:p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These layers take the latent vector as input and gradually increase its dimensionality.</a:t>
            </a:r>
          </a:p>
          <a:p>
            <a:pPr marL="360623" lvl="1" indent="-180311" algn="ctr">
              <a:lnSpc>
                <a:spcPts val="2338"/>
              </a:lnSpc>
              <a:buFont typeface="Arial"/>
              <a:buChar char="•"/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The final transposed convolutional layers aim to reconstruct the original image based on the features encoded in the latent space</a:t>
            </a:r>
          </a:p>
          <a:p>
            <a:pPr algn="ctr">
              <a:lnSpc>
                <a:spcPts val="2338"/>
              </a:lnSpc>
            </a:pPr>
            <a:endParaRPr lang="en-US" sz="1670">
              <a:solidFill>
                <a:srgbClr val="100F0D"/>
              </a:solidFill>
              <a:latin typeface="Montserrat Light"/>
            </a:endParaRPr>
          </a:p>
        </p:txBody>
      </p:sp>
      <p:sp>
        <p:nvSpPr>
          <p:cNvPr id="31" name="Freeform 31"/>
          <p:cNvSpPr/>
          <p:nvPr/>
        </p:nvSpPr>
        <p:spPr>
          <a:xfrm rot="-8970905" flipH="1">
            <a:off x="4655077" y="5273651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99286" y="299622"/>
            <a:ext cx="9097462" cy="9687755"/>
          </a:xfrm>
          <a:custGeom>
            <a:avLst/>
            <a:gdLst/>
            <a:ahLst/>
            <a:cxnLst/>
            <a:rect l="l" t="t" r="r" b="b"/>
            <a:pathLst>
              <a:path w="9097462" h="9687755">
                <a:moveTo>
                  <a:pt x="0" y="0"/>
                </a:moveTo>
                <a:lnTo>
                  <a:pt x="9097463" y="0"/>
                </a:lnTo>
                <a:lnTo>
                  <a:pt x="9097463" y="9687756"/>
                </a:lnTo>
                <a:lnTo>
                  <a:pt x="0" y="9687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53671" y="94315"/>
            <a:ext cx="8689294" cy="10098369"/>
          </a:xfrm>
          <a:custGeom>
            <a:avLst/>
            <a:gdLst/>
            <a:ahLst/>
            <a:cxnLst/>
            <a:rect l="l" t="t" r="r" b="b"/>
            <a:pathLst>
              <a:path w="8689294" h="10098369">
                <a:moveTo>
                  <a:pt x="0" y="0"/>
                </a:moveTo>
                <a:lnTo>
                  <a:pt x="8689294" y="0"/>
                </a:lnTo>
                <a:lnTo>
                  <a:pt x="8689294" y="10098370"/>
                </a:lnTo>
                <a:lnTo>
                  <a:pt x="0" y="10098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Oswald</vt:lpstr>
      <vt:lpstr>Montserrat Light</vt:lpstr>
      <vt:lpstr>Arial</vt:lpstr>
      <vt:lpstr>Calibri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Lokesh Gupta</cp:lastModifiedBy>
  <cp:revision>2</cp:revision>
  <dcterms:created xsi:type="dcterms:W3CDTF">2006-08-16T00:00:00Z</dcterms:created>
  <dcterms:modified xsi:type="dcterms:W3CDTF">2024-04-07T17:59:20Z</dcterms:modified>
  <dc:identifier>DAGBeixT8sk</dc:identifier>
</cp:coreProperties>
</file>