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5"/>
  </p:notesMasterIdLst>
  <p:handoutMasterIdLst>
    <p:handoutMasterId r:id="rId16"/>
  </p:handoutMasterIdLst>
  <p:sldIdLst>
    <p:sldId id="283" r:id="rId2"/>
    <p:sldId id="282" r:id="rId3"/>
    <p:sldId id="270" r:id="rId4"/>
    <p:sldId id="271" r:id="rId5"/>
    <p:sldId id="272" r:id="rId6"/>
    <p:sldId id="274" r:id="rId7"/>
    <p:sldId id="275" r:id="rId8"/>
    <p:sldId id="280" r:id="rId9"/>
    <p:sldId id="281" r:id="rId10"/>
    <p:sldId id="276" r:id="rId11"/>
    <p:sldId id="277" r:id="rId12"/>
    <p:sldId id="278" r:id="rId13"/>
    <p:sldId id="279" r:id="rId14"/>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94812" autoAdjust="0"/>
  </p:normalViewPr>
  <p:slideViewPr>
    <p:cSldViewPr snapToGrid="0">
      <p:cViewPr varScale="1">
        <p:scale>
          <a:sx n="79" d="100"/>
          <a:sy n="79" d="100"/>
        </p:scale>
        <p:origin x="300" y="56"/>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33891098079248E-3"/>
          <c:w val="0.99294436774345696"/>
          <c:h val="0.99866108901920703"/>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33891098079248E-3"/>
          <c:w val="0.99294436774345696"/>
          <c:h val="0.99866108901920703"/>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02/07/2024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0106B-FE1C-4EDD-AE60-AB8F600726B4}" type="slidenum">
              <a:rPr lang="id-ID" smtClean="0"/>
              <a:t>8</a:t>
            </a:fld>
            <a:endParaRPr lang="id-ID"/>
          </a:p>
        </p:txBody>
      </p:sp>
    </p:spTree>
    <p:extLst>
      <p:ext uri="{BB962C8B-B14F-4D97-AF65-F5344CB8AC3E}">
        <p14:creationId xmlns:p14="http://schemas.microsoft.com/office/powerpoint/2010/main" val="209304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7B28C5-9C3C-4013-81F8-00723BE420E7}"/>
              </a:ext>
            </a:extLst>
          </p:cNvPr>
          <p:cNvSpPr/>
          <p:nvPr/>
        </p:nvSpPr>
        <p:spPr>
          <a:xfrm>
            <a:off x="1014045" y="1007000"/>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2030703" y="1271141"/>
            <a:ext cx="9816319" cy="2436564"/>
          </a:xfrm>
          <a:prstGeom prst="rect">
            <a:avLst/>
          </a:prstGeom>
          <a:noFill/>
          <a:ln>
            <a:noFill/>
          </a:ln>
        </p:spPr>
        <p:txBody>
          <a:bodyPr wrap="square" lIns="0" tIns="0" rIns="0" bIns="0" rtlCol="0" anchor="ctr" anchorCtr="0">
            <a:spAutoFit/>
          </a:bodyPr>
          <a:lstStyle/>
          <a:p>
            <a:pPr>
              <a:lnSpc>
                <a:spcPts val="9500"/>
              </a:lnSpc>
            </a:pPr>
            <a:r>
              <a:rPr lang="en-US" sz="8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AI </a:t>
            </a:r>
          </a:p>
          <a:p>
            <a:pPr>
              <a:lnSpc>
                <a:spcPts val="9500"/>
              </a:lnSpc>
            </a:pPr>
            <a:r>
              <a:rPr lang="en-US" sz="8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INTERVIEW</a:t>
            </a:r>
          </a:p>
        </p:txBody>
      </p:sp>
      <p:sp>
        <p:nvSpPr>
          <p:cNvPr id="3" name="TextBox 2">
            <a:extLst>
              <a:ext uri="{FF2B5EF4-FFF2-40B4-BE49-F238E27FC236}">
                <a16:creationId xmlns:a16="http://schemas.microsoft.com/office/drawing/2014/main" id="{EBFFCE3E-43AD-7B68-4945-BD13EC7891B6}"/>
              </a:ext>
            </a:extLst>
          </p:cNvPr>
          <p:cNvSpPr txBox="1"/>
          <p:nvPr/>
        </p:nvSpPr>
        <p:spPr>
          <a:xfrm>
            <a:off x="7083136" y="4143895"/>
            <a:ext cx="6097384" cy="2345322"/>
          </a:xfrm>
          <a:prstGeom prst="rect">
            <a:avLst/>
          </a:prstGeom>
          <a:noFill/>
        </p:spPr>
        <p:txBody>
          <a:bodyPr wrap="square">
            <a:spAutoFit/>
          </a:bodyPr>
          <a:lstStyle/>
          <a:p>
            <a:pPr lvl="2">
              <a:lnSpc>
                <a:spcPct val="150000"/>
              </a:lnSpc>
            </a:pPr>
            <a:r>
              <a:rPr lang="en-US" sz="20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MENTORS:</a:t>
            </a:r>
          </a:p>
          <a:p>
            <a:pPr lvl="3">
              <a:lnSpc>
                <a:spcPct val="150000"/>
              </a:lnSpc>
            </a:pPr>
            <a:r>
              <a:rPr lang="en-US" sz="20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Mr. Venkata Krishna</a:t>
            </a:r>
          </a:p>
          <a:p>
            <a:pPr lvl="3">
              <a:lnSpc>
                <a:spcPct val="150000"/>
              </a:lnSpc>
            </a:pPr>
            <a:r>
              <a:rPr lang="en-US" sz="20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Mr. Vasanth</a:t>
            </a:r>
          </a:p>
          <a:p>
            <a:pPr lvl="3">
              <a:lnSpc>
                <a:spcPct val="150000"/>
              </a:lnSpc>
            </a:pPr>
            <a:r>
              <a:rPr lang="en-US" sz="20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Mrs. Divya</a:t>
            </a:r>
          </a:p>
          <a:p>
            <a:pPr lvl="3">
              <a:lnSpc>
                <a:spcPct val="150000"/>
              </a:lnSpc>
            </a:pPr>
            <a:r>
              <a:rPr lang="en-US" sz="20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Mr. Aravind </a:t>
            </a:r>
          </a:p>
        </p:txBody>
      </p:sp>
    </p:spTree>
    <p:extLst>
      <p:ext uri="{BB962C8B-B14F-4D97-AF65-F5344CB8AC3E}">
        <p14:creationId xmlns:p14="http://schemas.microsoft.com/office/powerpoint/2010/main" val="94252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C7D463-8DDB-4780-B2D2-6CA768BEA6F3}"/>
              </a:ext>
            </a:extLst>
          </p:cNvPr>
          <p:cNvSpPr txBox="1"/>
          <p:nvPr/>
        </p:nvSpPr>
        <p:spPr>
          <a:xfrm flipH="1">
            <a:off x="871211" y="964220"/>
            <a:ext cx="2794000" cy="492443"/>
          </a:xfrm>
          <a:prstGeom prst="rect">
            <a:avLst/>
          </a:prstGeom>
          <a:noFill/>
        </p:spPr>
        <p:txBody>
          <a:bodyPr wrap="square" lIns="0" tIns="0" rIns="0" bIns="0" rtlCol="0">
            <a:spAutoFit/>
          </a:bodyPr>
          <a:lstStyle/>
          <a:p>
            <a:pPr algn="ctr"/>
            <a:r>
              <a:rPr lang="en-US" sz="32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USE CASE:</a:t>
            </a:r>
          </a:p>
        </p:txBody>
      </p:sp>
      <p:sp>
        <p:nvSpPr>
          <p:cNvPr id="9" name="Rectangle 8">
            <a:extLst>
              <a:ext uri="{FF2B5EF4-FFF2-40B4-BE49-F238E27FC236}">
                <a16:creationId xmlns:a16="http://schemas.microsoft.com/office/drawing/2014/main" id="{06F84574-5DC5-46B2-9B94-FFB6A76F85B1}"/>
              </a:ext>
            </a:extLst>
          </p:cNvPr>
          <p:cNvSpPr/>
          <p:nvPr/>
        </p:nvSpPr>
        <p:spPr>
          <a:xfrm>
            <a:off x="7025882" y="3608727"/>
            <a:ext cx="3881120" cy="240515"/>
          </a:xfrm>
          <a:prstGeom prst="rect">
            <a:avLst/>
          </a:prstGeom>
        </p:spPr>
        <p:txBody>
          <a:bodyPr wrap="square" lIns="0" tIns="0" rIns="0" bIns="0">
            <a:spAutoFit/>
          </a:bodyPr>
          <a:lstStyle/>
          <a:p>
            <a:pPr>
              <a:lnSpc>
                <a:spcPct val="150000"/>
              </a:lnSpc>
            </a:pP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F5FAD2B-51DA-4830-A31C-03E26B67CFD0}"/>
              </a:ext>
            </a:extLst>
          </p:cNvPr>
          <p:cNvSpPr txBox="1"/>
          <p:nvPr/>
        </p:nvSpPr>
        <p:spPr>
          <a:xfrm>
            <a:off x="1124131" y="1860456"/>
            <a:ext cx="8956482" cy="2564805"/>
          </a:xfrm>
          <a:prstGeom prst="rect">
            <a:avLst/>
          </a:prstGeom>
          <a:noFill/>
          <a:ln>
            <a:noFill/>
          </a:ln>
        </p:spPr>
        <p:txBody>
          <a:bodyPr wrap="square" lIns="0" tIns="0" rIns="0" bIns="0" rtlCol="0" anchor="ctr" anchorCtr="0">
            <a:spAutoFit/>
          </a:bodyPr>
          <a:lstStyle/>
          <a:p>
            <a:pPr marL="1028678" lvl="1" indent="-571500">
              <a:lnSpc>
                <a:spcPts val="4000"/>
              </a:lnSpc>
              <a:buFont typeface="Wingdings" panose="05000000000000000000" pitchFamily="2" charset="2"/>
              <a:buChar char="ü"/>
            </a:pPr>
            <a:r>
              <a:rPr lang="en-US" sz="2400" dirty="0">
                <a:solidFill>
                  <a:schemeClr val="bg1"/>
                </a:solidFill>
                <a:latin typeface="PT Serif" panose="020A0603040505020204" pitchFamily="18" charset="0"/>
                <a:ea typeface="Source Serif Pro" panose="02040603050405020204" pitchFamily="18" charset="0"/>
              </a:rPr>
              <a:t>Language Learning </a:t>
            </a:r>
          </a:p>
          <a:p>
            <a:pPr marL="1028678" lvl="1" indent="-571500">
              <a:lnSpc>
                <a:spcPts val="4000"/>
              </a:lnSpc>
              <a:buFont typeface="Wingdings" panose="05000000000000000000" pitchFamily="2" charset="2"/>
              <a:buChar char="ü"/>
            </a:pPr>
            <a:r>
              <a:rPr lang="en-US" alt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English Language Exams Preparation</a:t>
            </a:r>
          </a:p>
          <a:p>
            <a:pPr marL="1028678" lvl="1" indent="-571500">
              <a:lnSpc>
                <a:spcPts val="4000"/>
              </a:lnSpc>
              <a:buFont typeface="Wingdings" panose="05000000000000000000" pitchFamily="2" charset="2"/>
              <a:buChar char="ü"/>
            </a:pPr>
            <a:r>
              <a:rPr lang="en-US" alt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Job Seekers and Career Advancement</a:t>
            </a:r>
          </a:p>
          <a:p>
            <a:pPr marL="1028678" lvl="1" indent="-571500">
              <a:lnSpc>
                <a:spcPts val="4000"/>
              </a:lnSpc>
              <a:buFont typeface="Wingdings" panose="05000000000000000000" pitchFamily="2" charset="2"/>
              <a:buChar char="ü"/>
            </a:pPr>
            <a:r>
              <a:rPr lang="en-US" alt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Self-Study and Distance Learning</a:t>
            </a:r>
          </a:p>
          <a:p>
            <a:pPr>
              <a:lnSpc>
                <a:spcPts val="4000"/>
              </a:lnSpc>
            </a:pPr>
            <a:endParaRPr lang="en-US" sz="3600" dirty="0">
              <a:solidFill>
                <a:schemeClr val="bg1"/>
              </a:solidFill>
              <a:latin typeface="PT Serif" panose="020A0603040505020204" pitchFamily="18" charset="0"/>
              <a:ea typeface="Source Serif Pro" panose="02040603050405020204" pitchFamily="18" charset="0"/>
            </a:endParaRPr>
          </a:p>
        </p:txBody>
      </p:sp>
      <p:sp>
        <p:nvSpPr>
          <p:cNvPr id="17" name="TextBox 28">
            <a:extLst>
              <a:ext uri="{FF2B5EF4-FFF2-40B4-BE49-F238E27FC236}">
                <a16:creationId xmlns:a16="http://schemas.microsoft.com/office/drawing/2014/main" id="{35A40E56-DA6C-4C9E-B29E-C022DE97A751}"/>
              </a:ext>
            </a:extLst>
          </p:cNvPr>
          <p:cNvSpPr txBox="1">
            <a:spLocks noChangeArrowheads="1"/>
          </p:cNvSpPr>
          <p:nvPr/>
        </p:nvSpPr>
        <p:spPr bwMode="auto">
          <a:xfrm>
            <a:off x="1006628" y="4997544"/>
            <a:ext cx="2525262" cy="21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 name="7 CuadroTexto">
            <a:extLst>
              <a:ext uri="{FF2B5EF4-FFF2-40B4-BE49-F238E27FC236}">
                <a16:creationId xmlns:a16="http://schemas.microsoft.com/office/drawing/2014/main" id="{8E7A5B48-1B56-4E84-B0E5-D726B38E2CB5}"/>
              </a:ext>
            </a:extLst>
          </p:cNvPr>
          <p:cNvSpPr txBox="1">
            <a:spLocks noChangeArrowheads="1"/>
          </p:cNvSpPr>
          <p:nvPr/>
        </p:nvSpPr>
        <p:spPr bwMode="auto">
          <a:xfrm>
            <a:off x="1005580" y="5313647"/>
            <a:ext cx="2525262" cy="24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9" name="TextBox 28">
            <a:extLst>
              <a:ext uri="{FF2B5EF4-FFF2-40B4-BE49-F238E27FC236}">
                <a16:creationId xmlns:a16="http://schemas.microsoft.com/office/drawing/2014/main" id="{28A6A32F-9E17-439B-8446-E8B4CD9EA64D}"/>
              </a:ext>
            </a:extLst>
          </p:cNvPr>
          <p:cNvSpPr txBox="1">
            <a:spLocks noChangeArrowheads="1"/>
          </p:cNvSpPr>
          <p:nvPr/>
        </p:nvSpPr>
        <p:spPr bwMode="auto">
          <a:xfrm>
            <a:off x="3801676" y="4997544"/>
            <a:ext cx="2524214" cy="21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7 CuadroTexto">
            <a:extLst>
              <a:ext uri="{FF2B5EF4-FFF2-40B4-BE49-F238E27FC236}">
                <a16:creationId xmlns:a16="http://schemas.microsoft.com/office/drawing/2014/main" id="{10F4BBBC-713B-4D26-936C-81559414AE05}"/>
              </a:ext>
            </a:extLst>
          </p:cNvPr>
          <p:cNvSpPr txBox="1">
            <a:spLocks noChangeArrowheads="1"/>
          </p:cNvSpPr>
          <p:nvPr/>
        </p:nvSpPr>
        <p:spPr bwMode="auto">
          <a:xfrm>
            <a:off x="3800628" y="5313647"/>
            <a:ext cx="2524214" cy="24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6627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C05023-3258-4D92-8EFB-BB3C7FC91152}"/>
              </a:ext>
            </a:extLst>
          </p:cNvPr>
          <p:cNvSpPr txBox="1"/>
          <p:nvPr/>
        </p:nvSpPr>
        <p:spPr>
          <a:xfrm>
            <a:off x="935281" y="1021780"/>
            <a:ext cx="3720352"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Advantages:</a:t>
            </a:r>
          </a:p>
        </p:txBody>
      </p:sp>
      <p:sp>
        <p:nvSpPr>
          <p:cNvPr id="34" name="Rectangle 33">
            <a:extLst>
              <a:ext uri="{FF2B5EF4-FFF2-40B4-BE49-F238E27FC236}">
                <a16:creationId xmlns:a16="http://schemas.microsoft.com/office/drawing/2014/main" id="{7EEB7F95-C255-4824-945E-A05E7DA0A9CF}"/>
              </a:ext>
            </a:extLst>
          </p:cNvPr>
          <p:cNvSpPr/>
          <p:nvPr/>
        </p:nvSpPr>
        <p:spPr>
          <a:xfrm>
            <a:off x="1235925" y="1469480"/>
            <a:ext cx="8850184" cy="3256341"/>
          </a:xfrm>
          <a:prstGeom prst="rect">
            <a:avLst/>
          </a:prstGeom>
        </p:spPr>
        <p:txBody>
          <a:bodyPr wrap="square" lIns="0" tIns="0" rIns="0" bIns="0">
            <a:spAutoFit/>
          </a:bodyPr>
          <a:lstStyle/>
          <a:p>
            <a:pPr>
              <a:lnSpc>
                <a:spcPct val="150000"/>
              </a:lnSpc>
            </a:pPr>
            <a:endPar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Feedback and Improvement</a:t>
            </a: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Personalized Learning</a:t>
            </a: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Interactive Learning Experience</a:t>
            </a:r>
          </a:p>
          <a:p>
            <a:pPr marL="800078" lvl="1" indent="-342900">
              <a:lnSpc>
                <a:spcPct val="150000"/>
              </a:lnSpc>
              <a:buFont typeface="Wingdings" panose="05000000000000000000" pitchFamily="2" charset="2"/>
              <a:buChar char="Ø"/>
            </a:pPr>
            <a:r>
              <a:rPr lang="en-US" alt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Comprehensive Skills Development</a:t>
            </a:r>
          </a:p>
          <a:p>
            <a:pPr marL="800078" lvl="1" indent="-342900">
              <a:lnSpc>
                <a:spcPct val="150000"/>
              </a:lnSpc>
              <a:buFont typeface="Wingdings" panose="05000000000000000000" pitchFamily="2" charset="2"/>
              <a:buChar char="Ø"/>
            </a:pPr>
            <a:r>
              <a:rPr lang="en-US" alt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Progress Tracking and Motivation</a:t>
            </a:r>
            <a:endPar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194716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C05023-3258-4D92-8EFB-BB3C7FC91152}"/>
              </a:ext>
            </a:extLst>
          </p:cNvPr>
          <p:cNvSpPr txBox="1"/>
          <p:nvPr/>
        </p:nvSpPr>
        <p:spPr>
          <a:xfrm>
            <a:off x="935281" y="1021780"/>
            <a:ext cx="5540334"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Future Advancements:</a:t>
            </a:r>
          </a:p>
        </p:txBody>
      </p:sp>
      <p:sp>
        <p:nvSpPr>
          <p:cNvPr id="34" name="Rectangle 33">
            <a:extLst>
              <a:ext uri="{FF2B5EF4-FFF2-40B4-BE49-F238E27FC236}">
                <a16:creationId xmlns:a16="http://schemas.microsoft.com/office/drawing/2014/main" id="{7EEB7F95-C255-4824-945E-A05E7DA0A9CF}"/>
              </a:ext>
            </a:extLst>
          </p:cNvPr>
          <p:cNvSpPr/>
          <p:nvPr/>
        </p:nvSpPr>
        <p:spPr>
          <a:xfrm>
            <a:off x="1235925" y="1469480"/>
            <a:ext cx="8850184" cy="3251018"/>
          </a:xfrm>
          <a:prstGeom prst="rect">
            <a:avLst/>
          </a:prstGeom>
        </p:spPr>
        <p:txBody>
          <a:bodyPr wrap="square" lIns="0" tIns="0" rIns="0" bIns="0">
            <a:spAutoFit/>
          </a:bodyPr>
          <a:lstStyle/>
          <a:p>
            <a:pPr>
              <a:lnSpc>
                <a:spcPct val="150000"/>
              </a:lnSpc>
            </a:pPr>
            <a:endPar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Video Integration</a:t>
            </a: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Voice  Analysis</a:t>
            </a:r>
          </a:p>
          <a:p>
            <a:pPr marL="800078" lvl="1" indent="-342900">
              <a:lnSpc>
                <a:spcPct val="150000"/>
              </a:lnSpc>
              <a:buFont typeface="Wingdings" panose="05000000000000000000" pitchFamily="2" charset="2"/>
              <a:buChar char="Ø"/>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Addition of Technology modules</a:t>
            </a:r>
          </a:p>
          <a:p>
            <a:pPr marL="800078" lvl="1" indent="-342900">
              <a:lnSpc>
                <a:spcPct val="150000"/>
              </a:lnSpc>
              <a:buFont typeface="Wingdings" panose="05000000000000000000" pitchFamily="2" charset="2"/>
              <a:buChar char="Ø"/>
            </a:pPr>
            <a:endPar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800078" lvl="1" indent="-342900">
              <a:lnSpc>
                <a:spcPct val="150000"/>
              </a:lnSpc>
              <a:buFont typeface="Wingdings" panose="05000000000000000000" pitchFamily="2" charset="2"/>
              <a:buChar char="Ø"/>
            </a:pPr>
            <a:endPar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129127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C05023-3258-4D92-8EFB-BB3C7FC91152}"/>
              </a:ext>
            </a:extLst>
          </p:cNvPr>
          <p:cNvSpPr txBox="1"/>
          <p:nvPr/>
        </p:nvSpPr>
        <p:spPr>
          <a:xfrm>
            <a:off x="2814883" y="2825437"/>
            <a:ext cx="5540334" cy="603563"/>
          </a:xfrm>
          <a:prstGeom prst="rect">
            <a:avLst/>
          </a:prstGeom>
          <a:noFill/>
          <a:ln>
            <a:noFill/>
          </a:ln>
        </p:spPr>
        <p:txBody>
          <a:bodyPr wrap="square" lIns="0" tIns="0" rIns="0" bIns="0" rtlCol="0" anchor="ctr" anchorCtr="0">
            <a:spAutoFit/>
          </a:bodyPr>
          <a:lstStyle/>
          <a:p>
            <a:pPr>
              <a:lnSpc>
                <a:spcPts val="4400"/>
              </a:lnSpc>
            </a:pPr>
            <a:r>
              <a:rPr lang="en-US" sz="6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	THANK YOU</a:t>
            </a:r>
          </a:p>
        </p:txBody>
      </p:sp>
    </p:spTree>
    <p:extLst>
      <p:ext uri="{BB962C8B-B14F-4D97-AF65-F5344CB8AC3E}">
        <p14:creationId xmlns:p14="http://schemas.microsoft.com/office/powerpoint/2010/main" val="194850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BB24AE09-4E93-4B13-4DA4-D1A2DD4DC2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617" b="1805"/>
          <a:stretch/>
        </p:blipFill>
        <p:spPr>
          <a:xfrm>
            <a:off x="2554778" y="1105991"/>
            <a:ext cx="7082444" cy="5676795"/>
          </a:xfrm>
        </p:spPr>
      </p:pic>
      <p:sp>
        <p:nvSpPr>
          <p:cNvPr id="16" name="TextBox 15">
            <a:extLst>
              <a:ext uri="{FF2B5EF4-FFF2-40B4-BE49-F238E27FC236}">
                <a16:creationId xmlns:a16="http://schemas.microsoft.com/office/drawing/2014/main" id="{8363DFE2-7CDC-EF76-A520-CF7BAC5BD681}"/>
              </a:ext>
            </a:extLst>
          </p:cNvPr>
          <p:cNvSpPr txBox="1"/>
          <p:nvPr/>
        </p:nvSpPr>
        <p:spPr>
          <a:xfrm>
            <a:off x="4295602" y="318254"/>
            <a:ext cx="6097384" cy="707886"/>
          </a:xfrm>
          <a:prstGeom prst="rect">
            <a:avLst/>
          </a:prstGeom>
          <a:noFill/>
        </p:spPr>
        <p:txBody>
          <a:bodyPr wrap="square">
            <a:spAutoFit/>
          </a:bodyPr>
          <a:lstStyle/>
          <a:p>
            <a:r>
              <a:rPr lang="en-IN" sz="4000" dirty="0">
                <a:solidFill>
                  <a:schemeClr val="bg1"/>
                </a:solidFill>
                <a:latin typeface="Times New Roman" panose="02020603050405020304" pitchFamily="18" charset="0"/>
                <a:cs typeface="Times New Roman" panose="02020603050405020304" pitchFamily="18" charset="0"/>
              </a:rPr>
              <a:t>OUR TEAM</a:t>
            </a:r>
          </a:p>
        </p:txBody>
      </p:sp>
    </p:spTree>
    <p:extLst>
      <p:ext uri="{BB962C8B-B14F-4D97-AF65-F5344CB8AC3E}">
        <p14:creationId xmlns:p14="http://schemas.microsoft.com/office/powerpoint/2010/main" val="310161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0F6010-6A2E-47D0-945C-8A093E6A1E29}"/>
              </a:ext>
            </a:extLst>
          </p:cNvPr>
          <p:cNvSpPr txBox="1"/>
          <p:nvPr/>
        </p:nvSpPr>
        <p:spPr>
          <a:xfrm>
            <a:off x="1106225" y="1481325"/>
            <a:ext cx="10296661" cy="3316614"/>
          </a:xfrm>
          <a:prstGeom prst="rect">
            <a:avLst/>
          </a:prstGeom>
          <a:noFill/>
          <a:ln>
            <a:noFill/>
          </a:ln>
        </p:spPr>
        <p:txBody>
          <a:bodyPr wrap="square" lIns="0" tIns="0" rIns="0" bIns="0" rtlCol="0" anchor="ctr" anchorCtr="0">
            <a:spAutoFit/>
          </a:bodyPr>
          <a:lstStyle/>
          <a:p>
            <a:pPr lvl="1" algn="just">
              <a:lnSpc>
                <a:spcPts val="4400"/>
              </a:lnSpc>
            </a:pPr>
            <a:r>
              <a:rPr lang="en-US" sz="2400" b="0" i="0" dirty="0">
                <a:solidFill>
                  <a:srgbClr val="ECECEC"/>
                </a:solidFill>
                <a:effectLst/>
                <a:latin typeface="Times New Roman" panose="02020603050405020304" pitchFamily="18" charset="0"/>
                <a:cs typeface="Times New Roman" panose="02020603050405020304" pitchFamily="18" charset="0"/>
              </a:rPr>
              <a:t>Many individuals face challenges in improving their English language skills, particularly in speaking, listening, and reading, which are crucial for success in various aspects of life, including job interviews. Additionally, preparing for interviews can be discouraging without proper guidance and practice. Therefore, there is a need for a mobile application that provision to these specific needs and assists users in enhancing their English proficiency and interview preparation.</a:t>
            </a:r>
            <a:endParaRPr lang="en-US" sz="24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B1E405C-A2BA-46A7-A7E3-CA54AC9AF62C}"/>
              </a:ext>
            </a:extLst>
          </p:cNvPr>
          <p:cNvSpPr/>
          <p:nvPr/>
        </p:nvSpPr>
        <p:spPr>
          <a:xfrm>
            <a:off x="5486137" y="1899553"/>
            <a:ext cx="3907245" cy="307777"/>
          </a:xfrm>
          <a:prstGeom prst="rect">
            <a:avLst/>
          </a:prstGeom>
        </p:spPr>
        <p:txBody>
          <a:bodyPr wrap="square" lIns="0" tIns="0" rIns="0" bIns="0">
            <a:spAutoFit/>
          </a:bodyPr>
          <a:lstStyle/>
          <a:p>
            <a:pPr marL="342900" indent="-34290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7F25E1-C9B2-66F3-F876-E2AD2BFDE592}"/>
              </a:ext>
            </a:extLst>
          </p:cNvPr>
          <p:cNvSpPr txBox="1"/>
          <p:nvPr/>
        </p:nvSpPr>
        <p:spPr>
          <a:xfrm>
            <a:off x="696517" y="759946"/>
            <a:ext cx="6094070" cy="1139607"/>
          </a:xfrm>
          <a:prstGeom prst="rect">
            <a:avLst/>
          </a:prstGeom>
          <a:noFill/>
        </p:spPr>
        <p:txBody>
          <a:bodyPr wrap="square">
            <a:spAutoFit/>
          </a:bodyPr>
          <a:lstStyle/>
          <a:p>
            <a:pPr>
              <a:lnSpc>
                <a:spcPts val="4400"/>
              </a:lnSpc>
            </a:pPr>
            <a:r>
              <a:rPr lang="en-US" sz="4000" kern="1200" dirty="0">
                <a:solidFill>
                  <a:srgbClr val="FFFFFF"/>
                </a:solidFill>
                <a:effectLst/>
                <a:latin typeface="Times New Roman" panose="02020603050405020304" pitchFamily="18" charset="0"/>
                <a:ea typeface="Source Serif Pro" panose="02040603050405020204" pitchFamily="18" charset="0"/>
                <a:cs typeface="Times New Roman" panose="02020603050405020304" pitchFamily="18" charset="0"/>
              </a:rPr>
              <a:t>Problem Statement:</a:t>
            </a:r>
            <a:endParaRPr lang="en-IN" sz="4000" dirty="0">
              <a:effectLst/>
            </a:endParaRPr>
          </a:p>
          <a:p>
            <a:pPr>
              <a:lnSpc>
                <a:spcPts val="4400"/>
              </a:lnSpc>
            </a:pPr>
            <a:endParaRPr lang="en-US" sz="1800" dirty="0">
              <a:solidFill>
                <a:schemeClr val="bg1"/>
              </a:solidFill>
              <a:latin typeface="PT Serif" panose="020A0603040505020204" pitchFamily="18" charset="0"/>
              <a:ea typeface="Source Serif Pro" panose="02040603050405020204" pitchFamily="18" charset="0"/>
            </a:endParaRPr>
          </a:p>
        </p:txBody>
      </p:sp>
    </p:spTree>
    <p:extLst>
      <p:ext uri="{BB962C8B-B14F-4D97-AF65-F5344CB8AC3E}">
        <p14:creationId xmlns:p14="http://schemas.microsoft.com/office/powerpoint/2010/main" val="36087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95D743C9-FFD5-4811-ADA1-2186A760714F}"/>
              </a:ext>
            </a:extLst>
          </p:cNvPr>
          <p:cNvGraphicFramePr/>
          <p:nvPr>
            <p:extLst>
              <p:ext uri="{D42A27DB-BD31-4B8C-83A1-F6EECF244321}">
                <p14:modId xmlns:p14="http://schemas.microsoft.com/office/powerpoint/2010/main" val="3670852662"/>
              </p:ext>
            </p:extLst>
          </p:nvPr>
        </p:nvGraphicFramePr>
        <p:xfrm>
          <a:off x="1483901" y="4002765"/>
          <a:ext cx="1548969" cy="15442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CC926E4C-F1D5-415E-99DE-3BBE3AC6644A}"/>
              </a:ext>
            </a:extLst>
          </p:cNvPr>
          <p:cNvGraphicFramePr/>
          <p:nvPr>
            <p:extLst>
              <p:ext uri="{D42A27DB-BD31-4B8C-83A1-F6EECF244321}">
                <p14:modId xmlns:p14="http://schemas.microsoft.com/office/powerpoint/2010/main" val="960101805"/>
              </p:ext>
            </p:extLst>
          </p:nvPr>
        </p:nvGraphicFramePr>
        <p:xfrm>
          <a:off x="6574061" y="4002765"/>
          <a:ext cx="1548969" cy="154424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122E027-80A0-481A-A383-BE1E3FDF3C51}"/>
              </a:ext>
            </a:extLst>
          </p:cNvPr>
          <p:cNvSpPr txBox="1"/>
          <p:nvPr/>
        </p:nvSpPr>
        <p:spPr>
          <a:xfrm>
            <a:off x="1325958" y="832869"/>
            <a:ext cx="9224199"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An Overview Of The Problem:</a:t>
            </a:r>
          </a:p>
        </p:txBody>
      </p:sp>
      <p:sp>
        <p:nvSpPr>
          <p:cNvPr id="30" name="Rectangle 29">
            <a:extLst>
              <a:ext uri="{FF2B5EF4-FFF2-40B4-BE49-F238E27FC236}">
                <a16:creationId xmlns:a16="http://schemas.microsoft.com/office/drawing/2014/main" id="{6766DC40-5ED3-4260-B284-5A43FCC064AA}"/>
              </a:ext>
            </a:extLst>
          </p:cNvPr>
          <p:cNvSpPr/>
          <p:nvPr/>
        </p:nvSpPr>
        <p:spPr>
          <a:xfrm>
            <a:off x="1325958" y="1638592"/>
            <a:ext cx="9224200" cy="4728346"/>
          </a:xfrm>
          <a:prstGeom prst="rect">
            <a:avLst/>
          </a:prstGeom>
        </p:spPr>
        <p:txBody>
          <a:bodyPr wrap="square" lIns="0" tIns="0" rIns="0" bIns="0">
            <a:spAutoFit/>
          </a:bodyPr>
          <a:lstStyle/>
          <a:p>
            <a:pPr marL="285750" indent="-285750" algn="just">
              <a:lnSpc>
                <a:spcPct val="150000"/>
              </a:lnSpc>
              <a:buFont typeface="Wingdings" panose="05000000000000000000" pitchFamily="2" charset="2"/>
              <a:buChar char="Ø"/>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Reading:</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AI based paragraph generation.</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User reading and speaking analysis.</a:t>
            </a:r>
          </a:p>
          <a:p>
            <a:pPr marL="795528" indent="-347472" algn="just" rtl="0" eaLnBrk="1" latinLnBrk="0" hangingPunct="1">
              <a:spcBef>
                <a:spcPts val="0"/>
              </a:spcBef>
              <a:spcAft>
                <a:spcPts val="0"/>
              </a:spcAft>
              <a:buFont typeface="Arial" panose="020B0604020202020204" pitchFamily="34" charset="0"/>
              <a:buChar char="•"/>
            </a:pPr>
            <a:endParaRPr lang="en-IN" sz="2400" dirty="0">
              <a:effectLst/>
            </a:endParaRPr>
          </a:p>
          <a:p>
            <a:pPr marL="347472" indent="-347472" algn="just" rtl="0" eaLnBrk="1" latinLnBrk="0" hangingPunct="1">
              <a:spcBef>
                <a:spcPts val="0"/>
              </a:spcBef>
              <a:spcAft>
                <a:spcPts val="0"/>
              </a:spcAft>
              <a:buFont typeface="Wingdings" panose="05000000000000000000" pitchFamily="2" charset="2"/>
              <a:buChar char="Ø"/>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Speaking:</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AI based topic generation.</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User speaking skill analysis.</a:t>
            </a:r>
          </a:p>
          <a:p>
            <a:pPr marL="795528" indent="-347472" algn="just" rtl="0" eaLnBrk="1" latinLnBrk="0" hangingPunct="1">
              <a:spcBef>
                <a:spcPts val="0"/>
              </a:spcBef>
              <a:spcAft>
                <a:spcPts val="0"/>
              </a:spcAft>
              <a:buFont typeface="Arial" panose="020B0604020202020204" pitchFamily="34" charset="0"/>
              <a:buChar char="•"/>
            </a:pPr>
            <a:endParaRPr lang="en-IN" sz="2400" dirty="0">
              <a:effectLst/>
            </a:endParaRPr>
          </a:p>
          <a:p>
            <a:pPr marL="347472" indent="-347472" algn="just" rtl="0" eaLnBrk="1" latinLnBrk="0" hangingPunct="1">
              <a:spcBef>
                <a:spcPts val="0"/>
              </a:spcBef>
              <a:spcAft>
                <a:spcPts val="0"/>
              </a:spcAft>
              <a:buFont typeface="Wingdings" panose="05000000000000000000" pitchFamily="2" charset="2"/>
              <a:buChar char="Ø"/>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Listening:</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AI based audio generation.</a:t>
            </a:r>
            <a:endParaRPr lang="en-IN" sz="2400" dirty="0">
              <a:effectLst/>
            </a:endParaRPr>
          </a:p>
          <a:p>
            <a:pPr marL="795528" indent="-347472" algn="just" rtl="0" eaLnBrk="1" latinLnBrk="0" hangingPunct="1">
              <a:spcBef>
                <a:spcPts val="0"/>
              </a:spcBef>
              <a:spcAft>
                <a:spcPts val="0"/>
              </a:spcAft>
              <a:buFont typeface="Arial" panose="020B0604020202020204" pitchFamily="34" charset="0"/>
              <a:buChar char="•"/>
            </a:pPr>
            <a:r>
              <a:rPr lang="en-US" sz="2400" kern="1200" dirty="0">
                <a:solidFill>
                  <a:srgbClr val="FFFFFF"/>
                </a:solidFill>
                <a:effectLst/>
                <a:latin typeface="Times New Roman" panose="02020603050405020304" pitchFamily="18" charset="0"/>
                <a:ea typeface="+mn-ea"/>
                <a:cs typeface="Times New Roman" panose="02020603050405020304" pitchFamily="18" charset="0"/>
              </a:rPr>
              <a:t>User listening and understanding skills analysis</a:t>
            </a:r>
            <a:endParaRPr lang="en-IN" sz="2400" dirty="0">
              <a:effectLst/>
            </a:endParaRPr>
          </a:p>
          <a:p>
            <a:pPr algn="just">
              <a:lnSpc>
                <a:spcPct val="150000"/>
              </a:lnSpc>
            </a:pP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Rectangle 2">
            <a:extLst>
              <a:ext uri="{FF2B5EF4-FFF2-40B4-BE49-F238E27FC236}">
                <a16:creationId xmlns:a16="http://schemas.microsoft.com/office/drawing/2014/main" id="{9F0A85D7-683E-25FA-8F26-C3166840A58F}"/>
              </a:ext>
            </a:extLst>
          </p:cNvPr>
          <p:cNvSpPr/>
          <p:nvPr/>
        </p:nvSpPr>
        <p:spPr>
          <a:xfrm>
            <a:off x="5486137" y="1899553"/>
            <a:ext cx="3907245" cy="307777"/>
          </a:xfrm>
          <a:prstGeom prst="rect">
            <a:avLst/>
          </a:prstGeom>
        </p:spPr>
        <p:txBody>
          <a:bodyPr wrap="square" lIns="0" tIns="0" rIns="0" bIns="0">
            <a:spAutoFit/>
          </a:bodyPr>
          <a:lstStyle/>
          <a:p>
            <a:pPr marL="342900" indent="-34290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1069482" y="2798390"/>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1039776" y="2092918"/>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2677783" y="5368591"/>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3001232" y="4746809"/>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2677982" y="2785056"/>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2677982" y="3426829"/>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2685179" y="4072467"/>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2677982" y="4720004"/>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3003696" y="2783573"/>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3003696" y="3425952"/>
            <a:ext cx="333614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3003695" y="4072467"/>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4" name="Freeform: Shape 13">
            <a:extLst>
              <a:ext uri="{FF2B5EF4-FFF2-40B4-BE49-F238E27FC236}">
                <a16:creationId xmlns:a16="http://schemas.microsoft.com/office/drawing/2014/main" id="{D32A137B-C97C-4312-B1FC-34940C46AA10}"/>
              </a:ext>
            </a:extLst>
          </p:cNvPr>
          <p:cNvSpPr>
            <a:spLocks/>
          </p:cNvSpPr>
          <p:nvPr/>
        </p:nvSpPr>
        <p:spPr bwMode="auto">
          <a:xfrm>
            <a:off x="3003695" y="4707432"/>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674955" y="3001376"/>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User Assessment</a:t>
            </a: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306631" y="3572274"/>
            <a:ext cx="2513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        Personalized learning path</a:t>
            </a: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674955" y="4290261"/>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Adaptive Learning</a:t>
            </a:r>
          </a:p>
        </p:txBody>
      </p:sp>
      <p:sp>
        <p:nvSpPr>
          <p:cNvPr id="23" name="TextBox 28">
            <a:extLst>
              <a:ext uri="{FF2B5EF4-FFF2-40B4-BE49-F238E27FC236}">
                <a16:creationId xmlns:a16="http://schemas.microsoft.com/office/drawing/2014/main" id="{4B353009-10B2-42C7-87E2-13BC6FBECC82}"/>
              </a:ext>
            </a:extLst>
          </p:cNvPr>
          <p:cNvSpPr txBox="1">
            <a:spLocks noChangeArrowheads="1"/>
          </p:cNvSpPr>
          <p:nvPr/>
        </p:nvSpPr>
        <p:spPr bwMode="auto">
          <a:xfrm>
            <a:off x="3674955" y="4930372"/>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Long term Mastery</a:t>
            </a:r>
          </a:p>
        </p:txBody>
      </p:sp>
      <p:sp>
        <p:nvSpPr>
          <p:cNvPr id="28" name="TextBox 27">
            <a:extLst>
              <a:ext uri="{FF2B5EF4-FFF2-40B4-BE49-F238E27FC236}">
                <a16:creationId xmlns:a16="http://schemas.microsoft.com/office/drawing/2014/main" id="{C5EAC607-8569-43D6-BBC3-4CFB8F3C4B4D}"/>
              </a:ext>
            </a:extLst>
          </p:cNvPr>
          <p:cNvSpPr txBox="1"/>
          <p:nvPr/>
        </p:nvSpPr>
        <p:spPr>
          <a:xfrm>
            <a:off x="1476889" y="715256"/>
            <a:ext cx="92382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Our Expected Growth Path</a:t>
            </a:r>
          </a:p>
        </p:txBody>
      </p:sp>
      <p:sp>
        <p:nvSpPr>
          <p:cNvPr id="20" name="TextBox 19">
            <a:extLst>
              <a:ext uri="{FF2B5EF4-FFF2-40B4-BE49-F238E27FC236}">
                <a16:creationId xmlns:a16="http://schemas.microsoft.com/office/drawing/2014/main" id="{5C9A16BC-11C9-AC92-F6B7-27D4DC5F9F35}"/>
              </a:ext>
            </a:extLst>
          </p:cNvPr>
          <p:cNvSpPr txBox="1"/>
          <p:nvPr/>
        </p:nvSpPr>
        <p:spPr>
          <a:xfrm>
            <a:off x="6339840" y="2924432"/>
            <a:ext cx="6097384" cy="307777"/>
          </a:xfrm>
          <a:prstGeom prst="rect">
            <a:avLst/>
          </a:prstGeom>
          <a:noFill/>
        </p:spPr>
        <p:txBody>
          <a:bodyPr wrap="square">
            <a:spAutoFit/>
          </a:body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comprehensive assessment on user's  communication skills</a:t>
            </a:r>
          </a:p>
        </p:txBody>
      </p:sp>
      <p:sp>
        <p:nvSpPr>
          <p:cNvPr id="25" name="TextBox 24">
            <a:extLst>
              <a:ext uri="{FF2B5EF4-FFF2-40B4-BE49-F238E27FC236}">
                <a16:creationId xmlns:a16="http://schemas.microsoft.com/office/drawing/2014/main" id="{A64C0420-CEFE-35A6-D251-178F24CC8091}"/>
              </a:ext>
            </a:extLst>
          </p:cNvPr>
          <p:cNvSpPr txBox="1"/>
          <p:nvPr/>
        </p:nvSpPr>
        <p:spPr>
          <a:xfrm>
            <a:off x="6339840" y="3566482"/>
            <a:ext cx="6217920" cy="307777"/>
          </a:xfrm>
          <a:prstGeom prst="rect">
            <a:avLst/>
          </a:prstGeom>
          <a:noFill/>
        </p:spPr>
        <p:txBody>
          <a:bodyPr wrap="square">
            <a:spAutoFit/>
          </a:body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user can practice according to their requirements and knowledge</a:t>
            </a:r>
          </a:p>
        </p:txBody>
      </p:sp>
      <p:sp>
        <p:nvSpPr>
          <p:cNvPr id="27" name="TextBox 26">
            <a:extLst>
              <a:ext uri="{FF2B5EF4-FFF2-40B4-BE49-F238E27FC236}">
                <a16:creationId xmlns:a16="http://schemas.microsoft.com/office/drawing/2014/main" id="{F225D353-471D-8DCB-85A6-553308373437}"/>
              </a:ext>
            </a:extLst>
          </p:cNvPr>
          <p:cNvSpPr txBox="1"/>
          <p:nvPr/>
        </p:nvSpPr>
        <p:spPr>
          <a:xfrm>
            <a:off x="6339840" y="4130607"/>
            <a:ext cx="5314604" cy="523220"/>
          </a:xfrm>
          <a:prstGeom prst="rect">
            <a:avLst/>
          </a:prstGeom>
          <a:noFill/>
        </p:spPr>
        <p:txBody>
          <a:bodyPr wrap="square">
            <a:spAutoFit/>
          </a:bodyPr>
          <a:lstStyle/>
          <a:p>
            <a:r>
              <a:rPr lang="en-IN" sz="1400" b="1" dirty="0">
                <a:solidFill>
                  <a:schemeClr val="bg1"/>
                </a:solidFill>
              </a:rPr>
              <a:t>Using various plugins, the app continuously adapts its content and exercises to match the user's progress and preferences</a:t>
            </a:r>
          </a:p>
        </p:txBody>
      </p:sp>
      <p:sp>
        <p:nvSpPr>
          <p:cNvPr id="30" name="TextBox 29">
            <a:extLst>
              <a:ext uri="{FF2B5EF4-FFF2-40B4-BE49-F238E27FC236}">
                <a16:creationId xmlns:a16="http://schemas.microsoft.com/office/drawing/2014/main" id="{C54D0D43-E628-7737-256D-AECBD2383B6A}"/>
              </a:ext>
            </a:extLst>
          </p:cNvPr>
          <p:cNvSpPr txBox="1"/>
          <p:nvPr/>
        </p:nvSpPr>
        <p:spPr>
          <a:xfrm>
            <a:off x="6366689" y="4783609"/>
            <a:ext cx="5611951" cy="523220"/>
          </a:xfrm>
          <a:prstGeom prst="rect">
            <a:avLst/>
          </a:prstGeom>
          <a:noFill/>
        </p:spPr>
        <p:txBody>
          <a:bodyPr wrap="square">
            <a:spAutoFit/>
          </a:bodyPr>
          <a:lstStyle/>
          <a:p>
            <a:r>
              <a:rPr lang="en-US" sz="1400" b="1" dirty="0">
                <a:solidFill>
                  <a:schemeClr val="bg1"/>
                </a:solidFill>
              </a:rPr>
              <a:t>Through consistent use and engagement, users achieve long-term mastery of their communication skills.</a:t>
            </a:r>
            <a:endParaRPr lang="en-IN" sz="1400" b="1" dirty="0">
              <a:solidFill>
                <a:schemeClr val="bg1"/>
              </a:solidFill>
            </a:endParaRPr>
          </a:p>
        </p:txBody>
      </p:sp>
    </p:spTree>
    <p:extLst>
      <p:ext uri="{BB962C8B-B14F-4D97-AF65-F5344CB8AC3E}">
        <p14:creationId xmlns:p14="http://schemas.microsoft.com/office/powerpoint/2010/main" val="10753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8C218D-BAED-42E7-B88A-78A0DAC5997E}"/>
              </a:ext>
            </a:extLst>
          </p:cNvPr>
          <p:cNvSpPr/>
          <p:nvPr/>
        </p:nvSpPr>
        <p:spPr>
          <a:xfrm>
            <a:off x="1300912" y="1425281"/>
            <a:ext cx="8254568" cy="4174348"/>
          </a:xfrm>
          <a:prstGeom prst="rect">
            <a:avLst/>
          </a:prstGeom>
        </p:spPr>
        <p:txBody>
          <a:bodyPr wrap="square" lIns="0" tIns="0" rIns="0" bIns="0" numCol="1">
            <a:spAutoFit/>
          </a:bodyPr>
          <a:lstStyle/>
          <a:p>
            <a:pPr>
              <a:lnSpc>
                <a:spcPct val="150000"/>
              </a:lnSpc>
            </a:pPr>
            <a:endParaRPr lang="en-US" sz="1600"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Project Planning and Research</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Design Phase</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Development Phase</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Content Creation and Curation</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Integration</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Testing and Quality Assurance</a:t>
            </a:r>
          </a:p>
          <a:p>
            <a:pPr marL="342900" indent="-342900">
              <a:lnSpc>
                <a:spcPct val="150000"/>
              </a:lnSpc>
              <a:buFont typeface="Wingdings" panose="05000000000000000000" pitchFamily="2" charset="2"/>
              <a:buChar char="ü"/>
            </a:pPr>
            <a:r>
              <a:rPr lang="en-US" sz="2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Deployment and Launch</a:t>
            </a:r>
          </a:p>
        </p:txBody>
      </p:sp>
      <p:sp>
        <p:nvSpPr>
          <p:cNvPr id="10" name="TextBox 9">
            <a:extLst>
              <a:ext uri="{FF2B5EF4-FFF2-40B4-BE49-F238E27FC236}">
                <a16:creationId xmlns:a16="http://schemas.microsoft.com/office/drawing/2014/main" id="{41AA6244-5B06-457E-8313-F0F61F788FAC}"/>
              </a:ext>
            </a:extLst>
          </p:cNvPr>
          <p:cNvSpPr txBox="1"/>
          <p:nvPr/>
        </p:nvSpPr>
        <p:spPr>
          <a:xfrm>
            <a:off x="1300912" y="704172"/>
            <a:ext cx="425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Project Work Flow</a:t>
            </a:r>
          </a:p>
        </p:txBody>
      </p:sp>
    </p:spTree>
    <p:extLst>
      <p:ext uri="{BB962C8B-B14F-4D97-AF65-F5344CB8AC3E}">
        <p14:creationId xmlns:p14="http://schemas.microsoft.com/office/powerpoint/2010/main" val="266948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971066" y="1361259"/>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grpSp>
        <p:nvGrpSpPr>
          <p:cNvPr id="8" name="Group 7">
            <a:extLst>
              <a:ext uri="{FF2B5EF4-FFF2-40B4-BE49-F238E27FC236}">
                <a16:creationId xmlns:a16="http://schemas.microsoft.com/office/drawing/2014/main" id="{296EEBF3-A630-43FE-8095-80AA379BBC96}"/>
              </a:ext>
            </a:extLst>
          </p:cNvPr>
          <p:cNvGrpSpPr/>
          <p:nvPr/>
        </p:nvGrpSpPr>
        <p:grpSpPr>
          <a:xfrm>
            <a:off x="1683914" y="1902830"/>
            <a:ext cx="2606049" cy="2844138"/>
            <a:chOff x="1344329" y="1314450"/>
            <a:chExt cx="3840163" cy="4191001"/>
          </a:xfrm>
        </p:grpSpPr>
        <p:sp>
          <p:nvSpPr>
            <p:cNvPr id="13"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5"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0"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dirty="0"/>
            </a:p>
          </p:txBody>
        </p:sp>
        <p:sp>
          <p:nvSpPr>
            <p:cNvPr id="45"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56"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74"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75"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07" name="Freeform 48">
            <a:extLst>
              <a:ext uri="{FF2B5EF4-FFF2-40B4-BE49-F238E27FC236}">
                <a16:creationId xmlns:a16="http://schemas.microsoft.com/office/drawing/2014/main" id="{A2A1850D-A975-4F57-9AE4-51F1C3C56A02}"/>
              </a:ext>
            </a:extLst>
          </p:cNvPr>
          <p:cNvSpPr>
            <a:spLocks noChangeArrowheads="1"/>
          </p:cNvSpPr>
          <p:nvPr/>
        </p:nvSpPr>
        <p:spPr bwMode="auto">
          <a:xfrm>
            <a:off x="1364817" y="-35663"/>
            <a:ext cx="74417" cy="45719"/>
          </a:xfrm>
          <a:custGeom>
            <a:avLst/>
            <a:gdLst>
              <a:gd name="T0" fmla="*/ 1168 w 1286"/>
              <a:gd name="T1" fmla="*/ 935 h 1286"/>
              <a:gd name="T2" fmla="*/ 1168 w 1286"/>
              <a:gd name="T3" fmla="*/ 118 h 1286"/>
              <a:gd name="T4" fmla="*/ 350 w 1286"/>
              <a:gd name="T5" fmla="*/ 118 h 1286"/>
              <a:gd name="T6" fmla="*/ 350 w 1286"/>
              <a:gd name="T7" fmla="*/ 935 h 1286"/>
              <a:gd name="T8" fmla="*/ 1168 w 1286"/>
              <a:gd name="T9" fmla="*/ 935 h 1286"/>
              <a:gd name="T10" fmla="*/ 1168 w 1286"/>
              <a:gd name="T11" fmla="*/ 0 h 1286"/>
              <a:gd name="T12" fmla="*/ 1285 w 1286"/>
              <a:gd name="T13" fmla="*/ 118 h 1286"/>
              <a:gd name="T14" fmla="*/ 1285 w 1286"/>
              <a:gd name="T15" fmla="*/ 935 h 1286"/>
              <a:gd name="T16" fmla="*/ 1168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8 w 1286"/>
              <a:gd name="T27" fmla="*/ 0 h 1286"/>
              <a:gd name="T28" fmla="*/ 760 w 1286"/>
              <a:gd name="T29" fmla="*/ 818 h 1286"/>
              <a:gd name="T30" fmla="*/ 760 w 1286"/>
              <a:gd name="T31" fmla="*/ 350 h 1286"/>
              <a:gd name="T32" fmla="*/ 643 w 1286"/>
              <a:gd name="T33" fmla="*/ 350 h 1286"/>
              <a:gd name="T34" fmla="*/ 643 w 1286"/>
              <a:gd name="T35" fmla="*/ 235 h 1286"/>
              <a:gd name="T36" fmla="*/ 875 w 1286"/>
              <a:gd name="T37" fmla="*/ 235 h 1286"/>
              <a:gd name="T38" fmla="*/ 875 w 1286"/>
              <a:gd name="T39" fmla="*/ 818 h 1286"/>
              <a:gd name="T40" fmla="*/ 760 w 1286"/>
              <a:gd name="T41" fmla="*/ 818 h 1286"/>
              <a:gd name="T42" fmla="*/ 118 w 1286"/>
              <a:gd name="T43" fmla="*/ 235 h 1286"/>
              <a:gd name="T44" fmla="*/ 118 w 1286"/>
              <a:gd name="T45" fmla="*/ 1168 h 1286"/>
              <a:gd name="T46" fmla="*/ 1050 w 1286"/>
              <a:gd name="T47" fmla="*/ 1168 h 1286"/>
              <a:gd name="T48" fmla="*/ 1050 w 1286"/>
              <a:gd name="T49" fmla="*/ 1285 h 1286"/>
              <a:gd name="T50" fmla="*/ 118 w 1286"/>
              <a:gd name="T51" fmla="*/ 1285 h 1286"/>
              <a:gd name="T52" fmla="*/ 0 w 1286"/>
              <a:gd name="T53" fmla="*/ 1168 h 1286"/>
              <a:gd name="T54" fmla="*/ 0 w 1286"/>
              <a:gd name="T55" fmla="*/ 235 h 1286"/>
              <a:gd name="T56" fmla="*/ 118 w 1286"/>
              <a:gd name="T57"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1286">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moveTo>
                  <a:pt x="760" y="818"/>
                </a:moveTo>
                <a:lnTo>
                  <a:pt x="760" y="350"/>
                </a:lnTo>
                <a:lnTo>
                  <a:pt x="643" y="350"/>
                </a:lnTo>
                <a:lnTo>
                  <a:pt x="643" y="235"/>
                </a:lnTo>
                <a:lnTo>
                  <a:pt x="875" y="235"/>
                </a:lnTo>
                <a:lnTo>
                  <a:pt x="875" y="818"/>
                </a:lnTo>
                <a:lnTo>
                  <a:pt x="760" y="818"/>
                </a:lnTo>
                <a:close/>
                <a:moveTo>
                  <a:pt x="118" y="235"/>
                </a:moveTo>
                <a:lnTo>
                  <a:pt x="118" y="1168"/>
                </a:lnTo>
                <a:lnTo>
                  <a:pt x="1050" y="1168"/>
                </a:lnTo>
                <a:lnTo>
                  <a:pt x="1050" y="1285"/>
                </a:lnTo>
                <a:lnTo>
                  <a:pt x="118" y="1285"/>
                </a:lnTo>
                <a:cubicBezTo>
                  <a:pt x="55" y="1285"/>
                  <a:pt x="0" y="1231"/>
                  <a:pt x="0" y="1168"/>
                </a:cubicBezTo>
                <a:lnTo>
                  <a:pt x="0" y="235"/>
                </a:lnTo>
                <a:lnTo>
                  <a:pt x="118" y="235"/>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9" name="TextBox 108">
            <a:extLst>
              <a:ext uri="{FF2B5EF4-FFF2-40B4-BE49-F238E27FC236}">
                <a16:creationId xmlns:a16="http://schemas.microsoft.com/office/drawing/2014/main" id="{D54840CE-9A6E-4351-9AB1-3DA4041F49F5}"/>
              </a:ext>
            </a:extLst>
          </p:cNvPr>
          <p:cNvSpPr txBox="1"/>
          <p:nvPr/>
        </p:nvSpPr>
        <p:spPr>
          <a:xfrm>
            <a:off x="6259933" y="1380480"/>
            <a:ext cx="498579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Technologies Used</a:t>
            </a:r>
          </a:p>
        </p:txBody>
      </p:sp>
      <p:sp>
        <p:nvSpPr>
          <p:cNvPr id="96" name="TextBox 95">
            <a:extLst>
              <a:ext uri="{FF2B5EF4-FFF2-40B4-BE49-F238E27FC236}">
                <a16:creationId xmlns:a16="http://schemas.microsoft.com/office/drawing/2014/main" id="{ED1DF20D-E158-4D4D-BB95-598D91D58FEF}"/>
              </a:ext>
            </a:extLst>
          </p:cNvPr>
          <p:cNvSpPr txBox="1"/>
          <p:nvPr/>
        </p:nvSpPr>
        <p:spPr>
          <a:xfrm>
            <a:off x="6978142" y="2221593"/>
            <a:ext cx="4115079" cy="369331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Flutter</a:t>
            </a: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Dart</a:t>
            </a: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Firebase</a:t>
            </a: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Cloud Service</a:t>
            </a: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Figma</a:t>
            </a:r>
          </a:p>
          <a:p>
            <a:endParaRPr lang="en-US" sz="24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p:txBody>
      </p:sp>
      <p:pic>
        <p:nvPicPr>
          <p:cNvPr id="1030" name="Picture 6" descr="flutter&quot; Icon - Download for free – Iconduck">
            <a:extLst>
              <a:ext uri="{FF2B5EF4-FFF2-40B4-BE49-F238E27FC236}">
                <a16:creationId xmlns:a16="http://schemas.microsoft.com/office/drawing/2014/main" id="{A42B4061-E9D3-D4BB-A2F7-5F06FAA2EBD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372" r="5654"/>
          <a:stretch/>
        </p:blipFill>
        <p:spPr bwMode="auto">
          <a:xfrm>
            <a:off x="919473" y="2216670"/>
            <a:ext cx="657207" cy="5878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art Programming Language icon PNG and SVG Vector Free Download">
            <a:extLst>
              <a:ext uri="{FF2B5EF4-FFF2-40B4-BE49-F238E27FC236}">
                <a16:creationId xmlns:a16="http://schemas.microsoft.com/office/drawing/2014/main" id="{BDE65B8C-455B-2C1B-2742-053A2F8915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9736" y="1184267"/>
            <a:ext cx="661477" cy="6754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Cloud">
            <a:extLst>
              <a:ext uri="{FF2B5EF4-FFF2-40B4-BE49-F238E27FC236}">
                <a16:creationId xmlns:a16="http://schemas.microsoft.com/office/drawing/2014/main" id="{5908ADD5-B28D-A068-C3FA-A231065572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24" t="24784" r="20392" b="25724"/>
          <a:stretch/>
        </p:blipFill>
        <p:spPr bwMode="auto">
          <a:xfrm>
            <a:off x="4728720" y="3138523"/>
            <a:ext cx="781572" cy="6776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igma Partners with WordPress to Improve Design Collaboration – WP Tavern">
            <a:extLst>
              <a:ext uri="{FF2B5EF4-FFF2-40B4-BE49-F238E27FC236}">
                <a16:creationId xmlns:a16="http://schemas.microsoft.com/office/drawing/2014/main" id="{829E3DE9-7C68-6D15-1111-BF064034C5F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125" t="12670" r="63376" b="12646"/>
          <a:stretch/>
        </p:blipFill>
        <p:spPr bwMode="auto">
          <a:xfrm>
            <a:off x="4224331" y="4556896"/>
            <a:ext cx="474651" cy="683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rebase Logo PNG vector in SVG, PDF, AI, CDR format">
            <a:extLst>
              <a:ext uri="{FF2B5EF4-FFF2-40B4-BE49-F238E27FC236}">
                <a16:creationId xmlns:a16="http://schemas.microsoft.com/office/drawing/2014/main" id="{106CCE93-E670-1428-3788-95E650F1B66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270" r="12680"/>
          <a:stretch/>
        </p:blipFill>
        <p:spPr bwMode="auto">
          <a:xfrm>
            <a:off x="4092814" y="1633951"/>
            <a:ext cx="781572" cy="66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1AA6244-5B06-457E-8313-F0F61F788FAC}"/>
              </a:ext>
            </a:extLst>
          </p:cNvPr>
          <p:cNvSpPr txBox="1"/>
          <p:nvPr/>
        </p:nvSpPr>
        <p:spPr>
          <a:xfrm>
            <a:off x="4332890" y="330100"/>
            <a:ext cx="425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App Screens</a:t>
            </a:r>
          </a:p>
        </p:txBody>
      </p:sp>
      <p:pic>
        <p:nvPicPr>
          <p:cNvPr id="5" name="Picture 4">
            <a:extLst>
              <a:ext uri="{FF2B5EF4-FFF2-40B4-BE49-F238E27FC236}">
                <a16:creationId xmlns:a16="http://schemas.microsoft.com/office/drawing/2014/main" id="{56EB8349-40B4-EFB6-7983-5D412C947AEE}"/>
              </a:ext>
            </a:extLst>
          </p:cNvPr>
          <p:cNvPicPr>
            <a:picLocks noChangeAspect="1"/>
          </p:cNvPicPr>
          <p:nvPr/>
        </p:nvPicPr>
        <p:blipFill>
          <a:blip r:embed="rId3"/>
          <a:stretch>
            <a:fillRect/>
          </a:stretch>
        </p:blipFill>
        <p:spPr>
          <a:xfrm>
            <a:off x="3156732" y="1038166"/>
            <a:ext cx="2352316" cy="5007033"/>
          </a:xfrm>
          <a:prstGeom prst="rect">
            <a:avLst/>
          </a:prstGeom>
        </p:spPr>
      </p:pic>
      <p:pic>
        <p:nvPicPr>
          <p:cNvPr id="7" name="Picture 6">
            <a:extLst>
              <a:ext uri="{FF2B5EF4-FFF2-40B4-BE49-F238E27FC236}">
                <a16:creationId xmlns:a16="http://schemas.microsoft.com/office/drawing/2014/main" id="{48B0A36D-073B-B2AD-2666-3CE84D3EE4DE}"/>
              </a:ext>
            </a:extLst>
          </p:cNvPr>
          <p:cNvPicPr>
            <a:picLocks noChangeAspect="1"/>
          </p:cNvPicPr>
          <p:nvPr/>
        </p:nvPicPr>
        <p:blipFill>
          <a:blip r:embed="rId4"/>
          <a:stretch>
            <a:fillRect/>
          </a:stretch>
        </p:blipFill>
        <p:spPr>
          <a:xfrm>
            <a:off x="7029023" y="973511"/>
            <a:ext cx="2513402" cy="5071688"/>
          </a:xfrm>
          <a:prstGeom prst="rect">
            <a:avLst/>
          </a:prstGeom>
        </p:spPr>
      </p:pic>
    </p:spTree>
    <p:extLst>
      <p:ext uri="{BB962C8B-B14F-4D97-AF65-F5344CB8AC3E}">
        <p14:creationId xmlns:p14="http://schemas.microsoft.com/office/powerpoint/2010/main" val="330101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A5F83-4C9C-5A14-FA74-70DB219DF15E}"/>
              </a:ext>
            </a:extLst>
          </p:cNvPr>
          <p:cNvPicPr>
            <a:picLocks noChangeAspect="1"/>
          </p:cNvPicPr>
          <p:nvPr/>
        </p:nvPicPr>
        <p:blipFill rotWithShape="1">
          <a:blip r:embed="rId2">
            <a:extLst>
              <a:ext uri="{28A0092B-C50C-407E-A947-70E740481C1C}">
                <a14:useLocalDpi xmlns:a14="http://schemas.microsoft.com/office/drawing/2010/main" val="0"/>
              </a:ext>
            </a:extLst>
          </a:blip>
          <a:srcRect t="4414" b="2356"/>
          <a:stretch/>
        </p:blipFill>
        <p:spPr>
          <a:xfrm>
            <a:off x="1504950" y="868680"/>
            <a:ext cx="2643101" cy="5013960"/>
          </a:xfrm>
          <a:prstGeom prst="rect">
            <a:avLst/>
          </a:prstGeom>
        </p:spPr>
      </p:pic>
      <p:pic>
        <p:nvPicPr>
          <p:cNvPr id="6" name="Picture 5">
            <a:extLst>
              <a:ext uri="{FF2B5EF4-FFF2-40B4-BE49-F238E27FC236}">
                <a16:creationId xmlns:a16="http://schemas.microsoft.com/office/drawing/2014/main" id="{0E9EDFAE-CB3C-5E76-A083-1277A290710E}"/>
              </a:ext>
            </a:extLst>
          </p:cNvPr>
          <p:cNvPicPr>
            <a:picLocks noChangeAspect="1"/>
          </p:cNvPicPr>
          <p:nvPr/>
        </p:nvPicPr>
        <p:blipFill rotWithShape="1">
          <a:blip r:embed="rId3"/>
          <a:srcRect t="3659" b="7253"/>
          <a:stretch/>
        </p:blipFill>
        <p:spPr>
          <a:xfrm>
            <a:off x="5055524" y="868680"/>
            <a:ext cx="2643101" cy="5013960"/>
          </a:xfrm>
          <a:prstGeom prst="rect">
            <a:avLst/>
          </a:prstGeom>
        </p:spPr>
      </p:pic>
      <p:pic>
        <p:nvPicPr>
          <p:cNvPr id="9" name="Picture 8">
            <a:extLst>
              <a:ext uri="{FF2B5EF4-FFF2-40B4-BE49-F238E27FC236}">
                <a16:creationId xmlns:a16="http://schemas.microsoft.com/office/drawing/2014/main" id="{D8B81197-D5E0-D2F6-A164-1EBBD212F307}"/>
              </a:ext>
            </a:extLst>
          </p:cNvPr>
          <p:cNvPicPr>
            <a:picLocks noChangeAspect="1"/>
          </p:cNvPicPr>
          <p:nvPr/>
        </p:nvPicPr>
        <p:blipFill rotWithShape="1">
          <a:blip r:embed="rId4">
            <a:extLst>
              <a:ext uri="{28A0092B-C50C-407E-A947-70E740481C1C}">
                <a14:useLocalDpi xmlns:a14="http://schemas.microsoft.com/office/drawing/2010/main" val="0"/>
              </a:ext>
            </a:extLst>
          </a:blip>
          <a:srcRect t="4363" b="2303"/>
          <a:stretch/>
        </p:blipFill>
        <p:spPr>
          <a:xfrm>
            <a:off x="8686374" y="868681"/>
            <a:ext cx="2618935" cy="5013960"/>
          </a:xfrm>
          <a:prstGeom prst="rect">
            <a:avLst/>
          </a:prstGeom>
        </p:spPr>
      </p:pic>
    </p:spTree>
    <p:extLst>
      <p:ext uri="{BB962C8B-B14F-4D97-AF65-F5344CB8AC3E}">
        <p14:creationId xmlns:p14="http://schemas.microsoft.com/office/powerpoint/2010/main" val="2683948010"/>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75921</TotalTime>
  <Words>291</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Lato</vt:lpstr>
      <vt:lpstr>PT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Kannuri</dc:creator>
  <cp:lastModifiedBy>Ravikant Sharma</cp:lastModifiedBy>
  <cp:revision>3927</cp:revision>
  <dcterms:created xsi:type="dcterms:W3CDTF">2018-11-21T06:39:41Z</dcterms:created>
  <dcterms:modified xsi:type="dcterms:W3CDTF">2024-07-02T09:18:28Z</dcterms:modified>
</cp:coreProperties>
</file>