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12"/>
    <p:restoredTop sz="96110"/>
  </p:normalViewPr>
  <p:slideViewPr>
    <p:cSldViewPr snapToGrid="0" snapToObjects="1">
      <p:cViewPr varScale="1">
        <p:scale>
          <a:sx n="85" d="100"/>
          <a:sy n="85" d="100"/>
        </p:scale>
        <p:origin x="184"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4/28/20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42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4/28/20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31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4/28/20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51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4/28/20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930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4/28/20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512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4/28/20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973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4/28/20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718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4/28/20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79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4/28/20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925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4/28/20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697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4/28/20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662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4/28/20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89593469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wi-prolog.org/" TargetMode="External"/><Relationship Id="rId2" Type="http://schemas.openxmlformats.org/officeDocument/2006/relationships/hyperlink" Target="https://github.com/RavikanthDodda/SER502-Spring2020-Team15#running-pypro" TargetMode="External"/><Relationship Id="rId1" Type="http://schemas.openxmlformats.org/officeDocument/2006/relationships/slideLayout" Target="../slideLayouts/slideLayout7.xml"/><Relationship Id="rId5" Type="http://schemas.openxmlformats.org/officeDocument/2006/relationships/hyperlink" Target="https://pypi.org/project/pyswip/%3E" TargetMode="External"/><Relationship Id="rId4" Type="http://schemas.openxmlformats.org/officeDocument/2006/relationships/hyperlink" Target="https://www.python.org/"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RavikanthDodda/SER502-Spring2020-Team15#installa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applewebdata://BDB2FC74-E544-4FA1-AD48-EB3A3DE59681/#_Assigning_Semantics_t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5687FD1-2329-4B4D-9ECD-33BC5416A423}"/>
              </a:ext>
            </a:extLst>
          </p:cNvPr>
          <p:cNvPicPr>
            <a:picLocks noChangeAspect="1"/>
          </p:cNvPicPr>
          <p:nvPr/>
        </p:nvPicPr>
        <p:blipFill rotWithShape="1">
          <a:blip r:embed="rId2"/>
          <a:srcRect t="27722" r="9091"/>
          <a:stretch/>
        </p:blipFill>
        <p:spPr>
          <a:xfrm>
            <a:off x="20" y="10"/>
            <a:ext cx="12191981" cy="6857990"/>
          </a:xfrm>
          <a:prstGeom prst="rect">
            <a:avLst/>
          </a:prstGeom>
        </p:spPr>
      </p:pic>
      <p:sp>
        <p:nvSpPr>
          <p:cNvPr id="29" name="Rectangle 2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F093E4-DC9A-7D47-9389-DA10D2376F50}"/>
              </a:ext>
            </a:extLst>
          </p:cNvPr>
          <p:cNvSpPr>
            <a:spLocks noGrp="1"/>
          </p:cNvSpPr>
          <p:nvPr>
            <p:ph type="ctrTitle"/>
          </p:nvPr>
        </p:nvSpPr>
        <p:spPr>
          <a:xfrm>
            <a:off x="404553" y="3091928"/>
            <a:ext cx="9078562" cy="2387600"/>
          </a:xfrm>
        </p:spPr>
        <p:txBody>
          <a:bodyPr>
            <a:normAutofit/>
          </a:bodyPr>
          <a:lstStyle/>
          <a:p>
            <a:r>
              <a:rPr lang="en-US" sz="6600"/>
              <a:t>PyPro</a:t>
            </a:r>
          </a:p>
        </p:txBody>
      </p:sp>
      <p:sp>
        <p:nvSpPr>
          <p:cNvPr id="31" name="Rectangle: Rounded Corners 3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ACF4DAC-6496-2444-86D7-E352545DA6AE}"/>
              </a:ext>
            </a:extLst>
          </p:cNvPr>
          <p:cNvSpPr>
            <a:spLocks noGrp="1"/>
          </p:cNvSpPr>
          <p:nvPr>
            <p:ph type="subTitle" idx="1"/>
          </p:nvPr>
        </p:nvSpPr>
        <p:spPr>
          <a:xfrm>
            <a:off x="353667" y="6016293"/>
            <a:ext cx="9078562" cy="592975"/>
          </a:xfrm>
        </p:spPr>
        <p:txBody>
          <a:bodyPr anchor="b">
            <a:normAutofit/>
          </a:bodyPr>
          <a:lstStyle/>
          <a:p>
            <a:pPr>
              <a:lnSpc>
                <a:spcPct val="100000"/>
              </a:lnSpc>
            </a:pPr>
            <a:r>
              <a:rPr lang="en-US" sz="2400" b="1" dirty="0"/>
              <a:t>Compiler and Virtual Machine for a Programming Language</a:t>
            </a:r>
            <a:endParaRPr lang="en-US" sz="2400" dirty="0"/>
          </a:p>
          <a:p>
            <a:pPr>
              <a:lnSpc>
                <a:spcPct val="100000"/>
              </a:lnSpc>
            </a:pPr>
            <a:endParaRPr lang="en-US" sz="2400" dirty="0"/>
          </a:p>
        </p:txBody>
      </p:sp>
    </p:spTree>
    <p:extLst>
      <p:ext uri="{BB962C8B-B14F-4D97-AF65-F5344CB8AC3E}">
        <p14:creationId xmlns:p14="http://schemas.microsoft.com/office/powerpoint/2010/main" val="30127379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F9B0-835E-B948-AE95-AEFBD3B3F757}"/>
              </a:ext>
            </a:extLst>
          </p:cNvPr>
          <p:cNvSpPr>
            <a:spLocks noGrp="1"/>
          </p:cNvSpPr>
          <p:nvPr>
            <p:ph type="title"/>
          </p:nvPr>
        </p:nvSpPr>
        <p:spPr/>
        <p:txBody>
          <a:bodyPr>
            <a:normAutofit fontScale="90000"/>
          </a:bodyPr>
          <a:lstStyle/>
          <a:p>
            <a:r>
              <a:rPr lang="en-US" b="1" u="sng" dirty="0"/>
              <a:t>Lexical analyzer </a:t>
            </a:r>
            <a:br>
              <a:rPr lang="en-US" b="1" dirty="0"/>
            </a:br>
            <a:endParaRPr lang="en-US" dirty="0"/>
          </a:p>
        </p:txBody>
      </p:sp>
      <p:sp>
        <p:nvSpPr>
          <p:cNvPr id="3" name="Content Placeholder 2">
            <a:extLst>
              <a:ext uri="{FF2B5EF4-FFF2-40B4-BE49-F238E27FC236}">
                <a16:creationId xmlns:a16="http://schemas.microsoft.com/office/drawing/2014/main" id="{2554111F-BC13-6344-A2E6-1FB26A737DE9}"/>
              </a:ext>
            </a:extLst>
          </p:cNvPr>
          <p:cNvSpPr>
            <a:spLocks noGrp="1"/>
          </p:cNvSpPr>
          <p:nvPr>
            <p:ph idx="1"/>
          </p:nvPr>
        </p:nvSpPr>
        <p:spPr/>
        <p:txBody>
          <a:bodyPr>
            <a:normAutofit fontScale="47500" lnSpcReduction="20000"/>
          </a:bodyPr>
          <a:lstStyle/>
          <a:p>
            <a:pPr marL="0" indent="0">
              <a:buNone/>
            </a:pPr>
            <a:r>
              <a:rPr lang="en-US" b="1" dirty="0"/>
              <a:t> </a:t>
            </a:r>
            <a:endParaRPr lang="en-US" dirty="0"/>
          </a:p>
          <a:p>
            <a:pPr lvl="0"/>
            <a:r>
              <a:rPr lang="en-US" dirty="0"/>
              <a:t>We used python library called “Sly” to generate tokens. These tokens are passed as a list to Prolog DCG (Definite Clause Grammar) file.</a:t>
            </a:r>
          </a:p>
          <a:p>
            <a:r>
              <a:rPr lang="en-US" dirty="0"/>
              <a:t> </a:t>
            </a:r>
          </a:p>
          <a:p>
            <a:pPr lvl="0"/>
            <a:r>
              <a:rPr lang="en-US" dirty="0"/>
              <a:t>In this phase we are eliminating single and multiline comments, white spaces and newlines</a:t>
            </a:r>
          </a:p>
          <a:p>
            <a:r>
              <a:rPr lang="en-US" dirty="0"/>
              <a:t> </a:t>
            </a:r>
          </a:p>
          <a:p>
            <a:pPr lvl="0"/>
            <a:r>
              <a:rPr lang="en-US" dirty="0"/>
              <a:t>Any characters other than characters specified in the grammar will be treated as illegal, lexical analyzer will throw a syntax error with line number and aborts the program.</a:t>
            </a:r>
          </a:p>
          <a:p>
            <a:r>
              <a:rPr lang="en-US" dirty="0"/>
              <a:t> </a:t>
            </a:r>
          </a:p>
          <a:p>
            <a:pPr lvl="0"/>
            <a:r>
              <a:rPr lang="en-US" dirty="0"/>
              <a:t>Tokens are generated for only necessary code.</a:t>
            </a:r>
          </a:p>
          <a:p>
            <a:r>
              <a:rPr lang="en-US" dirty="0"/>
              <a:t> </a:t>
            </a:r>
          </a:p>
          <a:p>
            <a:r>
              <a:rPr lang="en-US" dirty="0"/>
              <a:t>For the below factorial program, the token list generated will be</a:t>
            </a:r>
          </a:p>
          <a:p>
            <a:endParaRPr lang="en-US" dirty="0"/>
          </a:p>
        </p:txBody>
      </p:sp>
    </p:spTree>
    <p:extLst>
      <p:ext uri="{BB962C8B-B14F-4D97-AF65-F5344CB8AC3E}">
        <p14:creationId xmlns:p14="http://schemas.microsoft.com/office/powerpoint/2010/main" val="386864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DF30-3499-674F-9E25-BD882D101CDC}"/>
              </a:ext>
            </a:extLst>
          </p:cNvPr>
          <p:cNvSpPr>
            <a:spLocks noGrp="1"/>
          </p:cNvSpPr>
          <p:nvPr>
            <p:ph type="title"/>
          </p:nvPr>
        </p:nvSpPr>
        <p:spPr/>
        <p:txBody>
          <a:bodyPr>
            <a:normAutofit fontScale="90000"/>
          </a:bodyPr>
          <a:lstStyle/>
          <a:p>
            <a:r>
              <a:rPr lang="en-US" b="1" u="sng" dirty="0"/>
              <a:t>Parsing or Intermediate Code Generation phase:</a:t>
            </a:r>
            <a:br>
              <a:rPr lang="en-US" b="1" dirty="0"/>
            </a:br>
            <a:endParaRPr lang="en-US" dirty="0"/>
          </a:p>
        </p:txBody>
      </p:sp>
      <p:sp>
        <p:nvSpPr>
          <p:cNvPr id="3" name="Content Placeholder 2">
            <a:extLst>
              <a:ext uri="{FF2B5EF4-FFF2-40B4-BE49-F238E27FC236}">
                <a16:creationId xmlns:a16="http://schemas.microsoft.com/office/drawing/2014/main" id="{9B9A5722-61C4-9E4F-9027-AE63EB49C55C}"/>
              </a:ext>
            </a:extLst>
          </p:cNvPr>
          <p:cNvSpPr>
            <a:spLocks noGrp="1"/>
          </p:cNvSpPr>
          <p:nvPr>
            <p:ph idx="1"/>
          </p:nvPr>
        </p:nvSpPr>
        <p:spPr/>
        <p:txBody>
          <a:bodyPr>
            <a:normAutofit fontScale="70000" lnSpcReduction="20000"/>
          </a:bodyPr>
          <a:lstStyle/>
          <a:p>
            <a:pPr lvl="0"/>
            <a:r>
              <a:rPr lang="en-US" dirty="0"/>
              <a:t>The generated tokens “list” from Lexical analyzer is consumed by our Prolog DCG file. This phase of will generate Abstract Syntax Tree (AST) if the syntax of the program is correct as per the rules defined by </a:t>
            </a:r>
            <a:r>
              <a:rPr lang="en-US" dirty="0" err="1"/>
              <a:t>PyPro</a:t>
            </a:r>
            <a:r>
              <a:rPr lang="en-US" dirty="0"/>
              <a:t> language. </a:t>
            </a:r>
          </a:p>
          <a:p>
            <a:r>
              <a:rPr lang="en-US" b="1" dirty="0"/>
              <a:t> </a:t>
            </a:r>
            <a:endParaRPr lang="en-US" dirty="0"/>
          </a:p>
          <a:p>
            <a:pPr lvl="0"/>
            <a:r>
              <a:rPr lang="en-US" dirty="0"/>
              <a:t>The generated AST will be passed to our </a:t>
            </a:r>
            <a:r>
              <a:rPr lang="en-US" dirty="0" err="1"/>
              <a:t>PyPro</a:t>
            </a:r>
            <a:r>
              <a:rPr lang="en-US" dirty="0"/>
              <a:t> evaluator file for assigning semantics. </a:t>
            </a:r>
          </a:p>
          <a:p>
            <a:r>
              <a:rPr lang="en-US" b="1" dirty="0"/>
              <a:t> </a:t>
            </a:r>
            <a:endParaRPr lang="en-US" dirty="0"/>
          </a:p>
          <a:p>
            <a:pPr lvl="0"/>
            <a:r>
              <a:rPr lang="en-US" dirty="0"/>
              <a:t>If the program doesn’t follow the syntax rules, AST will not be generated, and program execution will be terminated with an error message. </a:t>
            </a:r>
          </a:p>
          <a:p>
            <a:r>
              <a:rPr lang="en-US" b="1" dirty="0"/>
              <a:t> </a:t>
            </a:r>
            <a:endParaRPr lang="en-US" dirty="0"/>
          </a:p>
          <a:p>
            <a:r>
              <a:rPr lang="en-US" dirty="0"/>
              <a:t>For the above program, AST will be</a:t>
            </a:r>
          </a:p>
        </p:txBody>
      </p:sp>
    </p:spTree>
    <p:extLst>
      <p:ext uri="{BB962C8B-B14F-4D97-AF65-F5344CB8AC3E}">
        <p14:creationId xmlns:p14="http://schemas.microsoft.com/office/powerpoint/2010/main" val="404844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627B-BA4B-4D4D-8365-77B38945AF15}"/>
              </a:ext>
            </a:extLst>
          </p:cNvPr>
          <p:cNvSpPr>
            <a:spLocks noGrp="1"/>
          </p:cNvSpPr>
          <p:nvPr>
            <p:ph type="title"/>
          </p:nvPr>
        </p:nvSpPr>
        <p:spPr/>
        <p:txBody>
          <a:bodyPr>
            <a:normAutofit fontScale="90000"/>
          </a:bodyPr>
          <a:lstStyle/>
          <a:p>
            <a:r>
              <a:rPr lang="en-US" b="1" u="sng" dirty="0"/>
              <a:t>Assigning Semantics to Abstract Syntax Tree:</a:t>
            </a:r>
            <a:br>
              <a:rPr lang="en-US" b="1" dirty="0"/>
            </a:br>
            <a:endParaRPr lang="en-US" dirty="0"/>
          </a:p>
        </p:txBody>
      </p:sp>
      <p:sp>
        <p:nvSpPr>
          <p:cNvPr id="3" name="Content Placeholder 2">
            <a:extLst>
              <a:ext uri="{FF2B5EF4-FFF2-40B4-BE49-F238E27FC236}">
                <a16:creationId xmlns:a16="http://schemas.microsoft.com/office/drawing/2014/main" id="{90725F6D-CC7E-0D44-9B5C-7D459103A343}"/>
              </a:ext>
            </a:extLst>
          </p:cNvPr>
          <p:cNvSpPr>
            <a:spLocks noGrp="1"/>
          </p:cNvSpPr>
          <p:nvPr>
            <p:ph idx="1"/>
          </p:nvPr>
        </p:nvSpPr>
        <p:spPr/>
        <p:txBody>
          <a:bodyPr>
            <a:normAutofit fontScale="40000" lnSpcReduction="20000"/>
          </a:bodyPr>
          <a:lstStyle/>
          <a:p>
            <a:pPr lvl="0"/>
            <a:r>
              <a:rPr lang="en-US" dirty="0"/>
              <a:t>The generated AST will be used to assign semantics by our Prolog evaluator file which also handles run time environment as a “list”.</a:t>
            </a:r>
          </a:p>
          <a:p>
            <a:r>
              <a:rPr lang="en-US" b="1" dirty="0"/>
              <a:t> </a:t>
            </a:r>
            <a:endParaRPr lang="en-US" dirty="0"/>
          </a:p>
          <a:p>
            <a:pPr lvl="0"/>
            <a:r>
              <a:rPr lang="en-US" dirty="0"/>
              <a:t>We only have global scope throughout the program. Local scopes are not supported. Wherever a variable value is changed it gets updated in global environment list.</a:t>
            </a:r>
          </a:p>
          <a:p>
            <a:r>
              <a:rPr lang="en-US" b="1" dirty="0"/>
              <a:t> </a:t>
            </a:r>
            <a:endParaRPr lang="en-US" dirty="0"/>
          </a:p>
          <a:p>
            <a:pPr lvl="0"/>
            <a:r>
              <a:rPr lang="en-US" dirty="0"/>
              <a:t>Our language doesn’t need to explicitly specify data type before variable declarations. We are using predicate “number” to identify if it’s an integer or float and “string” predicate to identify strings.</a:t>
            </a:r>
          </a:p>
          <a:p>
            <a:r>
              <a:rPr lang="en-US" b="1" dirty="0"/>
              <a:t> </a:t>
            </a:r>
            <a:endParaRPr lang="en-US" dirty="0"/>
          </a:p>
          <a:p>
            <a:pPr lvl="0"/>
            <a:r>
              <a:rPr lang="en-US" dirty="0"/>
              <a:t>The type of operations on integer and float are same. We support multiplication, division, subtraction, modulus, integer division, increment, decrement, power. Before these operations are performed on a variable’s value, its type is checked.</a:t>
            </a:r>
          </a:p>
          <a:p>
            <a:pPr marL="0" indent="0">
              <a:buNone/>
            </a:pPr>
            <a:endParaRPr lang="en-US" dirty="0"/>
          </a:p>
          <a:p>
            <a:pPr lvl="0"/>
            <a:r>
              <a:rPr lang="en-US" dirty="0"/>
              <a:t>The same way with strings, before performing operation we check its type, our language supports string concatenations, multiplication of a string with number (like in python, 4 * “world” gives output </a:t>
            </a:r>
            <a:r>
              <a:rPr lang="en-US" dirty="0" err="1"/>
              <a:t>worldworldworldworld</a:t>
            </a:r>
            <a:r>
              <a:rPr lang="en-US" dirty="0"/>
              <a:t>), string and number concatenations. </a:t>
            </a:r>
          </a:p>
          <a:p>
            <a:pPr marL="0" indent="0">
              <a:buNone/>
            </a:pPr>
            <a:endParaRPr lang="en-US" dirty="0"/>
          </a:p>
        </p:txBody>
      </p:sp>
    </p:spTree>
    <p:extLst>
      <p:ext uri="{BB962C8B-B14F-4D97-AF65-F5344CB8AC3E}">
        <p14:creationId xmlns:p14="http://schemas.microsoft.com/office/powerpoint/2010/main" val="282775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96B223-BB79-F743-9D64-EC6185361012}"/>
              </a:ext>
            </a:extLst>
          </p:cNvPr>
          <p:cNvSpPr>
            <a:spLocks noChangeArrowheads="1"/>
          </p:cNvSpPr>
          <p:nvPr/>
        </p:nvSpPr>
        <p:spPr bwMode="auto">
          <a:xfrm>
            <a:off x="479685" y="1362386"/>
            <a:ext cx="9803567" cy="357016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Installation</a:t>
            </a:r>
            <a:endParaRPr kumimoji="0" lang="en-US" altLang="en-US" sz="16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Segoe UI"/>
                <a:ea typeface="Times New Roman" panose="02020603050405020304" pitchFamily="18" charset="0"/>
              </a:rPr>
              <a:t>Note: Currently, you can only install in </a:t>
            </a:r>
            <a:r>
              <a:rPr kumimoji="0" lang="en-US" altLang="en-US" sz="1200" b="0" i="0" u="none" strike="noStrike" cap="none" normalizeH="0" baseline="0" dirty="0" err="1">
                <a:ln>
                  <a:noFill/>
                </a:ln>
                <a:solidFill>
                  <a:srgbClr val="24292E"/>
                </a:solidFill>
                <a:effectLst/>
                <a:latin typeface="Segoe UI"/>
                <a:ea typeface="Times New Roman" panose="02020603050405020304" pitchFamily="18" charset="0"/>
              </a:rPr>
              <a:t>linux</a:t>
            </a:r>
            <a:r>
              <a:rPr kumimoji="0" lang="en-US" altLang="en-US" sz="1200" b="0" i="0" u="none" strike="noStrike" cap="none" normalizeH="0" baseline="0" dirty="0">
                <a:ln>
                  <a:noFill/>
                </a:ln>
                <a:solidFill>
                  <a:srgbClr val="24292E"/>
                </a:solidFill>
                <a:effectLst/>
                <a:latin typeface="Segoe UI"/>
                <a:ea typeface="Times New Roman" panose="02020603050405020304" pitchFamily="18" charset="0"/>
              </a:rPr>
              <a:t> based operating systems. But, you can still run the language in other operating systems as shown in </a:t>
            </a:r>
            <a:r>
              <a:rPr kumimoji="0" lang="en-US" altLang="en-US" sz="1200" b="0" i="0" u="none" strike="noStrike" cap="none" normalizeH="0" baseline="0" dirty="0">
                <a:ln>
                  <a:noFill/>
                </a:ln>
                <a:solidFill>
                  <a:srgbClr val="0366D6"/>
                </a:solidFill>
                <a:effectLst/>
                <a:latin typeface="Segoe UI"/>
                <a:ea typeface="Times New Roman" panose="02020603050405020304" pitchFamily="18" charset="0"/>
                <a:hlinkClick r:id="rId2"/>
              </a:rPr>
              <a:t>running pypro</a:t>
            </a:r>
            <a:r>
              <a:rPr kumimoji="0" lang="en-US" altLang="en-US" sz="1200" b="0" i="0" u="none" strike="noStrike" cap="none" normalizeH="0" baseline="0" dirty="0">
                <a:ln>
                  <a:noFill/>
                </a:ln>
                <a:solidFill>
                  <a:srgbClr val="24292E"/>
                </a:solidFill>
                <a:effectLst/>
                <a:latin typeface="Segoe UI"/>
                <a:ea typeface="Times New Roman" panose="02020603050405020304" pitchFamily="18" charset="0"/>
              </a:rPr>
              <a:t> section. If you are using macOS, you may face issues while installing </a:t>
            </a:r>
            <a:r>
              <a:rPr kumimoji="0" lang="en-US" altLang="en-US" sz="1200" b="0" i="0" u="none" strike="noStrike" cap="none" normalizeH="0" baseline="0" dirty="0" err="1">
                <a:ln>
                  <a:noFill/>
                </a:ln>
                <a:solidFill>
                  <a:srgbClr val="24292E"/>
                </a:solidFill>
                <a:effectLst/>
                <a:latin typeface="Segoe UI"/>
                <a:ea typeface="Times New Roman" panose="02020603050405020304" pitchFamily="18" charset="0"/>
              </a:rPr>
              <a:t>dependecies</a:t>
            </a:r>
            <a:r>
              <a:rPr kumimoji="0" lang="en-US" altLang="en-US" sz="1200" b="0" i="0" u="none" strike="noStrike" cap="none" normalizeH="0" baseline="0" dirty="0">
                <a:ln>
                  <a:noFill/>
                </a:ln>
                <a:solidFill>
                  <a:srgbClr val="24292E"/>
                </a:solidFill>
                <a:effectLst/>
                <a:latin typeface="Segoe UI"/>
                <a:ea typeface="Times New Roman" panose="02020603050405020304" pitchFamily="18" charset="0"/>
              </a:rPr>
              <a:t>, but if you managed to install them correctly then you should be able to install and run the language.</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Segoe UI"/>
                <a:ea typeface="Times New Roman" panose="02020603050405020304" pitchFamily="18" charset="0"/>
              </a:rPr>
              <a:t>Before installing make sure you have following dependencies installed correctly in your system:</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366D6"/>
                </a:solidFill>
                <a:effectLst/>
                <a:latin typeface="Segoe UI"/>
                <a:ea typeface="Calibri" panose="020F0502020204030204" pitchFamily="34" charset="0"/>
                <a:cs typeface="Times New Roman" panose="02020603050405020304" pitchFamily="18" charset="0"/>
                <a:hlinkClick r:id="rId3"/>
              </a:rPr>
              <a:t>swi-prolog</a:t>
            </a:r>
            <a:r>
              <a:rPr kumimoji="0" lang="en-US" altLang="en-US" sz="1200" b="0" i="0" u="none" strike="noStrike" cap="none" normalizeH="0" baseline="0" dirty="0">
                <a:ln>
                  <a:noFill/>
                </a:ln>
                <a:solidFill>
                  <a:srgbClr val="24292E"/>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rgbClr val="24292E"/>
                </a:solidFill>
                <a:effectLst/>
                <a:latin typeface="Segoe UI"/>
                <a:ea typeface="Calibri" panose="020F0502020204030204" pitchFamily="34" charset="0"/>
                <a:cs typeface="Times New Roman" panose="02020603050405020304" pitchFamily="18" charset="0"/>
              </a:rPr>
              <a:t>- version 8.0.3 or higher (make sure it is in your PATH)</a:t>
            </a:r>
            <a:endParaRPr kumimoji="0" lang="en-US" altLang="en-US" sz="1200" b="0" i="0" u="none" strike="noStrike" cap="none" normalizeH="0" baseline="0" dirty="0">
              <a:ln>
                <a:noFill/>
              </a:ln>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366D6"/>
                </a:solidFill>
                <a:effectLst/>
                <a:latin typeface="Segoe UI"/>
                <a:ea typeface="Calibri" panose="020F0502020204030204" pitchFamily="34" charset="0"/>
                <a:cs typeface="Times New Roman" panose="02020603050405020304" pitchFamily="18" charset="0"/>
                <a:hlinkClick r:id="rId4"/>
              </a:rPr>
              <a:t>python</a:t>
            </a:r>
            <a:r>
              <a:rPr kumimoji="0" lang="en-US" altLang="en-US" sz="1200" b="0" i="0" u="none" strike="noStrike" cap="none" normalizeH="0" baseline="0" dirty="0">
                <a:ln>
                  <a:noFill/>
                </a:ln>
                <a:solidFill>
                  <a:srgbClr val="24292E"/>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rgbClr val="24292E"/>
                </a:solidFill>
                <a:effectLst/>
                <a:latin typeface="Segoe UI"/>
                <a:ea typeface="Calibri" panose="020F0502020204030204" pitchFamily="34" charset="0"/>
                <a:cs typeface="Times New Roman" panose="02020603050405020304" pitchFamily="18" charset="0"/>
              </a:rPr>
              <a:t>- 3.6 or higher</a:t>
            </a:r>
            <a:endParaRPr kumimoji="0" lang="en-US" altLang="en-US" sz="1200" b="0" i="0" u="none" strike="noStrike" cap="none" normalizeH="0" baseline="0" dirty="0">
              <a:ln>
                <a:noFill/>
              </a:ln>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24292E"/>
                </a:solidFill>
                <a:effectLst/>
                <a:latin typeface="Segoe UI"/>
                <a:ea typeface="Calibri" panose="020F0502020204030204" pitchFamily="34" charset="0"/>
                <a:cs typeface="Times New Roman" panose="02020603050405020304" pitchFamily="18" charset="0"/>
              </a:rPr>
              <a:t>sly -</a:t>
            </a:r>
            <a:r>
              <a:rPr kumimoji="0" lang="en-US" altLang="en-US" sz="1200" b="0" i="0" u="none" strike="noStrike" cap="none" normalizeH="0" baseline="0" dirty="0">
                <a:ln>
                  <a:noFill/>
                </a:ln>
                <a:solidFill>
                  <a:srgbClr val="24292E"/>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000" b="0" i="0" u="none" strike="noStrike" cap="none" normalizeH="0" baseline="0" dirty="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pip3 install sly</a:t>
            </a:r>
            <a:endParaRPr kumimoji="0" lang="en-US" altLang="en-US" sz="1200" b="0" i="0" u="none" strike="noStrike" cap="none" normalizeH="0" baseline="0" dirty="0">
              <a:ln>
                <a:noFill/>
              </a:ln>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366D6"/>
                </a:solidFill>
                <a:effectLst/>
                <a:latin typeface="Segoe UI"/>
                <a:ea typeface="Calibri" panose="020F0502020204030204" pitchFamily="34" charset="0"/>
                <a:cs typeface="Times New Roman" panose="02020603050405020304" pitchFamily="18" charset="0"/>
                <a:hlinkClick r:id="rId5"/>
              </a:rPr>
              <a:t>pyswip</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Segoe UI"/>
                <a:ea typeface="Times New Roman" panose="02020603050405020304" pitchFamily="18" charset="0"/>
              </a:rPr>
              <a:t>Clicking on the links above will take you to the respective installation pages. Note: you may need to use </a:t>
            </a:r>
            <a:r>
              <a:rPr kumimoji="0" lang="en-US" altLang="en-US" sz="1000" b="0" i="0" u="none" strike="noStrike" cap="none" normalizeH="0" baseline="0" dirty="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pip</a:t>
            </a:r>
            <a:r>
              <a:rPr kumimoji="0" lang="en-US" altLang="en-US" sz="1200" b="0" i="0" u="none" strike="noStrike" cap="none" normalizeH="0" baseline="0" dirty="0">
                <a:ln>
                  <a:noFill/>
                </a:ln>
                <a:solidFill>
                  <a:srgbClr val="24292E"/>
                </a:solidFill>
                <a:effectLst/>
                <a:latin typeface="Segoe UI"/>
                <a:ea typeface="Times New Roman" panose="02020603050405020304" pitchFamily="18" charset="0"/>
              </a:rPr>
              <a:t> instead of </a:t>
            </a:r>
            <a:r>
              <a:rPr kumimoji="0" lang="en-US" altLang="en-US" sz="1000" b="0" i="0" u="none" strike="noStrike" cap="none" normalizeH="0" baseline="0" dirty="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pip3</a:t>
            </a:r>
            <a:r>
              <a:rPr kumimoji="0" lang="en-US" altLang="en-US" sz="1200" b="0" i="0" u="none" strike="noStrike" cap="none" normalizeH="0" baseline="0" dirty="0">
                <a:ln>
                  <a:noFill/>
                </a:ln>
                <a:solidFill>
                  <a:srgbClr val="24292E"/>
                </a:solidFill>
                <a:effectLst/>
                <a:latin typeface="Segoe UI"/>
                <a:ea typeface="Times New Roman" panose="02020603050405020304" pitchFamily="18" charset="0"/>
              </a:rPr>
              <a:t> if you are using windows.</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Segoe UI"/>
                <a:ea typeface="Times New Roman" panose="02020603050405020304" pitchFamily="18" charset="0"/>
              </a:rPr>
              <a:t>After you have installed all the above dependencies follow these instructions: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24292E"/>
                </a:solidFill>
                <a:effectLst/>
                <a:latin typeface="Segoe UI"/>
                <a:ea typeface="Calibri" panose="020F0502020204030204" pitchFamily="34" charset="0"/>
                <a:cs typeface="Times New Roman" panose="02020603050405020304" pitchFamily="18" charset="0"/>
              </a:rPr>
              <a:t>Download the project zip or clone the repo.</a:t>
            </a:r>
            <a:endParaRPr kumimoji="0" lang="en-US" altLang="en-US" sz="1200" b="0" i="0" u="none" strike="noStrike" cap="none" normalizeH="0" baseline="0" dirty="0">
              <a:ln>
                <a:noFill/>
              </a:ln>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24292E"/>
                </a:solidFill>
                <a:effectLst/>
                <a:latin typeface="Segoe UI"/>
                <a:ea typeface="Calibri" panose="020F0502020204030204" pitchFamily="34" charset="0"/>
                <a:cs typeface="Times New Roman" panose="02020603050405020304" pitchFamily="18" charset="0"/>
              </a:rPr>
              <a:t>Open the terminal in the root folder of the project.</a:t>
            </a:r>
            <a:endParaRPr kumimoji="0" lang="en-US" altLang="en-US" sz="1200" b="0" i="0" u="none" strike="noStrike" cap="none" normalizeH="0" baseline="0" dirty="0">
              <a:ln>
                <a:noFill/>
              </a:ln>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24292E"/>
                </a:solidFill>
                <a:effectLst/>
                <a:latin typeface="Segoe UI"/>
                <a:ea typeface="Calibri" panose="020F0502020204030204" pitchFamily="34" charset="0"/>
                <a:cs typeface="Times New Roman" panose="02020603050405020304" pitchFamily="18" charset="0"/>
              </a:rPr>
              <a:t>Execute the following commands: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4292E"/>
                </a:solidFill>
                <a:effectLst/>
                <a:latin typeface="Consolas" panose="020B0609020204030204" pitchFamily="49" charset="0"/>
                <a:ea typeface="Calibri" panose="020F0502020204030204" pitchFamily="34" charset="0"/>
              </a:rPr>
              <a:t>$ </a:t>
            </a:r>
            <a:r>
              <a:rPr kumimoji="0" lang="en-US" altLang="en-US" sz="1000" b="0" i="0" u="none" strike="noStrike" cap="none" normalizeH="0" baseline="0" dirty="0">
                <a:ln>
                  <a:noFill/>
                </a:ln>
                <a:solidFill>
                  <a:srgbClr val="005CC5"/>
                </a:solidFill>
                <a:effectLst/>
                <a:latin typeface="Consolas" panose="020B0609020204030204" pitchFamily="49" charset="0"/>
                <a:ea typeface="Calibri" panose="020F0502020204030204" pitchFamily="34" charset="0"/>
              </a:rPr>
              <a:t>cd</a:t>
            </a:r>
            <a:r>
              <a:rPr kumimoji="0" lang="en-US" altLang="en-US" sz="1000" b="0" i="0" u="none" strike="noStrike" cap="none" normalizeH="0" baseline="0" dirty="0">
                <a:ln>
                  <a:noFill/>
                </a:ln>
                <a:solidFill>
                  <a:srgbClr val="24292E"/>
                </a:solidFill>
                <a:effectLst/>
                <a:latin typeface="Consolas" panose="020B0609020204030204" pitchFamily="49" charset="0"/>
                <a:ea typeface="Calibri" panose="020F0502020204030204" pitchFamily="34" charset="0"/>
              </a:rPr>
              <a:t> </a:t>
            </a:r>
            <a:r>
              <a:rPr kumimoji="0" lang="en-US" altLang="en-US" sz="1000" b="0" i="0" u="none" strike="noStrike" cap="none" normalizeH="0" baseline="0" dirty="0" err="1">
                <a:ln>
                  <a:noFill/>
                </a:ln>
                <a:solidFill>
                  <a:srgbClr val="24292E"/>
                </a:solidFill>
                <a:effectLst/>
                <a:latin typeface="Consolas" panose="020B0609020204030204" pitchFamily="49" charset="0"/>
                <a:ea typeface="Calibri" panose="020F0502020204030204" pitchFamily="34" charset="0"/>
              </a:rPr>
              <a:t>src</a:t>
            </a:r>
            <a:r>
              <a:rPr kumimoji="0" lang="en-US" altLang="en-US" sz="1000" b="0" i="0" u="none" strike="noStrike" cap="none" normalizeH="0" baseline="0" dirty="0">
                <a:ln>
                  <a:noFill/>
                </a:ln>
                <a:solidFill>
                  <a:srgbClr val="24292E"/>
                </a:solidFill>
                <a:effectLst/>
                <a:latin typeface="Consolas" panose="020B0609020204030204" pitchFamily="49" charset="0"/>
                <a:ea typeface="Calibri" panose="020F0502020204030204" pitchFamily="34" charset="0"/>
              </a:rPr>
              <a:t>/installer/$ </a:t>
            </a:r>
            <a:r>
              <a:rPr kumimoji="0" lang="en-US" altLang="en-US" sz="1000" b="0" i="0" u="none" strike="noStrike" cap="none" normalizeH="0" baseline="0" dirty="0" err="1">
                <a:ln>
                  <a:noFill/>
                </a:ln>
                <a:solidFill>
                  <a:srgbClr val="24292E"/>
                </a:solidFill>
                <a:effectLst/>
                <a:latin typeface="Consolas" panose="020B0609020204030204" pitchFamily="49" charset="0"/>
                <a:ea typeface="Calibri" panose="020F0502020204030204" pitchFamily="34" charset="0"/>
              </a:rPr>
              <a:t>sudo</a:t>
            </a:r>
            <a:r>
              <a:rPr kumimoji="0" lang="en-US" altLang="en-US" sz="1000" b="0" i="0" u="none" strike="noStrike" cap="none" normalizeH="0" baseline="0" dirty="0">
                <a:ln>
                  <a:noFill/>
                </a:ln>
                <a:solidFill>
                  <a:srgbClr val="24292E"/>
                </a:solidFill>
                <a:effectLst/>
                <a:latin typeface="Consolas" panose="020B0609020204030204" pitchFamily="49" charset="0"/>
                <a:ea typeface="Calibri" panose="020F0502020204030204" pitchFamily="34" charset="0"/>
              </a:rPr>
              <a:t> ./</a:t>
            </a:r>
            <a:r>
              <a:rPr kumimoji="0" lang="en-US" altLang="en-US" sz="1000" b="0" i="0" u="none" strike="noStrike" cap="none" normalizeH="0" baseline="0" dirty="0" err="1">
                <a:ln>
                  <a:noFill/>
                </a:ln>
                <a:solidFill>
                  <a:srgbClr val="24292E"/>
                </a:solidFill>
                <a:effectLst/>
                <a:latin typeface="Consolas" panose="020B0609020204030204" pitchFamily="49" charset="0"/>
                <a:ea typeface="Calibri" panose="020F0502020204030204" pitchFamily="34" charset="0"/>
              </a:rPr>
              <a:t>install.sh</a:t>
            </a:r>
            <a:r>
              <a:rPr kumimoji="0" lang="en-US" altLang="en-US" sz="10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Segoe UI"/>
                <a:ea typeface="Times New Roman" panose="02020603050405020304" pitchFamily="18" charset="0"/>
              </a:rPr>
              <a:t>To remove/uninstall </a:t>
            </a:r>
            <a:r>
              <a:rPr kumimoji="0" lang="en-US" altLang="en-US" sz="1200" b="0" i="0" u="none" strike="noStrike" cap="none" normalizeH="0" baseline="0" dirty="0" err="1">
                <a:ln>
                  <a:noFill/>
                </a:ln>
                <a:solidFill>
                  <a:srgbClr val="24292E"/>
                </a:solidFill>
                <a:effectLst/>
                <a:latin typeface="Segoe UI"/>
                <a:ea typeface="Times New Roman" panose="02020603050405020304" pitchFamily="18" charset="0"/>
              </a:rPr>
              <a:t>PyPro</a:t>
            </a:r>
            <a:r>
              <a:rPr kumimoji="0" lang="en-US" altLang="en-US" sz="1200" b="0" i="0" u="none" strike="noStrike" cap="none" normalizeH="0" baseline="0" dirty="0">
                <a:ln>
                  <a:noFill/>
                </a:ln>
                <a:solidFill>
                  <a:srgbClr val="24292E"/>
                </a:solidFill>
                <a:effectLst/>
                <a:latin typeface="Segoe UI"/>
                <a:ea typeface="Times New Roman" panose="02020603050405020304" pitchFamily="18" charset="0"/>
              </a:rPr>
              <a:t>, from project root folder: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4292E"/>
                </a:solidFill>
                <a:effectLst/>
                <a:latin typeface="Consolas" panose="020B0609020204030204" pitchFamily="49" charset="0"/>
                <a:ea typeface="Calibri" panose="020F0502020204030204" pitchFamily="34" charset="0"/>
              </a:rPr>
              <a:t>$ </a:t>
            </a:r>
            <a:r>
              <a:rPr kumimoji="0" lang="en-US" altLang="en-US" sz="1000" b="0" i="0" u="none" strike="noStrike" cap="none" normalizeH="0" baseline="0" dirty="0">
                <a:ln>
                  <a:noFill/>
                </a:ln>
                <a:solidFill>
                  <a:srgbClr val="005CC5"/>
                </a:solidFill>
                <a:effectLst/>
                <a:latin typeface="Consolas" panose="020B0609020204030204" pitchFamily="49" charset="0"/>
                <a:ea typeface="Calibri" panose="020F0502020204030204" pitchFamily="34" charset="0"/>
              </a:rPr>
              <a:t>cd</a:t>
            </a:r>
            <a:r>
              <a:rPr kumimoji="0" lang="en-US" altLang="en-US" sz="1000" b="0" i="0" u="none" strike="noStrike" cap="none" normalizeH="0" baseline="0" dirty="0">
                <a:ln>
                  <a:noFill/>
                </a:ln>
                <a:solidFill>
                  <a:srgbClr val="24292E"/>
                </a:solidFill>
                <a:effectLst/>
                <a:latin typeface="Consolas" panose="020B0609020204030204" pitchFamily="49" charset="0"/>
                <a:ea typeface="Calibri" panose="020F0502020204030204" pitchFamily="34" charset="0"/>
              </a:rPr>
              <a:t> </a:t>
            </a:r>
            <a:r>
              <a:rPr kumimoji="0" lang="en-US" altLang="en-US" sz="1000" b="0" i="0" u="none" strike="noStrike" cap="none" normalizeH="0" baseline="0" dirty="0" err="1">
                <a:ln>
                  <a:noFill/>
                </a:ln>
                <a:solidFill>
                  <a:srgbClr val="24292E"/>
                </a:solidFill>
                <a:effectLst/>
                <a:latin typeface="Consolas" panose="020B0609020204030204" pitchFamily="49" charset="0"/>
                <a:ea typeface="Calibri" panose="020F0502020204030204" pitchFamily="34" charset="0"/>
              </a:rPr>
              <a:t>src</a:t>
            </a:r>
            <a:r>
              <a:rPr kumimoji="0" lang="en-US" altLang="en-US" sz="1000" b="0" i="0" u="none" strike="noStrike" cap="none" normalizeH="0" baseline="0" dirty="0">
                <a:ln>
                  <a:noFill/>
                </a:ln>
                <a:solidFill>
                  <a:srgbClr val="24292E"/>
                </a:solidFill>
                <a:effectLst/>
                <a:latin typeface="Consolas" panose="020B0609020204030204" pitchFamily="49" charset="0"/>
                <a:ea typeface="Calibri" panose="020F0502020204030204" pitchFamily="34" charset="0"/>
              </a:rPr>
              <a:t>/installer/$ </a:t>
            </a:r>
            <a:r>
              <a:rPr kumimoji="0" lang="en-US" altLang="en-US" sz="1000" b="0" i="0" u="none" strike="noStrike" cap="none" normalizeH="0" baseline="0" dirty="0" err="1">
                <a:ln>
                  <a:noFill/>
                </a:ln>
                <a:solidFill>
                  <a:srgbClr val="24292E"/>
                </a:solidFill>
                <a:effectLst/>
                <a:latin typeface="Consolas" panose="020B0609020204030204" pitchFamily="49" charset="0"/>
                <a:ea typeface="Calibri" panose="020F0502020204030204" pitchFamily="34" charset="0"/>
              </a:rPr>
              <a:t>sudo</a:t>
            </a:r>
            <a:r>
              <a:rPr kumimoji="0" lang="en-US" altLang="en-US" sz="1000" b="0" i="0" u="none" strike="noStrike" cap="none" normalizeH="0" baseline="0" dirty="0">
                <a:ln>
                  <a:noFill/>
                </a:ln>
                <a:solidFill>
                  <a:srgbClr val="24292E"/>
                </a:solidFill>
                <a:effectLst/>
                <a:latin typeface="Consolas" panose="020B0609020204030204" pitchFamily="49" charset="0"/>
                <a:ea typeface="Calibri" panose="020F0502020204030204" pitchFamily="34" charset="0"/>
              </a:rPr>
              <a:t> ./</a:t>
            </a:r>
            <a:r>
              <a:rPr kumimoji="0" lang="en-US" altLang="en-US" sz="1000" b="0" i="0" u="none" strike="noStrike" cap="none" normalizeH="0" baseline="0" dirty="0" err="1">
                <a:ln>
                  <a:noFill/>
                </a:ln>
                <a:solidFill>
                  <a:srgbClr val="24292E"/>
                </a:solidFill>
                <a:effectLst/>
                <a:latin typeface="Consolas" panose="020B0609020204030204" pitchFamily="49" charset="0"/>
                <a:ea typeface="Calibri" panose="020F0502020204030204" pitchFamily="34" charset="0"/>
              </a:rPr>
              <a:t>uninstall.sh</a:t>
            </a:r>
            <a:r>
              <a:rPr kumimoji="0" lang="en-US" altLang="en-US" sz="10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5188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5E139F-A85B-DE4F-AB33-8A503526A2EA}"/>
              </a:ext>
            </a:extLst>
          </p:cNvPr>
          <p:cNvSpPr>
            <a:spLocks noChangeArrowheads="1"/>
          </p:cNvSpPr>
          <p:nvPr/>
        </p:nvSpPr>
        <p:spPr bwMode="auto">
          <a:xfrm>
            <a:off x="1439057" y="1490008"/>
            <a:ext cx="9928484" cy="1938992"/>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Running </a:t>
            </a:r>
            <a:r>
              <a:rPr kumimoji="0" lang="en-US" altLang="en-US" sz="1600" b="1" i="0" u="sng" strike="noStrike" cap="none" normalizeH="0" baseline="0" dirty="0" err="1">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PyPro</a:t>
            </a:r>
            <a:endParaRPr kumimoji="0" lang="en-US" altLang="en-US" sz="16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You can run </a:t>
            </a:r>
            <a:r>
              <a:rPr kumimoji="0" lang="en-US" altLang="en-US" sz="1200" b="0" i="0" u="none" strike="noStrike" cap="none" normalizeH="0" baseline="0" dirty="0" err="1">
                <a:ln>
                  <a:noFill/>
                </a:ln>
                <a:solidFill>
                  <a:srgbClr val="24292E"/>
                </a:solidFill>
                <a:effectLst/>
                <a:latin typeface="Segoe UI" charset="0"/>
                <a:ea typeface="Times New Roman" panose="02020603050405020304" pitchFamily="18" charset="0"/>
              </a:rPr>
              <a:t>pypro</a:t>
            </a: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 in windows, </a:t>
            </a:r>
            <a:r>
              <a:rPr kumimoji="0" lang="en-US" altLang="en-US" sz="1200" b="0" i="0" u="none" strike="noStrike" cap="none" normalizeH="0" baseline="0" dirty="0" err="1">
                <a:ln>
                  <a:noFill/>
                </a:ln>
                <a:solidFill>
                  <a:srgbClr val="24292E"/>
                </a:solidFill>
                <a:effectLst/>
                <a:latin typeface="Segoe UI" charset="0"/>
                <a:ea typeface="Times New Roman" panose="02020603050405020304" pitchFamily="18" charset="0"/>
              </a:rPr>
              <a:t>macOs</a:t>
            </a: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 and </a:t>
            </a:r>
            <a:r>
              <a:rPr kumimoji="0" lang="en-US" altLang="en-US" sz="1200" b="0" i="0" u="none" strike="noStrike" cap="none" normalizeH="0" baseline="0" dirty="0" err="1">
                <a:ln>
                  <a:noFill/>
                </a:ln>
                <a:solidFill>
                  <a:srgbClr val="24292E"/>
                </a:solidFill>
                <a:effectLst/>
                <a:latin typeface="Segoe UI" charset="0"/>
                <a:ea typeface="Times New Roman" panose="02020603050405020304" pitchFamily="18" charset="0"/>
              </a:rPr>
              <a:t>linux</a:t>
            </a: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 operating systems without installing or building. First, make sure you have installed all the dependencies mentioned in </a:t>
            </a:r>
            <a:r>
              <a:rPr kumimoji="0" lang="en-US" altLang="en-US" sz="1200" b="0" i="0" u="none" strike="noStrike" cap="none" normalizeH="0" baseline="0" dirty="0">
                <a:ln>
                  <a:noFill/>
                </a:ln>
                <a:solidFill>
                  <a:srgbClr val="0366D6"/>
                </a:solidFill>
                <a:effectLst/>
                <a:latin typeface="Segoe UI" charset="0"/>
                <a:ea typeface="Times New Roman" panose="02020603050405020304" pitchFamily="18" charset="0"/>
                <a:hlinkClick r:id="rId2"/>
              </a:rPr>
              <a:t>installation</a:t>
            </a: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 section.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After downloading zip or cloning the repository, From project root navigate to </a:t>
            </a:r>
            <a:r>
              <a:rPr kumimoji="0" lang="en-US" altLang="en-US" sz="1200" b="0" i="0" u="none" strike="noStrike" cap="none" normalizeH="0" baseline="0" dirty="0" err="1">
                <a:ln>
                  <a:noFill/>
                </a:ln>
                <a:solidFill>
                  <a:srgbClr val="24292E"/>
                </a:solidFill>
                <a:effectLst/>
                <a:latin typeface="Segoe UI" charset="0"/>
                <a:ea typeface="Times New Roman" panose="02020603050405020304" pitchFamily="18" charset="0"/>
              </a:rPr>
              <a:t>src</a:t>
            </a: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 and from command prompt:</a:t>
            </a:r>
            <a:endParaRPr kumimoji="0" lang="en-US" altLang="en-US" sz="1000" b="0" i="0" u="none" strike="noStrike" cap="none" normalizeH="0" baseline="0" dirty="0">
              <a:ln>
                <a:noFill/>
              </a:ln>
              <a:solidFill>
                <a:srgbClr val="24292E"/>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4292E"/>
                </a:solidFill>
                <a:effectLst/>
                <a:latin typeface="Arial Unicode MS" panose="020B0604020202020204" pitchFamily="34" charset="-128"/>
                <a:ea typeface="Times New Roman" panose="02020603050405020304" pitchFamily="18" charset="0"/>
                <a:cs typeface="Courier New" panose="02070309020205020404" pitchFamily="49" charset="0"/>
              </a:rPr>
              <a:t>$ python3 </a:t>
            </a:r>
            <a:r>
              <a:rPr kumimoji="0" lang="en-US" altLang="en-US" sz="1000" b="0" i="0" u="none" strike="noStrike" cap="none" normalizeH="0" baseline="0" dirty="0" err="1">
                <a:ln>
                  <a:noFill/>
                </a:ln>
                <a:solidFill>
                  <a:srgbClr val="24292E"/>
                </a:solidFill>
                <a:effectLst/>
                <a:latin typeface="Arial Unicode MS" panose="020B0604020202020204" pitchFamily="34" charset="-128"/>
                <a:ea typeface="Times New Roman" panose="02020603050405020304" pitchFamily="18" charset="0"/>
                <a:cs typeface="Courier New" panose="02070309020205020404" pitchFamily="49" charset="0"/>
              </a:rPr>
              <a:t>pypro.py</a:t>
            </a:r>
            <a:r>
              <a:rPr kumimoji="0" lang="en-US" altLang="en-US" sz="1000" b="0" i="0" u="none" strike="noStrike" cap="none" normalizeH="0" baseline="0" dirty="0">
                <a:ln>
                  <a:noFill/>
                </a:ln>
                <a:solidFill>
                  <a:srgbClr val="24292E"/>
                </a:solidFill>
                <a:effectLst/>
                <a:latin typeface="Arial Unicode MS" panose="020B0604020202020204" pitchFamily="34" charset="-128"/>
                <a:ea typeface="Times New Roman" panose="02020603050405020304" pitchFamily="18" charset="0"/>
                <a:cs typeface="Courier New" panose="02070309020205020404" pitchFamily="49" charset="0"/>
              </a:rPr>
              <a:t> path/filename</a:t>
            </a:r>
            <a:r>
              <a:rPr kumimoji="0" lang="en-US" altLang="en-US" sz="10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Here, filename is the name of the file with the appropriate code for </a:t>
            </a:r>
            <a:r>
              <a:rPr kumimoji="0" lang="en-US" altLang="en-US" sz="1200" b="0" i="0" u="none" strike="noStrike" cap="none" normalizeH="0" baseline="0" dirty="0" err="1">
                <a:ln>
                  <a:noFill/>
                </a:ln>
                <a:solidFill>
                  <a:srgbClr val="24292E"/>
                </a:solidFill>
                <a:effectLst/>
                <a:latin typeface="Segoe UI" charset="0"/>
                <a:ea typeface="Times New Roman" panose="02020603050405020304" pitchFamily="18" charset="0"/>
              </a:rPr>
              <a:t>pypro</a:t>
            </a: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 It should have </a:t>
            </a:r>
            <a:r>
              <a:rPr kumimoji="0" lang="en-US" altLang="en-US" sz="1000" b="0" i="0" u="none" strike="noStrike" cap="none" normalizeH="0" baseline="0" dirty="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pr</a:t>
            </a: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 extension.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Example:</a:t>
            </a:r>
            <a:endParaRPr kumimoji="0" lang="en-US" altLang="en-US" sz="1000" b="0" i="0" u="none" strike="noStrike" cap="none" normalizeH="0" baseline="0" dirty="0">
              <a:ln>
                <a:noFill/>
              </a:ln>
              <a:solidFill>
                <a:srgbClr val="24292E"/>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4292E"/>
                </a:solidFill>
                <a:effectLst/>
                <a:latin typeface="Arial Unicode MS" panose="020B0604020202020204" pitchFamily="34" charset="-128"/>
                <a:ea typeface="Times New Roman" panose="02020603050405020304" pitchFamily="18" charset="0"/>
                <a:cs typeface="Courier New" panose="02070309020205020404" pitchFamily="49" charset="0"/>
              </a:rPr>
              <a:t>$ python3 </a:t>
            </a:r>
            <a:r>
              <a:rPr kumimoji="0" lang="en-US" altLang="en-US" sz="1000" b="0" i="0" u="none" strike="noStrike" cap="none" normalizeH="0" baseline="0" dirty="0" err="1">
                <a:ln>
                  <a:noFill/>
                </a:ln>
                <a:solidFill>
                  <a:srgbClr val="24292E"/>
                </a:solidFill>
                <a:effectLst/>
                <a:latin typeface="Arial Unicode MS" panose="020B0604020202020204" pitchFamily="34" charset="-128"/>
                <a:ea typeface="Times New Roman" panose="02020603050405020304" pitchFamily="18" charset="0"/>
                <a:cs typeface="Courier New" panose="02070309020205020404" pitchFamily="49" charset="0"/>
              </a:rPr>
              <a:t>pypro.py</a:t>
            </a:r>
            <a:r>
              <a:rPr kumimoji="0" lang="en-US" altLang="en-US" sz="1000" b="0" i="0" u="none" strike="noStrike" cap="none" normalizeH="0" baseline="0" dirty="0">
                <a:ln>
                  <a:noFill/>
                </a:ln>
                <a:solidFill>
                  <a:srgbClr val="24292E"/>
                </a:solidFill>
                <a:effectLst/>
                <a:latin typeface="Arial Unicode MS" panose="020B0604020202020204" pitchFamily="34" charset="-128"/>
                <a:ea typeface="Times New Roman" panose="02020603050405020304" pitchFamily="18" charset="0"/>
                <a:cs typeface="Courier New" panose="02070309020205020404" pitchFamily="49" charset="0"/>
              </a:rPr>
              <a:t> ../data/</a:t>
            </a:r>
            <a:r>
              <a:rPr kumimoji="0" lang="en-US" altLang="en-US" sz="1000" b="0" i="0" u="none" strike="noStrike" cap="none" normalizeH="0" baseline="0" dirty="0" err="1">
                <a:ln>
                  <a:noFill/>
                </a:ln>
                <a:solidFill>
                  <a:srgbClr val="24292E"/>
                </a:solidFill>
                <a:effectLst/>
                <a:latin typeface="Arial Unicode MS" panose="020B0604020202020204" pitchFamily="34" charset="-128"/>
                <a:ea typeface="Times New Roman" panose="02020603050405020304" pitchFamily="18" charset="0"/>
                <a:cs typeface="Courier New" panose="02070309020205020404" pitchFamily="49" charset="0"/>
              </a:rPr>
              <a:t>test.pr</a:t>
            </a:r>
            <a:r>
              <a:rPr kumimoji="0" lang="en-US" altLang="en-US" sz="10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Note: you may need to use </a:t>
            </a:r>
            <a:r>
              <a:rPr kumimoji="0" lang="en-US" altLang="en-US" sz="1000" b="0" i="0" u="none" strike="noStrike" cap="none" normalizeH="0" baseline="0" dirty="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python</a:t>
            </a: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 instead of </a:t>
            </a:r>
            <a:r>
              <a:rPr kumimoji="0" lang="en-US" altLang="en-US" sz="1000" b="0" i="0" u="none" strike="noStrike" cap="none" normalizeH="0" baseline="0" dirty="0">
                <a:ln>
                  <a:noFill/>
                </a:ln>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python3</a:t>
            </a:r>
            <a:r>
              <a:rPr kumimoji="0" lang="en-US" altLang="en-US" sz="1200" b="0" i="0" u="none" strike="noStrike" cap="none" normalizeH="0" baseline="0" dirty="0">
                <a:ln>
                  <a:noFill/>
                </a:ln>
                <a:solidFill>
                  <a:srgbClr val="24292E"/>
                </a:solidFill>
                <a:effectLst/>
                <a:latin typeface="Segoe UI" charset="0"/>
                <a:ea typeface="Times New Roman" panose="02020603050405020304" pitchFamily="18" charset="0"/>
              </a:rPr>
              <a:t> if you are using windows.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800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235A-2521-AE46-B4E5-80E082A10731}"/>
              </a:ext>
            </a:extLst>
          </p:cNvPr>
          <p:cNvSpPr>
            <a:spLocks noGrp="1"/>
          </p:cNvSpPr>
          <p:nvPr>
            <p:ph type="title"/>
          </p:nvPr>
        </p:nvSpPr>
        <p:spPr/>
        <p:txBody>
          <a:bodyPr/>
          <a:lstStyle/>
          <a:p>
            <a:r>
              <a:rPr lang="en-US" dirty="0"/>
              <a:t>Language Design</a:t>
            </a:r>
          </a:p>
        </p:txBody>
      </p:sp>
      <p:sp>
        <p:nvSpPr>
          <p:cNvPr id="3" name="Content Placeholder 2">
            <a:extLst>
              <a:ext uri="{FF2B5EF4-FFF2-40B4-BE49-F238E27FC236}">
                <a16:creationId xmlns:a16="http://schemas.microsoft.com/office/drawing/2014/main" id="{C2A707DD-6D96-D94C-A5D3-6A18C2F65E7B}"/>
              </a:ext>
            </a:extLst>
          </p:cNvPr>
          <p:cNvSpPr>
            <a:spLocks noGrp="1"/>
          </p:cNvSpPr>
          <p:nvPr>
            <p:ph idx="1"/>
          </p:nvPr>
        </p:nvSpPr>
        <p:spPr/>
        <p:txBody>
          <a:bodyPr/>
          <a:lstStyle/>
          <a:p>
            <a:pPr lvl="0"/>
            <a:endParaRPr lang="en-US" dirty="0"/>
          </a:p>
          <a:p>
            <a:pPr lvl="0"/>
            <a:r>
              <a:rPr lang="en-US" dirty="0"/>
              <a:t>Program contains Commands</a:t>
            </a:r>
          </a:p>
          <a:p>
            <a:pPr lvl="0"/>
            <a:r>
              <a:rPr lang="en-US" dirty="0"/>
              <a:t>Commands can be a single command or group of commands.</a:t>
            </a:r>
          </a:p>
          <a:p>
            <a:pPr marL="0" indent="0">
              <a:buNone/>
            </a:pPr>
            <a:endParaRPr lang="en-US" dirty="0"/>
          </a:p>
        </p:txBody>
      </p:sp>
    </p:spTree>
    <p:extLst>
      <p:ext uri="{BB962C8B-B14F-4D97-AF65-F5344CB8AC3E}">
        <p14:creationId xmlns:p14="http://schemas.microsoft.com/office/powerpoint/2010/main" val="146035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9EE5-EF57-D546-8FC7-29CD3B8D4883}"/>
              </a:ext>
            </a:extLst>
          </p:cNvPr>
          <p:cNvSpPr>
            <a:spLocks noGrp="1"/>
          </p:cNvSpPr>
          <p:nvPr>
            <p:ph type="title"/>
          </p:nvPr>
        </p:nvSpPr>
        <p:spPr>
          <a:xfrm>
            <a:off x="1115568" y="548640"/>
            <a:ext cx="10168128" cy="618008"/>
          </a:xfrm>
        </p:spPr>
        <p:txBody>
          <a:bodyPr>
            <a:normAutofit fontScale="90000"/>
          </a:bodyPr>
          <a:lstStyle/>
          <a:p>
            <a:r>
              <a:rPr lang="en-US" dirty="0"/>
              <a:t>Commands</a:t>
            </a:r>
          </a:p>
        </p:txBody>
      </p:sp>
      <p:sp>
        <p:nvSpPr>
          <p:cNvPr id="3" name="Content Placeholder 2">
            <a:extLst>
              <a:ext uri="{FF2B5EF4-FFF2-40B4-BE49-F238E27FC236}">
                <a16:creationId xmlns:a16="http://schemas.microsoft.com/office/drawing/2014/main" id="{E79A5B4A-A17B-5947-94D8-63F5AC285C8D}"/>
              </a:ext>
            </a:extLst>
          </p:cNvPr>
          <p:cNvSpPr>
            <a:spLocks noGrp="1"/>
          </p:cNvSpPr>
          <p:nvPr>
            <p:ph idx="1"/>
          </p:nvPr>
        </p:nvSpPr>
        <p:spPr>
          <a:xfrm>
            <a:off x="1115568" y="1429407"/>
            <a:ext cx="10168128" cy="4742793"/>
          </a:xfrm>
        </p:spPr>
        <p:txBody>
          <a:bodyPr>
            <a:normAutofit fontScale="70000" lnSpcReduction="20000"/>
          </a:bodyPr>
          <a:lstStyle/>
          <a:p>
            <a:pPr lvl="0"/>
            <a:r>
              <a:rPr lang="en-US" sz="1800" dirty="0"/>
              <a:t>An operation followed by semicolon (;), This operation can be simple assignment</a:t>
            </a:r>
            <a:r>
              <a:rPr lang="en-US" sz="1900" dirty="0"/>
              <a:t>. </a:t>
            </a:r>
            <a:r>
              <a:rPr lang="en-US" sz="1900" dirty="0">
                <a:hlinkClick r:id="rId2">
                  <a:extLst>
                    <a:ext uri="{A12FA001-AC4F-418D-AE19-62706E023703}">
                      <ahyp:hlinkClr xmlns:ahyp="http://schemas.microsoft.com/office/drawing/2018/hyperlinkcolor" val="tx"/>
                    </a:ext>
                  </a:extLst>
                </a:hlinkClick>
              </a:rPr>
              <a:t>User need not specify the data type of a variable while declaration. The data type of a variable and supported operations on that variable will be handled in semantics phase. </a:t>
            </a:r>
            <a:r>
              <a:rPr lang="en-US" sz="1900" dirty="0"/>
              <a:t> Additionally, this operation will support</a:t>
            </a:r>
          </a:p>
          <a:p>
            <a:pPr lvl="5"/>
            <a:r>
              <a:rPr lang="en-US" sz="1900" dirty="0"/>
              <a:t>Boolean assignment</a:t>
            </a:r>
          </a:p>
          <a:p>
            <a:pPr lvl="5"/>
            <a:r>
              <a:rPr lang="en-US" sz="1900" dirty="0"/>
              <a:t>Multiple assignments</a:t>
            </a:r>
          </a:p>
          <a:p>
            <a:pPr lvl="5"/>
            <a:r>
              <a:rPr lang="en-US" sz="1900" dirty="0"/>
              <a:t>Increment operation (++) </a:t>
            </a:r>
          </a:p>
          <a:p>
            <a:pPr lvl="5"/>
            <a:r>
              <a:rPr lang="en-US" sz="1900" dirty="0"/>
              <a:t>Decrement operation (--)</a:t>
            </a:r>
          </a:p>
          <a:p>
            <a:pPr lvl="5"/>
            <a:r>
              <a:rPr lang="en-US" sz="1900" dirty="0"/>
              <a:t>Increment with assignment (+=)</a:t>
            </a:r>
          </a:p>
          <a:p>
            <a:pPr lvl="5"/>
            <a:r>
              <a:rPr lang="en-US" sz="1900" dirty="0"/>
              <a:t>Decrement with assignment (-=)</a:t>
            </a:r>
          </a:p>
          <a:p>
            <a:pPr lvl="5"/>
            <a:r>
              <a:rPr lang="en-US" sz="1900" dirty="0"/>
              <a:t>Multiplication with assignment (*=)</a:t>
            </a:r>
          </a:p>
          <a:p>
            <a:pPr lvl="5"/>
            <a:r>
              <a:rPr lang="en-US" sz="1900" dirty="0"/>
              <a:t>Division with assignment (/=)</a:t>
            </a:r>
          </a:p>
          <a:p>
            <a:pPr lvl="5"/>
            <a:r>
              <a:rPr lang="en-US" sz="1900" dirty="0"/>
              <a:t>Modulus with assignment (%=)</a:t>
            </a:r>
          </a:p>
          <a:p>
            <a:pPr lvl="5"/>
            <a:r>
              <a:rPr lang="en-US" sz="1900" dirty="0"/>
              <a:t>Integer Division with assignment (//=)</a:t>
            </a:r>
          </a:p>
          <a:p>
            <a:pPr lvl="5"/>
            <a:r>
              <a:rPr lang="en-US" sz="1900" dirty="0"/>
              <a:t>an Expression, an expression can be</a:t>
            </a:r>
          </a:p>
          <a:p>
            <a:pPr lvl="6"/>
            <a:r>
              <a:rPr lang="en-US" sz="1900" dirty="0"/>
              <a:t>expression addition (expr + expr)</a:t>
            </a:r>
          </a:p>
          <a:p>
            <a:pPr lvl="6"/>
            <a:r>
              <a:rPr lang="en-US" sz="1900" dirty="0"/>
              <a:t>expression subtraction (expr - expr)</a:t>
            </a:r>
          </a:p>
          <a:p>
            <a:pPr lvl="6"/>
            <a:r>
              <a:rPr lang="en-US" sz="1900" dirty="0"/>
              <a:t>expression multiplication (expr * expr)</a:t>
            </a:r>
          </a:p>
          <a:p>
            <a:pPr lvl="6"/>
            <a:r>
              <a:rPr lang="en-US" sz="1900" dirty="0"/>
              <a:t>expression division (expr / expr)</a:t>
            </a:r>
          </a:p>
          <a:p>
            <a:pPr lvl="6"/>
            <a:r>
              <a:rPr lang="en-US" sz="1900" dirty="0"/>
              <a:t>expression integer division (expr // expr)</a:t>
            </a:r>
          </a:p>
          <a:p>
            <a:pPr lvl="6"/>
            <a:r>
              <a:rPr lang="en-US" sz="1900" dirty="0"/>
              <a:t>expression modulus (expr % expr)</a:t>
            </a:r>
          </a:p>
          <a:p>
            <a:pPr lvl="6"/>
            <a:r>
              <a:rPr lang="en-US" sz="1900" dirty="0"/>
              <a:t>expression power (expr ^ expr)</a:t>
            </a:r>
          </a:p>
          <a:p>
            <a:pPr lvl="6"/>
            <a:r>
              <a:rPr lang="en-US" sz="1900" dirty="0"/>
              <a:t>number, string, combination of number and letters</a:t>
            </a:r>
          </a:p>
          <a:p>
            <a:pPr lvl="6"/>
            <a:r>
              <a:rPr lang="en-US" sz="1900" dirty="0"/>
              <a:t>parenthesis ( )</a:t>
            </a:r>
          </a:p>
          <a:p>
            <a:pPr marL="0" indent="0">
              <a:buNone/>
            </a:pPr>
            <a:endParaRPr lang="en-US" dirty="0"/>
          </a:p>
        </p:txBody>
      </p:sp>
    </p:spTree>
    <p:extLst>
      <p:ext uri="{BB962C8B-B14F-4D97-AF65-F5344CB8AC3E}">
        <p14:creationId xmlns:p14="http://schemas.microsoft.com/office/powerpoint/2010/main" val="287127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CEB5-0867-DA4F-B841-064CCA0A54FF}"/>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AF29D456-8FA9-EB4A-888E-7C8B3A38DA95}"/>
              </a:ext>
            </a:extLst>
          </p:cNvPr>
          <p:cNvSpPr>
            <a:spLocks noGrp="1"/>
          </p:cNvSpPr>
          <p:nvPr>
            <p:ph idx="1"/>
          </p:nvPr>
        </p:nvSpPr>
        <p:spPr>
          <a:xfrm>
            <a:off x="1115568" y="2007220"/>
            <a:ext cx="10168128" cy="4164980"/>
          </a:xfrm>
        </p:spPr>
        <p:txBody>
          <a:bodyPr>
            <a:normAutofit fontScale="40000" lnSpcReduction="20000"/>
          </a:bodyPr>
          <a:lstStyle/>
          <a:p>
            <a:pPr lvl="0"/>
            <a:r>
              <a:rPr lang="en-US" dirty="0"/>
              <a:t>While loop</a:t>
            </a:r>
          </a:p>
          <a:p>
            <a:pPr lvl="5"/>
            <a:r>
              <a:rPr lang="en-US" dirty="0"/>
              <a:t>Conditional Statement supports, refer next slide</a:t>
            </a:r>
          </a:p>
          <a:p>
            <a:pPr lvl="5"/>
            <a:r>
              <a:rPr lang="en-US" dirty="0"/>
              <a:t>body of while loop contains commands </a:t>
            </a:r>
          </a:p>
          <a:p>
            <a:pPr lvl="0"/>
            <a:r>
              <a:rPr lang="en-US" dirty="0"/>
              <a:t>ternary operator</a:t>
            </a:r>
          </a:p>
          <a:p>
            <a:pPr lvl="5"/>
            <a:r>
              <a:rPr lang="en-US" dirty="0"/>
              <a:t>Conditional Statement of ternary operator supports, refer next slide</a:t>
            </a:r>
          </a:p>
          <a:p>
            <a:pPr lvl="5"/>
            <a:r>
              <a:rPr lang="en-US" dirty="0"/>
              <a:t>body of ternary operator can only contain expressions </a:t>
            </a:r>
          </a:p>
          <a:p>
            <a:pPr marL="0" indent="0">
              <a:buNone/>
            </a:pPr>
            <a:r>
              <a:rPr lang="en-US" b="1" dirty="0"/>
              <a:t> </a:t>
            </a:r>
            <a:endParaRPr lang="en-US" dirty="0"/>
          </a:p>
          <a:p>
            <a:pPr lvl="0"/>
            <a:r>
              <a:rPr lang="en-US" dirty="0"/>
              <a:t>if else conditional statement</a:t>
            </a:r>
          </a:p>
          <a:p>
            <a:pPr lvl="5"/>
            <a:r>
              <a:rPr lang="en-US" dirty="0"/>
              <a:t>Conditional Statement supports refer point 8</a:t>
            </a:r>
          </a:p>
          <a:p>
            <a:pPr lvl="5"/>
            <a:r>
              <a:rPr lang="en-US" dirty="0"/>
              <a:t>body contains commands</a:t>
            </a:r>
          </a:p>
          <a:p>
            <a:pPr lvl="0"/>
            <a:r>
              <a:rPr lang="en-US" dirty="0"/>
              <a:t>if else conditional statement and command to support nested if else</a:t>
            </a:r>
          </a:p>
          <a:p>
            <a:pPr lvl="5"/>
            <a:r>
              <a:rPr lang="en-US" dirty="0"/>
              <a:t>Conditional Statement of “ if ”, “ </a:t>
            </a:r>
            <a:r>
              <a:rPr lang="en-US" dirty="0" err="1"/>
              <a:t>elif</a:t>
            </a:r>
            <a:r>
              <a:rPr lang="en-US" dirty="0"/>
              <a:t> ” supports:  refer next slide</a:t>
            </a:r>
          </a:p>
          <a:p>
            <a:pPr lvl="5"/>
            <a:r>
              <a:rPr lang="en-US" dirty="0"/>
              <a:t>body contains commands</a:t>
            </a:r>
          </a:p>
          <a:p>
            <a:pPr lvl="0"/>
            <a:r>
              <a:rPr lang="en-US" dirty="0"/>
              <a:t>for </a:t>
            </a:r>
            <a:r>
              <a:rPr lang="en-US" dirty="0" err="1"/>
              <a:t>i</a:t>
            </a:r>
            <a:r>
              <a:rPr lang="en-US" dirty="0"/>
              <a:t> in range (2,5) { }</a:t>
            </a:r>
          </a:p>
          <a:p>
            <a:pPr lvl="5"/>
            <a:r>
              <a:rPr lang="en-US" dirty="0"/>
              <a:t>Conditional Statement of for loop supports refer next slide</a:t>
            </a:r>
          </a:p>
          <a:p>
            <a:pPr lvl="5"/>
            <a:r>
              <a:rPr lang="en-US" dirty="0"/>
              <a:t>for loop considers both min and max vales for computation. In above example it take 2 and 5 along with 3,4 for computation as well.</a:t>
            </a:r>
          </a:p>
          <a:p>
            <a:pPr lvl="5"/>
            <a:r>
              <a:rPr lang="en-US" dirty="0"/>
              <a:t>body of for loop contains commands</a:t>
            </a:r>
          </a:p>
          <a:p>
            <a:pPr lvl="0"/>
            <a:r>
              <a:rPr lang="en-US" dirty="0"/>
              <a:t>traditional for loop,  for (</a:t>
            </a:r>
            <a:r>
              <a:rPr lang="en-US" dirty="0" err="1"/>
              <a:t>i</a:t>
            </a:r>
            <a:r>
              <a:rPr lang="en-US" dirty="0"/>
              <a:t>=0; </a:t>
            </a:r>
            <a:r>
              <a:rPr lang="en-US" dirty="0" err="1"/>
              <a:t>i</a:t>
            </a:r>
            <a:r>
              <a:rPr lang="en-US" dirty="0"/>
              <a:t>&lt;5; </a:t>
            </a:r>
            <a:r>
              <a:rPr lang="en-US" dirty="0" err="1"/>
              <a:t>i</a:t>
            </a:r>
            <a:r>
              <a:rPr lang="en-US" dirty="0"/>
              <a:t>++)  { }</a:t>
            </a:r>
          </a:p>
          <a:p>
            <a:pPr lvl="5"/>
            <a:r>
              <a:rPr lang="en-US" dirty="0"/>
              <a:t>Conditional Statement supports refer next slide</a:t>
            </a:r>
          </a:p>
          <a:p>
            <a:pPr lvl="5"/>
            <a:r>
              <a:rPr lang="en-US" dirty="0"/>
              <a:t>body of for loop contains commands</a:t>
            </a:r>
          </a:p>
          <a:p>
            <a:pPr marL="0" indent="0">
              <a:buNone/>
            </a:pPr>
            <a:endParaRPr lang="en-US" dirty="0"/>
          </a:p>
        </p:txBody>
      </p:sp>
    </p:spTree>
    <p:extLst>
      <p:ext uri="{BB962C8B-B14F-4D97-AF65-F5344CB8AC3E}">
        <p14:creationId xmlns:p14="http://schemas.microsoft.com/office/powerpoint/2010/main" val="327368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119D-F16C-5C41-A99D-C2FAD2BD49A8}"/>
              </a:ext>
            </a:extLst>
          </p:cNvPr>
          <p:cNvSpPr>
            <a:spLocks noGrp="1"/>
          </p:cNvSpPr>
          <p:nvPr>
            <p:ph type="title"/>
          </p:nvPr>
        </p:nvSpPr>
        <p:spPr/>
        <p:txBody>
          <a:bodyPr/>
          <a:lstStyle/>
          <a:p>
            <a:r>
              <a:rPr lang="en-US" dirty="0"/>
              <a:t>Conditions in if, </a:t>
            </a:r>
            <a:r>
              <a:rPr lang="en-US" dirty="0" err="1"/>
              <a:t>while,for</a:t>
            </a:r>
            <a:r>
              <a:rPr lang="en-US" dirty="0"/>
              <a:t> loops</a:t>
            </a:r>
          </a:p>
        </p:txBody>
      </p:sp>
      <p:sp>
        <p:nvSpPr>
          <p:cNvPr id="3" name="Content Placeholder 2">
            <a:extLst>
              <a:ext uri="{FF2B5EF4-FFF2-40B4-BE49-F238E27FC236}">
                <a16:creationId xmlns:a16="http://schemas.microsoft.com/office/drawing/2014/main" id="{760BF6AA-849B-BB44-B5B6-98083C8179D2}"/>
              </a:ext>
            </a:extLst>
          </p:cNvPr>
          <p:cNvSpPr>
            <a:spLocks noGrp="1"/>
          </p:cNvSpPr>
          <p:nvPr>
            <p:ph idx="1"/>
          </p:nvPr>
        </p:nvSpPr>
        <p:spPr/>
        <p:txBody>
          <a:bodyPr>
            <a:normAutofit fontScale="77500" lnSpcReduction="20000"/>
          </a:bodyPr>
          <a:lstStyle/>
          <a:p>
            <a:pPr lvl="0"/>
            <a:r>
              <a:rPr lang="en-US" dirty="0"/>
              <a:t>Conditional statements of for loops, while loops, if else, nested if else, include Boolean statement to check if condition satisfies. </a:t>
            </a:r>
          </a:p>
          <a:p>
            <a:pPr lvl="5"/>
            <a:r>
              <a:rPr lang="en-US" dirty="0"/>
              <a:t>Boolean includes not, and, or, comparisons like</a:t>
            </a:r>
          </a:p>
          <a:p>
            <a:pPr lvl="6"/>
            <a:r>
              <a:rPr lang="en-US" dirty="0"/>
              <a:t>expression equals expression (expr == expr)</a:t>
            </a:r>
          </a:p>
          <a:p>
            <a:pPr lvl="6"/>
            <a:r>
              <a:rPr lang="en-US" dirty="0"/>
              <a:t>number</a:t>
            </a:r>
          </a:p>
          <a:p>
            <a:pPr lvl="6"/>
            <a:r>
              <a:rPr lang="en-US" dirty="0"/>
              <a:t>String</a:t>
            </a:r>
          </a:p>
          <a:p>
            <a:pPr lvl="6"/>
            <a:r>
              <a:rPr lang="en-US" dirty="0"/>
              <a:t>number and Boolean (ex: 1 and true)</a:t>
            </a:r>
          </a:p>
          <a:p>
            <a:pPr lvl="6"/>
            <a:r>
              <a:rPr lang="en-US" dirty="0"/>
              <a:t>expr! = Boolean</a:t>
            </a:r>
          </a:p>
          <a:p>
            <a:pPr lvl="6"/>
            <a:r>
              <a:rPr lang="en-US" dirty="0"/>
              <a:t>Boolean! = expr</a:t>
            </a:r>
          </a:p>
          <a:p>
            <a:pPr lvl="6"/>
            <a:r>
              <a:rPr lang="en-US" dirty="0"/>
              <a:t>expression not equals (expr! = expr)</a:t>
            </a:r>
          </a:p>
          <a:p>
            <a:pPr lvl="6"/>
            <a:r>
              <a:rPr lang="en-US" dirty="0"/>
              <a:t>true == true</a:t>
            </a:r>
          </a:p>
          <a:p>
            <a:pPr lvl="6"/>
            <a:r>
              <a:rPr lang="en-US" dirty="0"/>
              <a:t>false == false</a:t>
            </a:r>
          </a:p>
          <a:p>
            <a:pPr lvl="6"/>
            <a:r>
              <a:rPr lang="en-US" dirty="0"/>
              <a:t>less than or equal to (expr &lt;= expr)</a:t>
            </a:r>
          </a:p>
          <a:p>
            <a:pPr lvl="6"/>
            <a:r>
              <a:rPr lang="en-US" dirty="0"/>
              <a:t>greater than or equal to (expr &gt;= expr)</a:t>
            </a:r>
          </a:p>
          <a:p>
            <a:pPr lvl="6"/>
            <a:r>
              <a:rPr lang="en-US" dirty="0"/>
              <a:t>less than (expr &lt; expr)</a:t>
            </a:r>
          </a:p>
          <a:p>
            <a:pPr lvl="6"/>
            <a:r>
              <a:rPr lang="en-US" dirty="0"/>
              <a:t>greater than (expr &gt; expr)</a:t>
            </a:r>
          </a:p>
          <a:p>
            <a:pPr marL="0" indent="0">
              <a:buNone/>
            </a:pPr>
            <a:endParaRPr lang="en-US" dirty="0"/>
          </a:p>
          <a:p>
            <a:endParaRPr lang="en-US" dirty="0"/>
          </a:p>
        </p:txBody>
      </p:sp>
    </p:spTree>
    <p:extLst>
      <p:ext uri="{BB962C8B-B14F-4D97-AF65-F5344CB8AC3E}">
        <p14:creationId xmlns:p14="http://schemas.microsoft.com/office/powerpoint/2010/main" val="288124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3097-B434-B04F-BB1E-0D6CD80CD604}"/>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6FF1D3A1-949B-E44F-9654-A0CB3805DE25}"/>
              </a:ext>
            </a:extLst>
          </p:cNvPr>
          <p:cNvSpPr>
            <a:spLocks noGrp="1"/>
          </p:cNvSpPr>
          <p:nvPr>
            <p:ph idx="1"/>
          </p:nvPr>
        </p:nvSpPr>
        <p:spPr>
          <a:xfrm>
            <a:off x="1115568" y="2073904"/>
            <a:ext cx="10168128" cy="4581144"/>
          </a:xfrm>
        </p:spPr>
        <p:txBody>
          <a:bodyPr>
            <a:normAutofit fontScale="62500" lnSpcReduction="20000"/>
          </a:bodyPr>
          <a:lstStyle/>
          <a:p>
            <a:pPr lvl="0"/>
            <a:r>
              <a:rPr lang="en-US" dirty="0"/>
              <a:t>Print statement followed by semicolon (;)</a:t>
            </a:r>
          </a:p>
          <a:p>
            <a:pPr lvl="5"/>
            <a:r>
              <a:rPr lang="en-US" dirty="0"/>
              <a:t>Print can display combination of numbers, strings, Booleans and variables</a:t>
            </a:r>
          </a:p>
          <a:p>
            <a:pPr lvl="0"/>
            <a:r>
              <a:rPr lang="en-US" dirty="0"/>
              <a:t> Function declaration, contains </a:t>
            </a:r>
          </a:p>
          <a:p>
            <a:pPr lvl="5"/>
            <a:r>
              <a:rPr lang="en-US" dirty="0"/>
              <a:t>keyword “function”</a:t>
            </a:r>
          </a:p>
          <a:p>
            <a:pPr lvl="5"/>
            <a:r>
              <a:rPr lang="en-US" dirty="0"/>
              <a:t>function name</a:t>
            </a:r>
          </a:p>
          <a:p>
            <a:pPr lvl="5"/>
            <a:r>
              <a:rPr lang="en-US" dirty="0"/>
              <a:t>Parameter list refer point next slide</a:t>
            </a:r>
          </a:p>
          <a:p>
            <a:pPr lvl="5"/>
            <a:r>
              <a:rPr lang="en-US" dirty="0"/>
              <a:t>Body of function is group of commands</a:t>
            </a:r>
            <a:r>
              <a:rPr lang="en-US" b="1" dirty="0"/>
              <a:t> </a:t>
            </a:r>
            <a:endParaRPr lang="en-US" dirty="0"/>
          </a:p>
          <a:p>
            <a:pPr lvl="0"/>
            <a:r>
              <a:rPr lang="en-US" dirty="0"/>
              <a:t> Function declaration with return type, contains </a:t>
            </a:r>
          </a:p>
          <a:p>
            <a:pPr lvl="5"/>
            <a:r>
              <a:rPr lang="en-US" dirty="0"/>
              <a:t>keyword “function”</a:t>
            </a:r>
          </a:p>
          <a:p>
            <a:pPr lvl="5"/>
            <a:r>
              <a:rPr lang="en-US" dirty="0"/>
              <a:t>keyword “return”</a:t>
            </a:r>
          </a:p>
          <a:p>
            <a:pPr lvl="5"/>
            <a:r>
              <a:rPr lang="en-US" dirty="0"/>
              <a:t>function name</a:t>
            </a:r>
          </a:p>
          <a:p>
            <a:pPr lvl="5"/>
            <a:r>
              <a:rPr lang="en-US" dirty="0"/>
              <a:t>Parameter list refer point next slide</a:t>
            </a:r>
          </a:p>
          <a:p>
            <a:pPr lvl="5"/>
            <a:r>
              <a:rPr lang="en-US" dirty="0"/>
              <a:t>Body of function is group of commands</a:t>
            </a:r>
          </a:p>
          <a:p>
            <a:pPr lvl="5"/>
            <a:r>
              <a:rPr lang="en-US" dirty="0"/>
              <a:t>return statement, can only have one return statement, which is an expression</a:t>
            </a:r>
            <a:r>
              <a:rPr lang="en-US" b="1" dirty="0"/>
              <a:t> </a:t>
            </a:r>
            <a:endParaRPr lang="en-US" dirty="0"/>
          </a:p>
          <a:p>
            <a:pPr lvl="0"/>
            <a:r>
              <a:rPr lang="en-US" dirty="0"/>
              <a:t> Function declaration with return type but no body, contains </a:t>
            </a:r>
          </a:p>
          <a:p>
            <a:pPr lvl="5"/>
            <a:r>
              <a:rPr lang="en-US" dirty="0"/>
              <a:t>keyword “function”</a:t>
            </a:r>
          </a:p>
          <a:p>
            <a:pPr lvl="5"/>
            <a:r>
              <a:rPr lang="en-US" dirty="0"/>
              <a:t>keyword “return”</a:t>
            </a:r>
          </a:p>
          <a:p>
            <a:pPr lvl="5"/>
            <a:r>
              <a:rPr lang="en-US" dirty="0"/>
              <a:t>function name</a:t>
            </a:r>
          </a:p>
          <a:p>
            <a:pPr lvl="5"/>
            <a:r>
              <a:rPr lang="en-US" dirty="0"/>
              <a:t>Parameter list refer next slide</a:t>
            </a:r>
          </a:p>
          <a:p>
            <a:pPr lvl="5"/>
            <a:r>
              <a:rPr lang="en-US" dirty="0"/>
              <a:t>return statement, can only have one return statement, which is an expression</a:t>
            </a:r>
          </a:p>
          <a:p>
            <a:pPr marL="0" indent="0">
              <a:buNone/>
            </a:pPr>
            <a:endParaRPr lang="en-US" dirty="0"/>
          </a:p>
          <a:p>
            <a:endParaRPr lang="en-US" dirty="0"/>
          </a:p>
        </p:txBody>
      </p:sp>
    </p:spTree>
    <p:extLst>
      <p:ext uri="{BB962C8B-B14F-4D97-AF65-F5344CB8AC3E}">
        <p14:creationId xmlns:p14="http://schemas.microsoft.com/office/powerpoint/2010/main" val="11774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04B5-8395-2443-897E-AF53C5A35CB6}"/>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67E67160-BB9F-194C-88A6-52063CB9CFAC}"/>
              </a:ext>
            </a:extLst>
          </p:cNvPr>
          <p:cNvSpPr>
            <a:spLocks noGrp="1"/>
          </p:cNvSpPr>
          <p:nvPr>
            <p:ph idx="1"/>
          </p:nvPr>
        </p:nvSpPr>
        <p:spPr/>
        <p:txBody>
          <a:bodyPr>
            <a:normAutofit/>
          </a:bodyPr>
          <a:lstStyle/>
          <a:p>
            <a:pPr lvl="0"/>
            <a:r>
              <a:rPr lang="en-US" dirty="0"/>
              <a:t>Parameter list of a function declaration can be</a:t>
            </a:r>
          </a:p>
          <a:p>
            <a:pPr lvl="5"/>
            <a:r>
              <a:rPr lang="en-US" dirty="0"/>
              <a:t>a parameter, which is an identifier or a group of parameters</a:t>
            </a:r>
          </a:p>
          <a:p>
            <a:pPr marL="0" indent="0">
              <a:buNone/>
            </a:pPr>
            <a:endParaRPr lang="en-US" dirty="0"/>
          </a:p>
          <a:p>
            <a:pPr lvl="0"/>
            <a:r>
              <a:rPr lang="en-US" b="1" dirty="0"/>
              <a:t>  </a:t>
            </a:r>
            <a:r>
              <a:rPr lang="en-US" dirty="0"/>
              <a:t>Function call with parameters, contains</a:t>
            </a:r>
          </a:p>
          <a:p>
            <a:pPr lvl="5"/>
            <a:r>
              <a:rPr lang="en-US" dirty="0"/>
              <a:t>function name</a:t>
            </a:r>
          </a:p>
          <a:p>
            <a:pPr lvl="5"/>
            <a:r>
              <a:rPr lang="en-US" dirty="0"/>
              <a:t>parameter list can be a parameter which is a number or an identifier; or group of parameters. </a:t>
            </a:r>
          </a:p>
          <a:p>
            <a:pPr lvl="5"/>
            <a:r>
              <a:rPr lang="en-US" dirty="0"/>
              <a:t>arguments cannot contain expressions</a:t>
            </a:r>
          </a:p>
          <a:p>
            <a:pPr lvl="5"/>
            <a:r>
              <a:rPr lang="en-US" dirty="0"/>
              <a:t>followed by semicolon</a:t>
            </a:r>
          </a:p>
          <a:p>
            <a:endParaRPr lang="en-US" dirty="0"/>
          </a:p>
        </p:txBody>
      </p:sp>
    </p:spTree>
    <p:extLst>
      <p:ext uri="{BB962C8B-B14F-4D97-AF65-F5344CB8AC3E}">
        <p14:creationId xmlns:p14="http://schemas.microsoft.com/office/powerpoint/2010/main" val="56747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09F7-8B56-374D-94F0-69A5D2D9BC5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7C1221C-93EF-9446-8F6F-B0EFB00F1EFD}"/>
              </a:ext>
            </a:extLst>
          </p:cNvPr>
          <p:cNvSpPr>
            <a:spLocks noGrp="1"/>
          </p:cNvSpPr>
          <p:nvPr>
            <p:ph idx="1"/>
          </p:nvPr>
        </p:nvSpPr>
        <p:spPr/>
        <p:txBody>
          <a:bodyPr>
            <a:normAutofit fontScale="47500" lnSpcReduction="20000"/>
          </a:bodyPr>
          <a:lstStyle/>
          <a:p>
            <a:pPr marL="914400" lvl="2" indent="0">
              <a:buNone/>
            </a:pPr>
            <a:r>
              <a:rPr lang="en-US" dirty="0"/>
              <a:t>The language supports operators and primitive types for:</a:t>
            </a:r>
          </a:p>
          <a:p>
            <a:pPr lvl="0"/>
            <a:r>
              <a:rPr lang="en-US" dirty="0"/>
              <a:t>Boolean values (support and, or and not operators) </a:t>
            </a:r>
          </a:p>
          <a:p>
            <a:pPr lvl="0"/>
            <a:r>
              <a:rPr lang="en-US" dirty="0"/>
              <a:t>int, float (supports addition, subtraction, multiplication and division, integer division, modulus, power) </a:t>
            </a:r>
          </a:p>
          <a:p>
            <a:pPr lvl="0"/>
            <a:r>
              <a:rPr lang="en-US" dirty="0"/>
              <a:t>numbers can be negative as well, supporting unary minus</a:t>
            </a:r>
          </a:p>
          <a:p>
            <a:pPr lvl="0"/>
            <a:r>
              <a:rPr lang="en-US" dirty="0"/>
              <a:t>supports string value assignments to variables and operations as concatenation, multiplication of a string with a number</a:t>
            </a:r>
          </a:p>
          <a:p>
            <a:pPr lvl="0"/>
            <a:r>
              <a:rPr lang="en-US" dirty="0"/>
              <a:t>String can be “String” or ‘Sting’ or empty as well “ ” .</a:t>
            </a:r>
          </a:p>
          <a:p>
            <a:pPr lvl="0"/>
            <a:r>
              <a:rPr lang="en-US" dirty="0"/>
              <a:t>String can also be combinations of letters and integers</a:t>
            </a:r>
          </a:p>
          <a:p>
            <a:pPr marL="0" lvl="0" indent="0">
              <a:buNone/>
            </a:pPr>
            <a:endParaRPr lang="en-US" dirty="0"/>
          </a:p>
          <a:p>
            <a:r>
              <a:rPr lang="en-US" dirty="0"/>
              <a:t>Variable naming should follow</a:t>
            </a:r>
          </a:p>
          <a:p>
            <a:pPr lvl="0"/>
            <a:r>
              <a:rPr lang="en-US" dirty="0"/>
              <a:t>Lowercase letter followed by integer or uppercase letter</a:t>
            </a:r>
          </a:p>
          <a:p>
            <a:pPr lvl="0"/>
            <a:r>
              <a:rPr lang="en-US" dirty="0"/>
              <a:t>Lowercase letter followed by various combinations of a integer and uppercase letters</a:t>
            </a:r>
          </a:p>
          <a:p>
            <a:endParaRPr lang="en-US" dirty="0"/>
          </a:p>
        </p:txBody>
      </p:sp>
    </p:spTree>
    <p:extLst>
      <p:ext uri="{BB962C8B-B14F-4D97-AF65-F5344CB8AC3E}">
        <p14:creationId xmlns:p14="http://schemas.microsoft.com/office/powerpoint/2010/main" val="321193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B218-67D2-FB4A-945C-051D25855316}"/>
              </a:ext>
            </a:extLst>
          </p:cNvPr>
          <p:cNvSpPr>
            <a:spLocks noGrp="1"/>
          </p:cNvSpPr>
          <p:nvPr>
            <p:ph type="title"/>
          </p:nvPr>
        </p:nvSpPr>
        <p:spPr/>
        <p:txBody>
          <a:bodyPr>
            <a:normAutofit fontScale="90000"/>
          </a:bodyPr>
          <a:lstStyle/>
          <a:p>
            <a:r>
              <a:rPr lang="en-US" b="1" dirty="0"/>
              <a:t>Note: Some restrictions in language design</a:t>
            </a:r>
            <a:br>
              <a:rPr lang="en-US" dirty="0"/>
            </a:br>
            <a:endParaRPr lang="en-US" dirty="0"/>
          </a:p>
        </p:txBody>
      </p:sp>
      <p:sp>
        <p:nvSpPr>
          <p:cNvPr id="3" name="Content Placeholder 2">
            <a:extLst>
              <a:ext uri="{FF2B5EF4-FFF2-40B4-BE49-F238E27FC236}">
                <a16:creationId xmlns:a16="http://schemas.microsoft.com/office/drawing/2014/main" id="{5AA3894B-54D8-A949-84BE-1BB641797D24}"/>
              </a:ext>
            </a:extLst>
          </p:cNvPr>
          <p:cNvSpPr>
            <a:spLocks noGrp="1"/>
          </p:cNvSpPr>
          <p:nvPr>
            <p:ph idx="1"/>
          </p:nvPr>
        </p:nvSpPr>
        <p:spPr/>
        <p:txBody>
          <a:bodyPr>
            <a:normAutofit fontScale="62500" lnSpcReduction="20000"/>
          </a:bodyPr>
          <a:lstStyle/>
          <a:p>
            <a:pPr lvl="0"/>
            <a:r>
              <a:rPr lang="en-US" dirty="0"/>
              <a:t>If function body contains loops and if-else statements then loops and if-else cannot have return statement inside function. Return statement can only be at the end of the function.</a:t>
            </a:r>
          </a:p>
          <a:p>
            <a:pPr marL="0" indent="0">
              <a:buNone/>
            </a:pPr>
            <a:endParaRPr lang="en-US" dirty="0"/>
          </a:p>
          <a:p>
            <a:pPr lvl="0"/>
            <a:r>
              <a:rPr lang="en-US" dirty="0"/>
              <a:t>Strings can't have " inside single quoted string </a:t>
            </a:r>
          </a:p>
          <a:p>
            <a:r>
              <a:rPr lang="en-US" dirty="0"/>
              <a:t>Ex: s = ‘Hello “</a:t>
            </a:r>
            <a:r>
              <a:rPr lang="en-US" dirty="0" err="1"/>
              <a:t>PyPro</a:t>
            </a:r>
            <a:r>
              <a:rPr lang="en-US" dirty="0"/>
              <a:t>’ and s = 'hello "world';</a:t>
            </a:r>
          </a:p>
          <a:p>
            <a:endParaRPr lang="en-US" dirty="0"/>
          </a:p>
          <a:p>
            <a:pPr lvl="0"/>
            <a:r>
              <a:rPr lang="en-US" dirty="0"/>
              <a:t>Ternary operator must be used in an assignment statement</a:t>
            </a:r>
          </a:p>
          <a:p>
            <a:pPr marL="0" indent="0">
              <a:buNone/>
            </a:pPr>
            <a:r>
              <a:rPr lang="en-US" dirty="0"/>
              <a:t> </a:t>
            </a:r>
          </a:p>
          <a:p>
            <a:pPr lvl="0"/>
            <a:r>
              <a:rPr lang="en-US" dirty="0"/>
              <a:t>if, then, for, while must to have at least one command.</a:t>
            </a:r>
          </a:p>
          <a:p>
            <a:pPr marL="0" indent="0">
              <a:buNone/>
            </a:pPr>
            <a:endParaRPr lang="en-US" dirty="0"/>
          </a:p>
        </p:txBody>
      </p:sp>
    </p:spTree>
    <p:extLst>
      <p:ext uri="{BB962C8B-B14F-4D97-AF65-F5344CB8AC3E}">
        <p14:creationId xmlns:p14="http://schemas.microsoft.com/office/powerpoint/2010/main" val="127843671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20</TotalTime>
  <Words>1573</Words>
  <Application>Microsoft Macintosh PowerPoint</Application>
  <PresentationFormat>Widescreen</PresentationFormat>
  <Paragraphs>167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Unicode MS</vt:lpstr>
      <vt:lpstr>Avenir Next LT Pro</vt:lpstr>
      <vt:lpstr>Calibri</vt:lpstr>
      <vt:lpstr>Calibri Light</vt:lpstr>
      <vt:lpstr>Consolas</vt:lpstr>
      <vt:lpstr>Segoe UI</vt:lpstr>
      <vt:lpstr>AccentBoxVTI</vt:lpstr>
      <vt:lpstr>PyPro</vt:lpstr>
      <vt:lpstr>Language Design</vt:lpstr>
      <vt:lpstr>Commands</vt:lpstr>
      <vt:lpstr>Commands</vt:lpstr>
      <vt:lpstr>Conditions in if, while,for loops</vt:lpstr>
      <vt:lpstr>Commands</vt:lpstr>
      <vt:lpstr>Commands</vt:lpstr>
      <vt:lpstr>PowerPoint Presentation</vt:lpstr>
      <vt:lpstr>Note: Some restrictions in language design </vt:lpstr>
      <vt:lpstr>Lexical analyzer  </vt:lpstr>
      <vt:lpstr>Parsing or Intermediate Code Generation phase: </vt:lpstr>
      <vt:lpstr>Assigning Semantics to Abstract Syntax Tree: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PyPro</dc:title>
  <dc:creator>Somesh Siddabasappa (Student)</dc:creator>
  <cp:lastModifiedBy>Microsoft Office User</cp:lastModifiedBy>
  <cp:revision>5</cp:revision>
  <dcterms:created xsi:type="dcterms:W3CDTF">2020-04-29T02:52:20Z</dcterms:created>
  <dcterms:modified xsi:type="dcterms:W3CDTF">2020-04-29T06:48:53Z</dcterms:modified>
</cp:coreProperties>
</file>