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BF96-C658-424F-BD38-E66FF3E9DA53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56C3-1839-4D7D-AAF8-21FBCD2BD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1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BF96-C658-424F-BD38-E66FF3E9DA53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56C3-1839-4D7D-AAF8-21FBCD2BD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9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BF96-C658-424F-BD38-E66FF3E9DA53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56C3-1839-4D7D-AAF8-21FBCD2BD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5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BF96-C658-424F-BD38-E66FF3E9DA53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56C3-1839-4D7D-AAF8-21FBCD2BD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4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BF96-C658-424F-BD38-E66FF3E9DA53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56C3-1839-4D7D-AAF8-21FBCD2BD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1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BF96-C658-424F-BD38-E66FF3E9DA53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56C3-1839-4D7D-AAF8-21FBCD2BD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BF96-C658-424F-BD38-E66FF3E9DA53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56C3-1839-4D7D-AAF8-21FBCD2BD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3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BF96-C658-424F-BD38-E66FF3E9DA53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56C3-1839-4D7D-AAF8-21FBCD2BD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9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BF96-C658-424F-BD38-E66FF3E9DA53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56C3-1839-4D7D-AAF8-21FBCD2BD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8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BF96-C658-424F-BD38-E66FF3E9DA53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56C3-1839-4D7D-AAF8-21FBCD2BD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2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BF96-C658-424F-BD38-E66FF3E9DA53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56C3-1839-4D7D-AAF8-21FBCD2BD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5BF96-C658-424F-BD38-E66FF3E9DA53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256C3-1839-4D7D-AAF8-21FBCD2BD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5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jmir.sourceforge.net/" TargetMode="External"/><Relationship Id="rId2" Type="http://schemas.openxmlformats.org/officeDocument/2006/relationships/hyperlink" Target="http://jaudio.sourceforge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ka.wikispaces.com/Use+WEKA+in+your+Java+code" TargetMode="External"/><Relationship Id="rId4" Type="http://schemas.openxmlformats.org/officeDocument/2006/relationships/hyperlink" Target="http://www.cs.waikato.ac.nz/ml/weka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msdn.com/b/dawate/archive/2009/06/22/intro-to-audio-programming-part-1-how-audio-data-is-represented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evinson_recursion" TargetMode="External"/><Relationship Id="rId2" Type="http://schemas.openxmlformats.org/officeDocument/2006/relationships/hyperlink" Target="https://en.wikipedia.org/wiki/Linear_predictive_cod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0996" y="1131507"/>
            <a:ext cx="9970008" cy="23876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CS5543 Real-Time Big Data Analytics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Feature </a:t>
            </a:r>
            <a:r>
              <a:rPr lang="en-US" dirty="0" smtClean="0"/>
              <a:t>Extraction – Audio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Tutorial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91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1558925"/>
            <a:ext cx="10515600" cy="4351338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===== Evaluating on filtered (training) dataset =====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Correctly Classified Instances          94               97.9167 %</a:t>
            </a:r>
          </a:p>
          <a:p>
            <a:pPr marL="0" indent="0">
              <a:buNone/>
            </a:pPr>
            <a:r>
              <a:rPr lang="en-US" sz="2000" dirty="0" smtClean="0"/>
              <a:t>Incorrectly Classified Instances         2                2.0833 %</a:t>
            </a:r>
          </a:p>
          <a:p>
            <a:pPr marL="0" indent="0">
              <a:buNone/>
            </a:pPr>
            <a:r>
              <a:rPr lang="en-US" sz="2000" dirty="0" smtClean="0"/>
              <a:t>Kappa statistic                          0.9556</a:t>
            </a:r>
          </a:p>
          <a:p>
            <a:pPr marL="0" indent="0">
              <a:buNone/>
            </a:pPr>
            <a:r>
              <a:rPr lang="en-US" sz="2000" dirty="0" smtClean="0"/>
              <a:t>Mean absolute error                      0.0542</a:t>
            </a:r>
          </a:p>
          <a:p>
            <a:pPr marL="0" indent="0">
              <a:buNone/>
            </a:pPr>
            <a:r>
              <a:rPr lang="en-US" sz="2000" dirty="0" smtClean="0"/>
              <a:t>Root mean squared error                  0.1568</a:t>
            </a:r>
          </a:p>
          <a:p>
            <a:pPr marL="0" indent="0">
              <a:buNone/>
            </a:pPr>
            <a:r>
              <a:rPr lang="en-US" sz="2000" dirty="0" smtClean="0"/>
              <a:t>Relative absolute error                 11.6647 %</a:t>
            </a:r>
          </a:p>
          <a:p>
            <a:pPr marL="0" indent="0">
              <a:buNone/>
            </a:pPr>
            <a:r>
              <a:rPr lang="en-US" sz="2000" dirty="0" smtClean="0"/>
              <a:t>Root relative squared error             32.5526 %</a:t>
            </a:r>
          </a:p>
          <a:p>
            <a:pPr marL="0" indent="0">
              <a:buNone/>
            </a:pPr>
            <a:r>
              <a:rPr lang="en-US" sz="2000" dirty="0" smtClean="0"/>
              <a:t>Total Number of Instances               96     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85938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=== Detailed Accuracy By Class ===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TP Rate   FP Rate   Precision   Recall  F-Measure   ROC Area  Class</a:t>
            </a:r>
          </a:p>
          <a:p>
            <a:pPr marL="0" indent="0">
              <a:buNone/>
            </a:pPr>
            <a:r>
              <a:rPr lang="en-US" dirty="0" smtClean="0"/>
              <a:t>                 1         0.033      0.946     1         0.972      0.99     kick</a:t>
            </a:r>
          </a:p>
          <a:p>
            <a:pPr marL="0" indent="0">
              <a:buNone/>
            </a:pPr>
            <a:r>
              <a:rPr lang="en-US" dirty="0" smtClean="0"/>
              <a:t>                 0.967     0          1         0.967     0.983      0.99     snare</a:t>
            </a:r>
          </a:p>
          <a:p>
            <a:pPr marL="0" indent="0">
              <a:buNone/>
            </a:pPr>
            <a:r>
              <a:rPr lang="en-US" dirty="0" smtClean="0"/>
              <a:t>Weighted Avg.    0.979     0.012      0.98      0.979     0.979      0.99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========= Confusion Matrix =========</a:t>
            </a:r>
          </a:p>
          <a:p>
            <a:pPr marL="0" indent="0">
              <a:buNone/>
            </a:pPr>
            <a:r>
              <a:rPr lang="en-US" dirty="0" smtClean="0"/>
              <a:t>35.0  0.0   </a:t>
            </a:r>
          </a:p>
          <a:p>
            <a:pPr marL="0" indent="0">
              <a:buNone/>
            </a:pPr>
            <a:r>
              <a:rPr lang="en-US" dirty="0" smtClean="0"/>
              <a:t>2.0  59.0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02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75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jAudio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http://jaudio.sourceforge.net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jMIR</a:t>
            </a:r>
            <a:r>
              <a:rPr lang="en-US" dirty="0"/>
              <a:t> : </a:t>
            </a:r>
            <a:r>
              <a:rPr lang="en-US" dirty="0">
                <a:hlinkClick r:id="rId3"/>
              </a:rPr>
              <a:t>http://jmir.sourceforge.net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Weka: </a:t>
            </a:r>
            <a:r>
              <a:rPr lang="en-US" dirty="0">
                <a:hlinkClick r:id="rId4"/>
              </a:rPr>
              <a:t>http://www.cs.waikato.ac.nz/ml/weka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Weka Documentation 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weka.wikispaces.com/Use+WEKA+in+your+Java+code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4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link provides a brief explanation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http://blogs.msdn.com/b/dawate/archive/2009/06/22/intro-to-audio-programming-part-1-how-audio-data-is-represented.aspx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4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 for Audio Classification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199" y="2101755"/>
            <a:ext cx="2089245" cy="9826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Audio Files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69906" y="2101753"/>
            <a:ext cx="2089245" cy="9826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Classification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</a:t>
            </a:r>
            <a:r>
              <a:rPr lang="en-US" dirty="0" smtClean="0">
                <a:solidFill>
                  <a:sysClr val="windowText" lastClr="000000"/>
                </a:solidFill>
              </a:rPr>
              <a:t>Machine Learning)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77200" y="2101753"/>
            <a:ext cx="2089245" cy="9826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Feature Extraction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927444" y="2402006"/>
            <a:ext cx="1749756" cy="368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780660" y="2402006"/>
            <a:ext cx="2089245" cy="368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77200" y="3384645"/>
            <a:ext cx="2089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Feature Extraction is based on </a:t>
            </a:r>
            <a:r>
              <a:rPr lang="en-US" dirty="0" err="1" smtClean="0"/>
              <a:t>jAudio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869905" y="3399928"/>
            <a:ext cx="2089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Learning is based on </a:t>
            </a:r>
            <a:r>
              <a:rPr lang="en-US" dirty="0" err="1" smtClean="0"/>
              <a:t>weka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1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 : </a:t>
            </a:r>
            <a:r>
              <a:rPr lang="en-US" dirty="0" err="1" smtClean="0"/>
              <a:t>jAudio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are the list of Main Features from Audio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66800" y="2358579"/>
            <a:ext cx="7061200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u="none" strike="noStrike" cap="none" normalizeH="0" baseline="0" dirty="0" smtClean="0">
                <a:ln>
                  <a:noFill/>
                </a:ln>
                <a:effectLst/>
                <a:cs typeface="Courier New" panose="02070309020205020404" pitchFamily="49" charset="0"/>
              </a:rPr>
              <a:t>Spectral Centroid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u="none" strike="noStrike" cap="none" normalizeH="0" baseline="0" dirty="0" smtClean="0">
                <a:ln>
                  <a:noFill/>
                </a:ln>
                <a:effectLst/>
                <a:cs typeface="Courier New" panose="02070309020205020404" pitchFamily="49" charset="0"/>
              </a:rPr>
              <a:t>Spectral </a:t>
            </a:r>
            <a:r>
              <a:rPr kumimoji="0" lang="en-US" altLang="en-US" sz="1400" b="0" u="none" strike="noStrike" cap="none" normalizeH="0" baseline="0" dirty="0" err="1" smtClean="0">
                <a:ln>
                  <a:noFill/>
                </a:ln>
                <a:effectLst/>
                <a:cs typeface="Courier New" panose="02070309020205020404" pitchFamily="49" charset="0"/>
              </a:rPr>
              <a:t>Rolloff</a:t>
            </a:r>
            <a:r>
              <a:rPr kumimoji="0" lang="en-US" altLang="en-US" sz="1400" b="0" u="none" strike="noStrike" cap="none" normalizeH="0" baseline="0" dirty="0" smtClean="0">
                <a:ln>
                  <a:noFill/>
                </a:ln>
                <a:effectLst/>
                <a:cs typeface="Courier New" panose="02070309020205020404" pitchFamily="49" charset="0"/>
              </a:rPr>
              <a:t> Point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u="none" strike="noStrike" cap="none" normalizeH="0" baseline="0" dirty="0" smtClean="0">
                <a:ln>
                  <a:noFill/>
                </a:ln>
                <a:effectLst/>
                <a:cs typeface="Courier New" panose="02070309020205020404" pitchFamily="49" charset="0"/>
              </a:rPr>
              <a:t>Spectral Flux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u="none" strike="noStrike" cap="none" normalizeH="0" baseline="0" dirty="0" smtClean="0">
                <a:ln>
                  <a:noFill/>
                </a:ln>
                <a:effectLst/>
                <a:cs typeface="Courier New" panose="02070309020205020404" pitchFamily="49" charset="0"/>
              </a:rPr>
              <a:t>Compactness</a:t>
            </a:r>
            <a:endParaRPr lang="en-US" altLang="en-US" sz="1400" dirty="0"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u="none" strike="noStrike" cap="none" normalizeH="0" baseline="0" dirty="0" smtClean="0">
                <a:ln>
                  <a:noFill/>
                </a:ln>
                <a:effectLst/>
                <a:cs typeface="Courier New" panose="02070309020205020404" pitchFamily="49" charset="0"/>
              </a:rPr>
              <a:t>Spectral Variability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u="none" strike="noStrike" cap="none" normalizeH="0" baseline="0" dirty="0" smtClean="0">
                <a:ln>
                  <a:noFill/>
                </a:ln>
                <a:effectLst/>
                <a:cs typeface="Courier New" panose="02070309020205020404" pitchFamily="49" charset="0"/>
              </a:rPr>
              <a:t>Root Mean Square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u="none" strike="noStrike" cap="none" normalizeH="0" baseline="0" dirty="0" smtClean="0">
                <a:ln>
                  <a:noFill/>
                </a:ln>
                <a:effectLst/>
                <a:cs typeface="Courier New" panose="02070309020205020404" pitchFamily="49" charset="0"/>
              </a:rPr>
              <a:t>Fraction of Low Energy Windows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u="none" strike="noStrike" cap="none" normalizeH="0" baseline="0" dirty="0" smtClean="0">
                <a:ln>
                  <a:noFill/>
                </a:ln>
                <a:effectLst/>
                <a:cs typeface="Courier New" panose="02070309020205020404" pitchFamily="49" charset="0"/>
              </a:rPr>
              <a:t>Zero Crossings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u="none" strike="noStrike" cap="none" normalizeH="0" baseline="0" dirty="0" smtClean="0">
                <a:ln>
                  <a:noFill/>
                </a:ln>
                <a:effectLst/>
                <a:cs typeface="Courier New" panose="02070309020205020404" pitchFamily="49" charset="0"/>
              </a:rPr>
              <a:t>Strongest Beat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u="none" strike="noStrike" cap="none" normalizeH="0" baseline="0" dirty="0" smtClean="0">
                <a:ln>
                  <a:noFill/>
                </a:ln>
                <a:effectLst/>
                <a:cs typeface="Courier New" panose="02070309020205020404" pitchFamily="49" charset="0"/>
              </a:rPr>
              <a:t>Beat Sum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u="none" strike="noStrike" cap="none" normalizeH="0" baseline="0" dirty="0" smtClean="0">
                <a:ln>
                  <a:noFill/>
                </a:ln>
                <a:effectLst/>
                <a:cs typeface="Courier New" panose="02070309020205020404" pitchFamily="49" charset="0"/>
              </a:rPr>
              <a:t>MFCC</a:t>
            </a:r>
            <a:endParaRPr lang="en-US" altLang="en-US" sz="1400" dirty="0"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u="none" strike="noStrike" cap="none" normalizeH="0" baseline="0" dirty="0" err="1" smtClean="0">
                <a:ln>
                  <a:noFill/>
                </a:ln>
                <a:effectLst/>
                <a:cs typeface="Courier New" panose="02070309020205020404" pitchFamily="49" charset="0"/>
              </a:rPr>
              <a:t>ConstantQ</a:t>
            </a:r>
            <a:endParaRPr lang="en-US" altLang="en-US" sz="1400" dirty="0"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u="none" strike="noStrike" cap="none" normalizeH="0" baseline="0" dirty="0" smtClean="0">
                <a:ln>
                  <a:noFill/>
                </a:ln>
                <a:effectLst/>
                <a:cs typeface="Courier New" panose="02070309020205020404" pitchFamily="49" charset="0"/>
              </a:rPr>
              <a:t>LPC</a:t>
            </a:r>
            <a:endParaRPr lang="en-US" altLang="en-US" sz="1400" dirty="0"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u="none" strike="noStrike" cap="none" normalizeH="0" baseline="0" dirty="0" smtClean="0">
                <a:ln>
                  <a:noFill/>
                </a:ln>
                <a:effectLst/>
                <a:cs typeface="Courier New" panose="02070309020205020404" pitchFamily="49" charset="0"/>
              </a:rPr>
              <a:t>Method of Moments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u="none" strike="noStrike" cap="none" normalizeH="0" baseline="0" dirty="0" smtClean="0">
                <a:ln>
                  <a:noFill/>
                </a:ln>
                <a:effectLst/>
                <a:cs typeface="Courier New" panose="02070309020205020404" pitchFamily="49" charset="0"/>
              </a:rPr>
              <a:t>Peak Detection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u="none" strike="noStrike" cap="none" normalizeH="0" baseline="0" dirty="0" smtClean="0">
                <a:ln>
                  <a:noFill/>
                </a:ln>
                <a:effectLst/>
                <a:cs typeface="Courier New" panose="02070309020205020404" pitchFamily="49" charset="0"/>
              </a:rPr>
              <a:t>Area Method of MFCCs</a:t>
            </a:r>
            <a:endParaRPr kumimoji="0" lang="en-US" altLang="en-US" sz="1400" b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137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Extracted in current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0" u="none" strike="noStrike" cap="none" normalizeH="0" baseline="0" dirty="0" smtClean="0">
                <a:ln>
                  <a:noFill/>
                </a:ln>
                <a:effectLst/>
                <a:cs typeface="Courier New" panose="02070309020205020404" pitchFamily="49" charset="0"/>
              </a:rPr>
              <a:t>Zero Crossings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cs typeface="Courier New" panose="02070309020205020404" pitchFamily="49" charset="0"/>
              </a:rPr>
              <a:t>	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effectLst/>
                <a:cs typeface="Courier New" panose="02070309020205020404" pitchFamily="49" charset="0"/>
              </a:rPr>
              <a:t>The number of times the waveform changed sign. An indication 	of frequency as well as noisiness. 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dirty="0">
              <a:cs typeface="Courier New" panose="020703090202050204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u="none" strike="noStrike" cap="none" normalizeH="0" baseline="0" dirty="0" smtClean="0">
              <a:ln>
                <a:noFill/>
              </a:ln>
              <a:effectLst/>
              <a:cs typeface="Courier New" panose="02070309020205020404" pitchFamily="49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0" u="none" strike="noStrike" cap="none" normalizeH="0" baseline="0" dirty="0" smtClean="0">
                <a:ln>
                  <a:noFill/>
                </a:ln>
                <a:effectLst/>
                <a:cs typeface="Courier New" panose="02070309020205020404" pitchFamily="49" charset="0"/>
              </a:rPr>
              <a:t>LPC : Linear Predictive Crossings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u="none" strike="noStrike" cap="none" normalizeH="0" baseline="0" dirty="0" smtClean="0">
                <a:ln>
                  <a:noFill/>
                </a:ln>
                <a:effectLst/>
                <a:cs typeface="Courier New" panose="02070309020205020404" pitchFamily="49" charset="0"/>
                <a:hlinkClick r:id="rId2"/>
              </a:rPr>
              <a:t>Linear Prediction Coefficients 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effectLst/>
                <a:cs typeface="Courier New" panose="02070309020205020404" pitchFamily="49" charset="0"/>
              </a:rPr>
              <a:t>calculated using autocorrelation and 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effectLst/>
                <a:cs typeface="Courier New" panose="02070309020205020404" pitchFamily="49" charset="0"/>
                <a:hlinkClick r:id="rId3"/>
              </a:rPr>
              <a:t>Levinson-Durbin recursion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effectLst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106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</a:t>
            </a:r>
            <a:endParaRPr lang="en-US" dirty="0"/>
          </a:p>
        </p:txBody>
      </p:sp>
      <p:pic>
        <p:nvPicPr>
          <p:cNvPr id="4" name="BK kick 11">
            <a:hlinkClick r:id="" action="ppaction://media"/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730500" y="2445266"/>
            <a:ext cx="609600" cy="609600"/>
          </a:xfrm>
        </p:spPr>
      </p:pic>
      <p:sp>
        <p:nvSpPr>
          <p:cNvPr id="5" name="TextBox 4"/>
          <p:cNvSpPr txBox="1"/>
          <p:nvPr/>
        </p:nvSpPr>
        <p:spPr>
          <a:xfrm>
            <a:off x="1257300" y="2565400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Kick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50000" y="2311400"/>
            <a:ext cx="386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Zero Crossings : 146</a:t>
            </a:r>
          </a:p>
          <a:p>
            <a:endParaRPr lang="en-US" dirty="0"/>
          </a:p>
          <a:p>
            <a:r>
              <a:rPr lang="en-US" dirty="0" smtClean="0"/>
              <a:t>LPC: -0.997926</a:t>
            </a:r>
            <a:endParaRPr lang="en-US" dirty="0"/>
          </a:p>
        </p:txBody>
      </p:sp>
      <p:pic>
        <p:nvPicPr>
          <p:cNvPr id="7" name="Snare 909 21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730500" y="4191000"/>
            <a:ext cx="609600" cy="609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57300" y="4311134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Snare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24600" y="3877270"/>
            <a:ext cx="386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Zero Crossings : 5058</a:t>
            </a:r>
          </a:p>
          <a:p>
            <a:endParaRPr lang="en-US" dirty="0"/>
          </a:p>
          <a:p>
            <a:r>
              <a:rPr lang="en-US" dirty="0" smtClean="0"/>
              <a:t>LPC: -0.798823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2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5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6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926" t="44035" r="32239" b="46625"/>
          <a:stretch/>
        </p:blipFill>
        <p:spPr>
          <a:xfrm>
            <a:off x="1612900" y="2675682"/>
            <a:ext cx="7238999" cy="9278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9111" t="49439" r="31649" b="42857"/>
          <a:stretch/>
        </p:blipFill>
        <p:spPr>
          <a:xfrm>
            <a:off x="1612900" y="4588518"/>
            <a:ext cx="7003336" cy="7327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21100" y="2870200"/>
            <a:ext cx="1612900" cy="292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9499" y="4808858"/>
            <a:ext cx="698501" cy="2584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1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using </a:t>
            </a:r>
            <a:r>
              <a:rPr lang="en-US" dirty="0"/>
              <a:t>W</a:t>
            </a:r>
            <a:r>
              <a:rPr lang="en-US" dirty="0" smtClean="0"/>
              <a:t>eka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179" t="24590" r="20757" b="24042"/>
          <a:stretch/>
        </p:blipFill>
        <p:spPr>
          <a:xfrm>
            <a:off x="838200" y="1690688"/>
            <a:ext cx="8991600" cy="447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2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using Weka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635" t="13475" r="16370" b="22724"/>
          <a:stretch/>
        </p:blipFill>
        <p:spPr>
          <a:xfrm>
            <a:off x="1460500" y="1601788"/>
            <a:ext cx="7569200" cy="445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3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256</Words>
  <Application>Microsoft Office PowerPoint</Application>
  <PresentationFormat>Widescreen</PresentationFormat>
  <Paragraphs>79</Paragraphs>
  <Slides>12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CS5543 Real-Time Big Data Analytics Feature Extraction – Audio</vt:lpstr>
      <vt:lpstr>Audio Data</vt:lpstr>
      <vt:lpstr>Work Flow for Audio Classification</vt:lpstr>
      <vt:lpstr>Feature Extraction : jAudio</vt:lpstr>
      <vt:lpstr>Features Extracted in current implementation</vt:lpstr>
      <vt:lpstr>Sample Output</vt:lpstr>
      <vt:lpstr>Implementation</vt:lpstr>
      <vt:lpstr>Machine Learning using Weka</vt:lpstr>
      <vt:lpstr>Classification using Weka</vt:lpstr>
      <vt:lpstr>Results</vt:lpstr>
      <vt:lpstr>Results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Extraction – Audio</dc:title>
  <dc:creator>Chandra Shekar, Mayanka (UMKC-Student)</dc:creator>
  <cp:lastModifiedBy>Lee, Yugyung</cp:lastModifiedBy>
  <cp:revision>8</cp:revision>
  <dcterms:created xsi:type="dcterms:W3CDTF">2015-10-27T19:13:44Z</dcterms:created>
  <dcterms:modified xsi:type="dcterms:W3CDTF">2015-10-27T20:55:23Z</dcterms:modified>
</cp:coreProperties>
</file>