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rk.friend@outlook.com" userId="43a57c517d231b89" providerId="LiveId" clId="{E9A6E6EB-E768-47E5-B000-57EA4C3E6D04}"/>
    <pc:docChg chg="custSel modSld">
      <pc:chgData name="yrk.friend@outlook.com" userId="43a57c517d231b89" providerId="LiveId" clId="{E9A6E6EB-E768-47E5-B000-57EA4C3E6D04}" dt="2024-08-09T05:30:09.079" v="0" actId="478"/>
      <pc:docMkLst>
        <pc:docMk/>
      </pc:docMkLst>
      <pc:sldChg chg="delSp mod">
        <pc:chgData name="yrk.friend@outlook.com" userId="43a57c517d231b89" providerId="LiveId" clId="{E9A6E6EB-E768-47E5-B000-57EA4C3E6D04}" dt="2024-08-09T05:30:09.079" v="0" actId="478"/>
        <pc:sldMkLst>
          <pc:docMk/>
          <pc:sldMk cId="2221493973" sldId="256"/>
        </pc:sldMkLst>
        <pc:spChg chg="del">
          <ac:chgData name="yrk.friend@outlook.com" userId="43a57c517d231b89" providerId="LiveId" clId="{E9A6E6EB-E768-47E5-B000-57EA4C3E6D04}" dt="2024-08-09T05:30:09.079" v="0" actId="478"/>
          <ac:spMkLst>
            <pc:docMk/>
            <pc:sldMk cId="2221493973" sldId="256"/>
            <ac:spMk id="3" creationId="{4E6673C8-BCF2-6790-40B1-A8F2B64BEB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DF46-6666-B667-ABA4-7E00EC7A0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DBF3E-72CF-817F-7C90-375A2E23B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7341A-0023-676D-E4E6-35CE5BE5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17A6-B089-41D3-8BEA-FF89ECE791B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AF3D-248F-FD1D-824D-00BC915D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021AD-3142-35F1-0D46-EBBD778E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E17E-5691-4769-A60C-26CA6D057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21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D518-5688-194B-BBF0-94F7733D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027D6-B999-7E58-B89C-7C5139679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C258-AF8D-F8FE-60FF-7473138C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17A6-B089-41D3-8BEA-FF89ECE791B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C0E81-F944-B391-3642-F302378C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3224-840E-27C0-7403-486B8C78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E17E-5691-4769-A60C-26CA6D057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21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ED52DC-03DA-2C36-9303-0BE8B0D5C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6E1E7-B79C-AFCA-5BA5-2F5844F30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EAF35-9400-6E1A-DF53-7944A5C2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17A6-B089-41D3-8BEA-FF89ECE791B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69B8A-0EE5-3C25-BBAA-2C984CAB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6D951-A95E-EDB5-63BB-FCEA9C2F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E17E-5691-4769-A60C-26CA6D057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6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5678-786E-95EC-BCF0-8EF960DF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F0B08-3FB8-E207-0490-95306FD55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EDC72-DB81-E7CB-2E3E-318B684C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17A6-B089-41D3-8BEA-FF89ECE791B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74E9B-6A97-69AD-A50F-956476EA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F0FA-022B-71DA-C95E-566D01D8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E17E-5691-4769-A60C-26CA6D057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98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4CC3-216B-CC64-83FF-77C2587E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EECA6-03D0-9FC9-8CDD-F50611890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40A6C-A69F-BB9B-CC0B-D4E4BEC6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17A6-B089-41D3-8BEA-FF89ECE791B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462D9-A259-5A4E-0AF4-B26DF812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79A7B-54AD-8CF7-CB80-EA44A8B9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E17E-5691-4769-A60C-26CA6D057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25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2F1-4075-A2A3-5AD4-8ABBEA3F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8944B-1154-87A3-993B-AD97AC119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3DB27-42BA-B6A3-B522-88CDC9BB6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78BD4-AE39-745D-BDEC-B2975FD7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17A6-B089-41D3-8BEA-FF89ECE791B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548DA-1A7B-A3DA-C0EB-DEF4ECDA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5F65B-6C1D-26DD-9C1F-81F42FE9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E17E-5691-4769-A60C-26CA6D057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3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209A-850C-19C3-080E-17CF4219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3A2D0-6834-C228-4ADD-4015EA8FA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0EAB5-D3A8-1B48-DD6D-87D681B7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3A12C-81EA-EB4A-FE70-CAB4FF985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263D5-CE6B-4C48-1C78-092ADC52F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71A26-9A98-7495-5D38-065F3EBC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17A6-B089-41D3-8BEA-FF89ECE791B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9FBC1-1548-4975-0CBB-FCCADDBA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4043A-5B2C-2E56-ACA3-1158235F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E17E-5691-4769-A60C-26CA6D057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0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FD16-85F7-0C9E-2BA0-C70F00D6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B7D5B-BE89-FEFF-7668-4E129228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17A6-B089-41D3-8BEA-FF89ECE791B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5FE95-7761-ECBE-32EF-2C701A53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2A24F-A827-6650-9EC7-09F5C7E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E17E-5691-4769-A60C-26CA6D057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24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D4549-5F82-B9E3-CA7E-084D33C0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17A6-B089-41D3-8BEA-FF89ECE791B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BD552-0DF0-2065-236A-CCE642D3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2CC48-95AA-4614-4A84-9BF32CD8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E17E-5691-4769-A60C-26CA6D057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78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6A8A-7A56-D3DD-E552-B5936185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4AD60-7122-3170-FDA6-8D2F67920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C473A-CF8C-1C95-7426-9450317E5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62153-2D8E-1AD4-11A1-62D28EBD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17A6-B089-41D3-8BEA-FF89ECE791B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64A7A-B19E-8105-8B35-A8BEB9E4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0B31F-317C-1227-92D3-B0B38976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E17E-5691-4769-A60C-26CA6D057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94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42B0-BBBE-7FCC-1830-149BF908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9A7FC-153D-CF60-F9FC-D56F5B672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B1C16-33F1-761C-4EA8-BDE9393B2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01ADF-F7CE-6D7A-B566-33687248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17A6-B089-41D3-8BEA-FF89ECE791B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45095-2080-103D-83F9-A4A456DA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B59A8-E214-C522-1D70-A359C1B8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E17E-5691-4769-A60C-26CA6D057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27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5B44A-C681-3642-50D1-1D5090EA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E7421-DB13-A64E-1FF6-084C9F0D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AAE7B-EB5D-BC38-9BC2-1035A33E1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917A6-B089-41D3-8BEA-FF89ECE791B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1809F-586F-AD35-68EE-9027BE169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7EDC-034B-1B4E-9827-D6402FA29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E17E-5691-4769-A60C-26CA6D057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38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rammingtechie.com/2023/09/09/spring-boot3-observability-grafana-stac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100/loki/api/v1/push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A501-053B-2625-8D4F-9CDF0602B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Literata"/>
                <a:hlinkClick r:id="rId2" tooltip="Spring Boot 3 Observability with Grafana Stack"/>
              </a:rPr>
              <a:t>Spring Boot 3 Observability with Grafana Stack</a:t>
            </a:r>
            <a:br>
              <a:rPr lang="en-US" b="1" i="0" dirty="0">
                <a:effectLst/>
                <a:highlight>
                  <a:srgbClr val="FFFFFF"/>
                </a:highlight>
                <a:latin typeface="Literata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49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629B51E-2426-B40C-4C23-E5B253823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46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53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5F6505-D4CB-2573-CB6A-490553AE0B02}"/>
              </a:ext>
            </a:extLst>
          </p:cNvPr>
          <p:cNvSpPr txBox="1"/>
          <p:nvPr/>
        </p:nvSpPr>
        <p:spPr>
          <a:xfrm>
            <a:off x="1100667" y="880532"/>
            <a:ext cx="102954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Literata"/>
              </a:rPr>
              <a:t>What is Observability?</a:t>
            </a:r>
          </a:p>
          <a:p>
            <a:pPr algn="l"/>
            <a:r>
              <a:rPr lang="en-US" b="0" i="0" dirty="0">
                <a:solidFill>
                  <a:srgbClr val="6A6B6C"/>
                </a:solidFill>
                <a:effectLst/>
                <a:highlight>
                  <a:srgbClr val="FFFFFF"/>
                </a:highlight>
                <a:latin typeface="Muli"/>
              </a:rPr>
              <a:t>In a nutshell, Observability is the process of understanding the internal state of the application with the help of different indicators such as Logs, Metrics, and Tracing information.</a:t>
            </a:r>
            <a:br>
              <a:rPr lang="en-US" b="0" i="0" dirty="0">
                <a:solidFill>
                  <a:srgbClr val="6A6B6C"/>
                </a:solidFill>
                <a:effectLst/>
                <a:highlight>
                  <a:srgbClr val="FFFFFF"/>
                </a:highlight>
                <a:latin typeface="Muli"/>
              </a:rPr>
            </a:br>
            <a:endParaRPr lang="en-US" b="0" i="0" dirty="0">
              <a:solidFill>
                <a:srgbClr val="6A6B6C"/>
              </a:solidFill>
              <a:effectLst/>
              <a:highlight>
                <a:srgbClr val="FFFFFF"/>
              </a:highlight>
              <a:latin typeface="Mul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D1CE13-8EC8-FFD1-5D7A-02EBADAC76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4" t="28272" r="24271" b="17901"/>
          <a:stretch/>
        </p:blipFill>
        <p:spPr>
          <a:xfrm>
            <a:off x="533400" y="2607734"/>
            <a:ext cx="5200048" cy="32342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9E4C27-5976-DB45-0AF2-6BA88BA3C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58" y="2115788"/>
            <a:ext cx="5919549" cy="386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1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743D2A-D273-1B8F-5AC4-1ED55B57C5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4" y="508032"/>
            <a:ext cx="10058400" cy="6096507"/>
          </a:xfrm>
        </p:spPr>
      </p:pic>
    </p:spTree>
    <p:extLst>
      <p:ext uri="{BB962C8B-B14F-4D97-AF65-F5344CB8AC3E}">
        <p14:creationId xmlns:p14="http://schemas.microsoft.com/office/powerpoint/2010/main" val="233528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3B58A7-2C08-A2F0-5D8E-DFAB72640D16}"/>
              </a:ext>
            </a:extLst>
          </p:cNvPr>
          <p:cNvSpPr txBox="1"/>
          <p:nvPr/>
        </p:nvSpPr>
        <p:spPr>
          <a:xfrm>
            <a:off x="1540933" y="757535"/>
            <a:ext cx="89069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highlight>
                  <a:srgbClr val="FFFFFF"/>
                </a:highlight>
                <a:latin typeface="Literata"/>
              </a:rPr>
              <a:t>Implementing Observability :  </a:t>
            </a:r>
            <a:r>
              <a:rPr lang="en-US" b="0" i="0" dirty="0">
                <a:solidFill>
                  <a:srgbClr val="6A6B6C"/>
                </a:solidFill>
                <a:effectLst/>
                <a:highlight>
                  <a:srgbClr val="FFFFFF"/>
                </a:highlight>
                <a:latin typeface="Muli"/>
              </a:rPr>
              <a:t>The below picture shows you a high-level overview of our project and how tools like Grafana, Loki, and Tempo fit into our overall architecture</a:t>
            </a:r>
            <a:endParaRPr lang="en-IN" b="1" i="0" dirty="0">
              <a:effectLst/>
              <a:highlight>
                <a:srgbClr val="FFFFFF"/>
              </a:highlight>
              <a:latin typeface="Literata"/>
            </a:endParaRP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1026" name="Picture 2" descr="Spring Boot 3 Observability with Grafana Stack">
            <a:extLst>
              <a:ext uri="{FF2B5EF4-FFF2-40B4-BE49-F238E27FC236}">
                <a16:creationId xmlns:a16="http://schemas.microsoft.com/office/drawing/2014/main" id="{3D8B86DD-09A5-D2E2-A44F-52CE6C25D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663069"/>
            <a:ext cx="6865408" cy="493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2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0C8D9E-49C3-7552-D722-9B59DA776B06}"/>
              </a:ext>
            </a:extLst>
          </p:cNvPr>
          <p:cNvSpPr txBox="1"/>
          <p:nvPr/>
        </p:nvSpPr>
        <p:spPr>
          <a:xfrm>
            <a:off x="660400" y="4588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highlight>
                  <a:srgbClr val="FFFFFF"/>
                </a:highlight>
                <a:latin typeface="Literata"/>
              </a:rPr>
              <a:t>Logging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5EF0C53-126D-5226-DDB8-5145D247F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061079"/>
            <a:ext cx="1278466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&lt;dependency&gt;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 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groupId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&gt;com.github.loki4j&lt;/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groupId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 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artifactId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&gt;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loki-logback-appender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&lt;/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artifactId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 &lt;version&gt;1.3.2&lt;/version&gt;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&lt;/dependency&gt;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D6B366-1EEB-F2A7-C22F-AB5144D30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777" y="564720"/>
            <a:ext cx="7506788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&lt;?xml version="1.0" encoding="UTF-8"?&gt;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&lt;configuration&gt;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   &lt;include resource="org/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springframework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/boot/logging/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logback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/base.xml"/&gt;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   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springProperty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 scope="context" name="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appName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" source="spring.application.name"/&gt;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   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appender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 name="LOKI" class="com.github.loki4j.logback.Loki4jAppender"&gt;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       &lt;http&gt;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           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http://localhost:3100/loki/api/v1/push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&lt;/url&gt;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       &lt;/http&gt;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       &lt;format&gt;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           &lt;label&gt;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               &lt;pattern&gt;application=${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appName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},host=${HOSTNAME},level=%level&lt;/pattern&gt;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           &lt;/label&gt;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           &lt;message&gt;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               &lt;pattern&gt;${FILE_LOG_PATTERN}&lt;/pattern&gt;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           &lt;/message&gt;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           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sortByTime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&gt;true&lt;/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sortByTime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       &lt;/format&gt;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   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appender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   &lt;root level="INFO"&gt;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       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appender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-ref ref="LOKI"/&gt;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    &lt;/root&gt;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&lt;/configuration&gt;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C1F524D-92B9-8483-4F60-BB0D41AD3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51" y="4786261"/>
            <a:ext cx="455458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loki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  image: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grafana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loki:main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  command: [ "-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config.file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=/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etc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loki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/local-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config.yaml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" ]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  ports: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 "3100:3100"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CA235C-75EA-83A7-A54A-516ABA352F97}"/>
              </a:ext>
            </a:extLst>
          </p:cNvPr>
          <p:cNvSpPr txBox="1"/>
          <p:nvPr/>
        </p:nvSpPr>
        <p:spPr>
          <a:xfrm>
            <a:off x="762000" y="475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highlight>
                  <a:srgbClr val="FFFFFF"/>
                </a:highlight>
                <a:latin typeface="Literata"/>
              </a:rPr>
              <a:t>Metrics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A3CAAD-8929-8FFD-365D-334975A9A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33" y="1174062"/>
            <a:ext cx="1235286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&lt;dependency&gt;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 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groupId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&gt;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org.springframework.boot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&lt;/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groupId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 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artifactId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&gt;spring-boot-starter-actuator&lt;/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artifactId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&lt;/dependency&gt;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158BD0-5BF1-F116-28AF-A3AEAF2A9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43500"/>
              </p:ext>
            </p:extLst>
          </p:nvPr>
        </p:nvGraphicFramePr>
        <p:xfrm>
          <a:off x="304800" y="2743200"/>
          <a:ext cx="7924800" cy="1371600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621983254"/>
                    </a:ext>
                  </a:extLst>
                </a:gridCol>
              </a:tblGrid>
              <a:tr h="98488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IN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onaco"/>
                        </a:rPr>
                        <a:t>dependency</a:t>
                      </a:r>
                      <a:r>
                        <a:rPr lang="en-IN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en-IN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onaco"/>
                        </a:rPr>
                        <a:t> &lt;</a:t>
                      </a:r>
                      <a:r>
                        <a:rPr lang="en-IN" b="0" i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onaco"/>
                        </a:rPr>
                        <a:t>groupId</a:t>
                      </a:r>
                      <a:r>
                        <a:rPr lang="en-IN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onaco"/>
                        </a:rPr>
                        <a:t>&gt;</a:t>
                      </a:r>
                      <a:r>
                        <a:rPr lang="en-IN" b="0" i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onaco"/>
                        </a:rPr>
                        <a:t>io.micrometer</a:t>
                      </a:r>
                      <a:r>
                        <a:rPr lang="en-IN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onaco"/>
                        </a:rPr>
                        <a:t>&lt;/</a:t>
                      </a:r>
                      <a:r>
                        <a:rPr lang="en-IN" b="0" i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onaco"/>
                        </a:rPr>
                        <a:t>groupId</a:t>
                      </a:r>
                      <a:r>
                        <a:rPr lang="en-IN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en-IN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onaco"/>
                        </a:rPr>
                        <a:t> &lt;</a:t>
                      </a:r>
                      <a:r>
                        <a:rPr lang="en-IN" b="0" i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onaco"/>
                        </a:rPr>
                        <a:t>artifactId</a:t>
                      </a:r>
                      <a:r>
                        <a:rPr lang="en-IN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onaco"/>
                        </a:rPr>
                        <a:t>&gt;</a:t>
                      </a:r>
                      <a:r>
                        <a:rPr lang="en-IN" b="0" i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onaco"/>
                        </a:rPr>
                        <a:t>micrometer</a:t>
                      </a:r>
                      <a:r>
                        <a:rPr lang="en-IN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onaco"/>
                        </a:rPr>
                        <a:t>-registry-</a:t>
                      </a:r>
                      <a:r>
                        <a:rPr lang="en-IN" b="0" i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onaco"/>
                        </a:rPr>
                        <a:t>prometheus</a:t>
                      </a:r>
                      <a:r>
                        <a:rPr lang="en-IN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onaco"/>
                        </a:rPr>
                        <a:t>&lt;/</a:t>
                      </a:r>
                      <a:r>
                        <a:rPr lang="en-IN" b="0" i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onaco"/>
                        </a:rPr>
                        <a:t>artifactId</a:t>
                      </a:r>
                      <a:r>
                        <a:rPr lang="en-IN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en-IN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onaco"/>
                        </a:rPr>
                        <a:t> &lt;scope&gt;runtime&lt;/scope&gt;</a:t>
                      </a:r>
                    </a:p>
                    <a:p>
                      <a:pPr algn="l" rtl="0" fontAlgn="base"/>
                      <a:r>
                        <a:rPr lang="en-IN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onaco"/>
                        </a:rPr>
                        <a:t>&lt;/dependency&gt;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892682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E3613AD5-6049-E813-2BA8-6A0BBA65C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989479"/>
            <a:ext cx="10795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management.endpoints.web.exposure.include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=health, info, metrics,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prometheus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management.metrics.distribution.percentiles-histogram.http.server.requests=true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management.observations.key-values.application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=loan-service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86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409309-9A7D-85B1-4E63-32B85A2A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" y="125831"/>
            <a:ext cx="9894648" cy="643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8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Loki Dashboard">
            <a:extLst>
              <a:ext uri="{FF2B5EF4-FFF2-40B4-BE49-F238E27FC236}">
                <a16:creationId xmlns:a16="http://schemas.microsoft.com/office/drawing/2014/main" id="{33FEF571-2ADC-443A-58CC-FBCA99441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3840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69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ometheus Dashboard">
            <a:extLst>
              <a:ext uri="{FF2B5EF4-FFF2-40B4-BE49-F238E27FC236}">
                <a16:creationId xmlns:a16="http://schemas.microsoft.com/office/drawing/2014/main" id="{BF79D54D-BAEF-AD01-56C1-405FF7B7C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37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0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435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Literata</vt:lpstr>
      <vt:lpstr>Monaco</vt:lpstr>
      <vt:lpstr>Muli</vt:lpstr>
      <vt:lpstr>Office Theme</vt:lpstr>
      <vt:lpstr>Spring Boot 3 Observability with Grafana Stack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Ravikiran</dc:creator>
  <cp:lastModifiedBy>yrk.friend@outlook.com</cp:lastModifiedBy>
  <cp:revision>2</cp:revision>
  <dcterms:created xsi:type="dcterms:W3CDTF">2024-08-08T16:17:58Z</dcterms:created>
  <dcterms:modified xsi:type="dcterms:W3CDTF">2024-08-09T05:30:18Z</dcterms:modified>
</cp:coreProperties>
</file>