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0" r:id="rId1"/>
  </p:sldMasterIdLst>
  <p:notesMasterIdLst>
    <p:notesMasterId r:id="rId12"/>
  </p:notesMasterIdLst>
  <p:sldIdLst>
    <p:sldId id="257" r:id="rId2"/>
    <p:sldId id="258" r:id="rId3"/>
    <p:sldId id="269" r:id="rId4"/>
    <p:sldId id="261" r:id="rId5"/>
    <p:sldId id="260" r:id="rId6"/>
    <p:sldId id="263" r:id="rId7"/>
    <p:sldId id="262" r:id="rId8"/>
    <p:sldId id="264" r:id="rId9"/>
    <p:sldId id="270" r:id="rId10"/>
    <p:sldId id="268" r:id="rId11"/>
  </p:sldIdLst>
  <p:sldSz cx="9144000" cy="5143500" type="screen16x9"/>
  <p:notesSz cx="6858000" cy="9144000"/>
  <p:embeddedFontLst>
    <p:embeddedFont>
      <p:font typeface="Wingdings 2" pitchFamily="18" charset="2"/>
      <p:regular r:id="rId13"/>
    </p:embeddedFont>
    <p:embeddedFont>
      <p:font typeface="Arabic Typesetting" pitchFamily="66" charset="-78"/>
      <p:regular r:id="rId14"/>
    </p:embeddedFont>
    <p:embeddedFont>
      <p:font typeface="Franklin Gothic Medium" pitchFamily="34" charset="0"/>
      <p:regular r:id="rId15"/>
      <p:italic r:id="rId16"/>
    </p:embeddedFont>
    <p:embeddedFont>
      <p:font typeface="Franklin Gothic Book" pitchFamily="34" charset="0"/>
      <p:regular r:id="rId17"/>
      <p:italic r:id="rId18"/>
    </p:embeddedFont>
    <p:embeddedFont>
      <p:font typeface="Caveat" charset="0"/>
      <p:regular r:id="rId19"/>
      <p:bold r:id="rId20"/>
    </p:embeddedFont>
    <p:embeddedFont>
      <p:font typeface="Copperplate Gothic Light" pitchFamily="34" charset="0"/>
      <p:regular r:id="rId21"/>
    </p:embeddedFont>
    <p:embeddedFont>
      <p:font typeface="Andalus" pitchFamily="18" charset="-78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A0EC70C-3523-4680-9353-2650D7FA7FE2}">
  <a:tblStyle styleId="{3A0EC70C-3523-4680-9353-2650D7FA7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07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5db2f9b1_1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5db2f9b1_1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6efdb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6efdb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First five rows</a:t>
            </a:r>
            <a:r>
              <a:rPr lang="en-GB" baseline="0" dirty="0" smtClean="0"/>
              <a:t> </a:t>
            </a:r>
            <a:r>
              <a:rPr lang="en-GB" baseline="0" smtClean="0"/>
              <a:t>of dataset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64c0eb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64c0eb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64c0eb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64c0eb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Loan status and Count of loan terms</a:t>
            </a:r>
            <a:r>
              <a:rPr lang="en-GB" baseline="0" dirty="0" smtClean="0"/>
              <a:t> status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6efdb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6efdb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We</a:t>
            </a:r>
            <a:r>
              <a:rPr lang="en-GB" baseline="0" dirty="0" smtClean="0"/>
              <a:t> have here all graphs in the order as follows Age Distribution and status, Education and Loan status, Educations of Gender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6efdb97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6efdb97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 matrix and explain why we are using only 4 attributes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555326-FDDB-4CDE-B506-E6D884E7C5E2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 rot="360000">
            <a:off x="2016679" y="1648095"/>
            <a:ext cx="5077828" cy="1247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 </a:t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dirty="0" smtClean="0">
                <a:latin typeface="Copperplate Gothic Light" pitchFamily="34" charset="0"/>
              </a:rPr>
              <a:t>		        	            </a:t>
            </a:r>
            <a:br>
              <a:rPr lang="en-GB" dirty="0" smtClean="0">
                <a:latin typeface="Copperplate Gothic Light" pitchFamily="34" charset="0"/>
              </a:rPr>
            </a:br>
            <a:r>
              <a:rPr lang="en-GB" dirty="0" smtClean="0">
                <a:latin typeface="Copperplate Gothic Light" pitchFamily="34" charset="0"/>
              </a:rPr>
              <a:t/>
            </a:r>
            <a:br>
              <a:rPr lang="en-GB" dirty="0" smtClean="0">
                <a:latin typeface="Copperplate Gothic Light" pitchFamily="34" charset="0"/>
              </a:rPr>
            </a:br>
            <a:r>
              <a:rPr lang="en-GB" dirty="0" smtClean="0">
                <a:latin typeface="Copperplate Gothic Light" pitchFamily="34" charset="0"/>
              </a:rPr>
              <a:t>  </a:t>
            </a:r>
            <a:r>
              <a:rPr lang="en-GB" sz="6000" dirty="0" smtClean="0">
                <a:latin typeface="Arabic Typesetting" pitchFamily="66" charset="-78"/>
                <a:cs typeface="Arabic Typesetting" pitchFamily="66" charset="-78"/>
              </a:rPr>
              <a:t>Loan payments</a:t>
            </a:r>
            <a:endParaRPr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27" y="2006593"/>
            <a:ext cx="8041440" cy="1082006"/>
          </a:xfrm>
        </p:spPr>
        <p:txBody>
          <a:bodyPr>
            <a:normAutofit fontScale="90000"/>
          </a:bodyPr>
          <a:lstStyle/>
          <a:p>
            <a:r>
              <a:rPr lang="en-GB" sz="9600" dirty="0" smtClean="0">
                <a:latin typeface="Caveat" charset="0"/>
              </a:rPr>
              <a:t>	   </a:t>
            </a:r>
            <a:r>
              <a:rPr lang="en-GB" sz="9600" b="1" dirty="0" smtClean="0">
                <a:latin typeface="Arabic Typesetting" pitchFamily="66" charset="-78"/>
                <a:cs typeface="Arabic Typesetting" pitchFamily="66" charset="-78"/>
              </a:rPr>
              <a:t>Thank You</a:t>
            </a:r>
            <a:endParaRPr lang="en-GB" sz="96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26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8100" lv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GB" b="1" i="1" dirty="0" smtClean="0">
                <a:latin typeface="Caveat"/>
                <a:ea typeface="Caveat"/>
                <a:cs typeface="Caveat"/>
                <a:sym typeface="Caveat"/>
              </a:rPr>
              <a:t>          </a:t>
            </a: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1.What I am planning to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do?</a:t>
            </a:r>
            <a:endParaRPr sz="4000" b="1" dirty="0">
              <a:latin typeface="Arabic Typesetting" pitchFamily="66" charset="-78"/>
              <a:ea typeface="Caveat"/>
              <a:cs typeface="Arabic Typesetting" pitchFamily="66" charset="-78"/>
              <a:sym typeface="Caveat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15388" y="1044546"/>
            <a:ext cx="8196350" cy="3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Copperplate Gothic Light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b="0" i="1" dirty="0">
                <a:latin typeface="Copperplate Gothic Light" pitchFamily="34" charset="0"/>
                <a:cs typeface="Andalus" pitchFamily="18" charset="-78"/>
              </a:rPr>
              <a:t>	</a:t>
            </a:r>
            <a:r>
              <a:rPr lang="en-IN" sz="2400" b="0" i="1" dirty="0" smtClean="0">
                <a:latin typeface="Andalus" pitchFamily="18" charset="-78"/>
                <a:cs typeface="Andalus" pitchFamily="18" charset="-78"/>
              </a:rPr>
              <a:t>Machine </a:t>
            </a:r>
            <a:r>
              <a:rPr lang="en-IN" sz="2400" b="0" i="1" dirty="0">
                <a:latin typeface="Andalus" pitchFamily="18" charset="-78"/>
                <a:cs typeface="Andalus" pitchFamily="18" charset="-78"/>
              </a:rPr>
              <a:t>learning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Algorithms are </a:t>
            </a:r>
            <a:r>
              <a:rPr lang="en-IN" sz="2400" b="0" i="1" dirty="0" smtClean="0">
                <a:latin typeface="Andalus" pitchFamily="18" charset="-78"/>
                <a:cs typeface="Andalus" pitchFamily="18" charset="-78"/>
              </a:rPr>
              <a:t>being </a:t>
            </a:r>
            <a:r>
              <a:rPr lang="en-IN" sz="2400" b="0" i="1" dirty="0">
                <a:latin typeface="Andalus" pitchFamily="18" charset="-78"/>
                <a:cs typeface="Andalus" pitchFamily="18" charset="-78"/>
              </a:rPr>
              <a:t>applied to assess the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loan repayments of customers using 3 main loan statuses which are  </a:t>
            </a:r>
            <a:r>
              <a:rPr lang="en-GB" sz="2400" b="1" i="1" dirty="0">
                <a:latin typeface="Andalus" pitchFamily="18" charset="-78"/>
                <a:cs typeface="Andalus" pitchFamily="18" charset="-78"/>
              </a:rPr>
              <a:t>'PAIDOFF', 'COLLECTION', </a:t>
            </a:r>
            <a:r>
              <a:rPr lang="en-GB" sz="2400" b="1" i="1" dirty="0" smtClean="0">
                <a:latin typeface="Andalus" pitchFamily="18" charset="-78"/>
                <a:cs typeface="Andalus" pitchFamily="18" charset="-78"/>
              </a:rPr>
              <a:t>'COLLECTION_PAIDOFF</a:t>
            </a:r>
            <a:r>
              <a:rPr lang="en-GB" sz="2400" i="1" dirty="0" smtClean="0">
                <a:latin typeface="Andalus" pitchFamily="18" charset="-78"/>
                <a:cs typeface="Andalus" pitchFamily="18" charset="-78"/>
              </a:rPr>
              <a:t>‘ , ot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her </a:t>
            </a:r>
            <a:r>
              <a:rPr lang="en-IN" sz="2400" i="1" dirty="0">
                <a:latin typeface="Andalus" pitchFamily="18" charset="-78"/>
                <a:cs typeface="Andalus" pitchFamily="18" charset="-78"/>
              </a:rPr>
              <a:t>attributes I am considering here is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Age, Education, Gender of </a:t>
            </a:r>
            <a:r>
              <a:rPr lang="en-IN" sz="2400" i="1" dirty="0">
                <a:latin typeface="Andalus" pitchFamily="18" charset="-78"/>
                <a:cs typeface="Andalus" pitchFamily="18" charset="-78"/>
              </a:rPr>
              <a:t>the customers and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time taken to paid their loan back </a:t>
            </a:r>
            <a:endParaRPr lang="en-GB" sz="2400" i="1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IN" sz="2400" b="0" i="1" dirty="0" smtClean="0">
                <a:latin typeface="Andalus" pitchFamily="18" charset="-78"/>
                <a:cs typeface="Andalus" pitchFamily="18" charset="-78"/>
              </a:rPr>
              <a:t>In </a:t>
            </a:r>
            <a:r>
              <a:rPr lang="en-IN" sz="2400" b="0" i="1" dirty="0">
                <a:latin typeface="Andalus" pitchFamily="18" charset="-78"/>
                <a:cs typeface="Andalus" pitchFamily="18" charset="-78"/>
              </a:rPr>
              <a:t>this problem, the goal is to model the </a:t>
            </a:r>
            <a:r>
              <a:rPr lang="en-IN" sz="2400" b="0" i="1" dirty="0" smtClean="0">
                <a:latin typeface="Andalus" pitchFamily="18" charset="-78"/>
                <a:cs typeface="Andalus" pitchFamily="18" charset="-78"/>
              </a:rPr>
              <a:t>multiple algorithms and assess their scores, comparing the models and choosing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the best algorithm for our Dataset.</a:t>
            </a:r>
            <a:endParaRPr lang="en-GB" sz="2400" b="0" i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4325"/>
            <a:ext cx="8520600" cy="74295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 </a:t>
            </a: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     2.What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data </a:t>
            </a: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attributes I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have here?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3888"/>
            <a:ext cx="8520600" cy="36257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i="1" dirty="0"/>
              <a:t>Loan_id</a:t>
            </a:r>
            <a:r>
              <a:rPr lang="en-US" i="1" dirty="0"/>
              <a:t> : A unique loan number assigned to each loan customers</a:t>
            </a:r>
            <a:endParaRPr lang="en-GB" i="1" dirty="0"/>
          </a:p>
          <a:p>
            <a:pPr lvl="0"/>
            <a:r>
              <a:rPr lang="en-US" b="1" i="1" dirty="0"/>
              <a:t>Loan_status</a:t>
            </a:r>
            <a:r>
              <a:rPr lang="en-US" i="1" dirty="0"/>
              <a:t>: Whether a loan is paid off, in collection, new customer yet to payoff, or paid off after the collection efforts</a:t>
            </a:r>
            <a:endParaRPr lang="en-GB" i="1" dirty="0"/>
          </a:p>
          <a:p>
            <a:pPr lvl="0"/>
            <a:r>
              <a:rPr lang="en-US" b="1" i="1" dirty="0"/>
              <a:t>Principal</a:t>
            </a:r>
            <a:r>
              <a:rPr lang="en-US" i="1" dirty="0"/>
              <a:t>: Basic principal loan amount at the origination terms, could be weekly (7 days), biweekly, and monthly payoff schedule</a:t>
            </a:r>
            <a:endParaRPr lang="en-GB" i="1" dirty="0"/>
          </a:p>
          <a:p>
            <a:pPr lvl="0"/>
            <a:r>
              <a:rPr lang="en-US" b="1" i="1" dirty="0"/>
              <a:t>E</a:t>
            </a:r>
            <a:r>
              <a:rPr lang="en-US" b="1" i="1" dirty="0" smtClean="0"/>
              <a:t>ffective_date</a:t>
            </a:r>
            <a:r>
              <a:rPr lang="en-US" i="1" dirty="0"/>
              <a:t>: When the loan got originated and took effects</a:t>
            </a:r>
            <a:endParaRPr lang="en-GB" i="1" dirty="0"/>
          </a:p>
          <a:p>
            <a:pPr lvl="0"/>
            <a:r>
              <a:rPr lang="en-US" b="1" i="1" dirty="0"/>
              <a:t>D</a:t>
            </a:r>
            <a:r>
              <a:rPr lang="en-US" b="1" i="1" dirty="0" smtClean="0"/>
              <a:t>ue_date</a:t>
            </a:r>
            <a:r>
              <a:rPr lang="en-US" i="1" dirty="0"/>
              <a:t>: Since it’s one-time payoff schedule, each loan has one single due date</a:t>
            </a:r>
            <a:endParaRPr lang="en-GB" i="1" dirty="0"/>
          </a:p>
          <a:p>
            <a:pPr lvl="0"/>
            <a:r>
              <a:rPr lang="en-US" b="1" i="1" dirty="0"/>
              <a:t>P</a:t>
            </a:r>
            <a:r>
              <a:rPr lang="en-US" b="1" i="1" dirty="0" smtClean="0"/>
              <a:t>aidoff_time</a:t>
            </a:r>
            <a:r>
              <a:rPr lang="en-US" i="1" dirty="0"/>
              <a:t>: The actual time a customer pays off the loan</a:t>
            </a:r>
            <a:endParaRPr lang="en-GB" i="1" dirty="0"/>
          </a:p>
          <a:p>
            <a:pPr lvl="0"/>
            <a:r>
              <a:rPr lang="en-US" b="1" i="1" dirty="0" smtClean="0"/>
              <a:t>Pastdue_days</a:t>
            </a:r>
            <a:r>
              <a:rPr lang="en-US" i="1" dirty="0"/>
              <a:t>: How many days a loan has been past due</a:t>
            </a:r>
            <a:endParaRPr lang="en-GB" i="1" dirty="0"/>
          </a:p>
          <a:p>
            <a:pPr lvl="0"/>
            <a:r>
              <a:rPr lang="en-US" b="1" i="1" dirty="0"/>
              <a:t>A</a:t>
            </a:r>
            <a:r>
              <a:rPr lang="en-US" b="1" i="1" dirty="0" smtClean="0"/>
              <a:t>ge</a:t>
            </a:r>
            <a:r>
              <a:rPr lang="en-US" i="1" dirty="0"/>
              <a:t>, </a:t>
            </a:r>
            <a:r>
              <a:rPr lang="en-US" b="1" i="1" dirty="0" smtClean="0"/>
              <a:t>Education</a:t>
            </a:r>
            <a:r>
              <a:rPr lang="en-US" i="1" dirty="0"/>
              <a:t>, </a:t>
            </a:r>
            <a:r>
              <a:rPr lang="en-US" b="1" i="1" dirty="0"/>
              <a:t>Gender</a:t>
            </a:r>
            <a:r>
              <a:rPr lang="en-US" i="1" dirty="0"/>
              <a:t>: A customer’s basic demographic information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			3.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Sample data?</a:t>
            </a:r>
            <a:endParaRPr sz="4000" b="1" dirty="0">
              <a:latin typeface="Arabic Typesetting" pitchFamily="66" charset="-78"/>
              <a:ea typeface="Caveat"/>
              <a:cs typeface="Arabic Typesetting" pitchFamily="66" charset="-78"/>
              <a:sym typeface="Caveat"/>
            </a:endParaRPr>
          </a:p>
        </p:txBody>
      </p:sp>
      <p:pic>
        <p:nvPicPr>
          <p:cNvPr id="2050" name="Picture 2" descr="C:\Users\RAVI\Favorit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1233377"/>
            <a:ext cx="7740502" cy="32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1" y="-204964"/>
            <a:ext cx="8520600" cy="1296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	</a:t>
            </a: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4. Data specifics I have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identified?</a:t>
            </a:r>
            <a:endParaRPr sz="4000" b="1" dirty="0">
              <a:latin typeface="Arabic Typesetting" pitchFamily="66" charset="-78"/>
              <a:ea typeface="Caveat"/>
              <a:cs typeface="Arabic Typesetting" pitchFamily="66" charset="-78"/>
              <a:sym typeface="Caveat"/>
            </a:endParaRPr>
          </a:p>
        </p:txBody>
      </p:sp>
      <p:pic>
        <p:nvPicPr>
          <p:cNvPr id="3074" name="Picture 2" descr="C:\Users\RAVI\Favorites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7" y="1006806"/>
            <a:ext cx="7899990" cy="3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VI\Favorites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946298"/>
            <a:ext cx="7814930" cy="38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0;p19"/>
          <p:cNvSpPr txBox="1">
            <a:spLocks noGrp="1"/>
          </p:cNvSpPr>
          <p:nvPr>
            <p:ph type="title"/>
          </p:nvPr>
        </p:nvSpPr>
        <p:spPr>
          <a:xfrm>
            <a:off x="311825" y="122830"/>
            <a:ext cx="8520600" cy="968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latin typeface="Arabic Typesetting" pitchFamily="66" charset="-78"/>
                <a:cs typeface="Arabic Typesetting" pitchFamily="66" charset="-78"/>
              </a:rPr>
              <a:t>		5. Data Visualizations</a:t>
            </a:r>
            <a:endParaRPr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VI\Favorites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9" y="159488"/>
            <a:ext cx="8888818" cy="48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    6. </a:t>
            </a:r>
            <a:r>
              <a:rPr lang="en-GB" sz="4000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Explanation on </a:t>
            </a:r>
            <a:r>
              <a:rPr lang="en-GB" sz="4000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 Model evaluation </a:t>
            </a:r>
            <a:endParaRPr sz="4000" b="1" dirty="0">
              <a:latin typeface="Arabic Typesetting" pitchFamily="66" charset="-78"/>
              <a:ea typeface="Caveat"/>
              <a:cs typeface="Arabic Typesetting" pitchFamily="66" charset="-78"/>
              <a:sym typeface="Cave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056" y="1032166"/>
            <a:ext cx="776176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+mn-lt"/>
              </a:rPr>
              <a:t>We are ready to Predict </a:t>
            </a:r>
            <a:r>
              <a:rPr lang="en-GB" sz="2200" dirty="0">
                <a:latin typeface="+mn-lt"/>
              </a:rPr>
              <a:t>a</a:t>
            </a:r>
            <a:r>
              <a:rPr lang="en-GB" sz="2200" dirty="0" smtClean="0">
                <a:latin typeface="+mn-lt"/>
              </a:rPr>
              <a:t> Model and Solve the required solution. I am identifying </a:t>
            </a:r>
            <a:r>
              <a:rPr lang="en-GB" sz="2200" dirty="0">
                <a:latin typeface="+mn-lt"/>
              </a:rPr>
              <a:t>relationship between output </a:t>
            </a:r>
            <a:r>
              <a:rPr lang="en-GB" sz="2200" dirty="0" smtClean="0">
                <a:latin typeface="+mn-lt"/>
              </a:rPr>
              <a:t>Loan status with (Gender</a:t>
            </a:r>
            <a:r>
              <a:rPr lang="en-GB" sz="2200" dirty="0">
                <a:latin typeface="+mn-lt"/>
              </a:rPr>
              <a:t>, Age, </a:t>
            </a:r>
            <a:r>
              <a:rPr lang="en-GB" sz="2200" dirty="0" smtClean="0">
                <a:latin typeface="+mn-lt"/>
              </a:rPr>
              <a:t>Education) using the following algorithms : </a:t>
            </a:r>
            <a:endParaRPr lang="en-GB" sz="2200" dirty="0">
              <a:latin typeface="+mn-lt"/>
            </a:endParaRPr>
          </a:p>
          <a:p>
            <a:r>
              <a:rPr lang="en-GB" sz="2200" dirty="0" smtClean="0">
                <a:latin typeface="+mn-lt"/>
              </a:rPr>
              <a:t>1.  Linear </a:t>
            </a:r>
            <a:r>
              <a:rPr lang="en-GB" sz="2200" dirty="0">
                <a:latin typeface="+mn-lt"/>
              </a:rPr>
              <a:t>Regression</a:t>
            </a:r>
          </a:p>
          <a:p>
            <a:r>
              <a:rPr lang="en-GB" sz="2200" dirty="0" smtClean="0">
                <a:latin typeface="+mn-lt"/>
              </a:rPr>
              <a:t>2.  Logistic </a:t>
            </a:r>
            <a:r>
              <a:rPr lang="en-GB" sz="2200" dirty="0">
                <a:latin typeface="+mn-lt"/>
              </a:rPr>
              <a:t>Regression</a:t>
            </a:r>
          </a:p>
          <a:p>
            <a:r>
              <a:rPr lang="en-GB" sz="2200" dirty="0" smtClean="0">
                <a:latin typeface="+mn-lt"/>
              </a:rPr>
              <a:t>3.  k-Nearest Neighbours </a:t>
            </a:r>
            <a:r>
              <a:rPr lang="en-GB" sz="2200" dirty="0">
                <a:latin typeface="+mn-lt"/>
              </a:rPr>
              <a:t>(KNN)</a:t>
            </a:r>
          </a:p>
          <a:p>
            <a:r>
              <a:rPr lang="en-GB" sz="2200" dirty="0" smtClean="0">
                <a:latin typeface="+mn-lt"/>
              </a:rPr>
              <a:t>4.  Support </a:t>
            </a:r>
            <a:r>
              <a:rPr lang="en-GB" sz="2200" dirty="0">
                <a:latin typeface="+mn-lt"/>
              </a:rPr>
              <a:t>Vector Machines(SVM)</a:t>
            </a:r>
          </a:p>
          <a:p>
            <a:r>
              <a:rPr lang="en-GB" sz="2200" dirty="0" smtClean="0">
                <a:latin typeface="+mn-lt"/>
              </a:rPr>
              <a:t>5.  Naive </a:t>
            </a:r>
            <a:r>
              <a:rPr lang="en-GB" sz="2200" dirty="0">
                <a:latin typeface="+mn-lt"/>
              </a:rPr>
              <a:t>Bayes classifier</a:t>
            </a:r>
          </a:p>
          <a:p>
            <a:r>
              <a:rPr lang="en-GB" sz="2200" dirty="0" smtClean="0">
                <a:latin typeface="+mn-lt"/>
              </a:rPr>
              <a:t>6.  Decision </a:t>
            </a:r>
            <a:r>
              <a:rPr lang="en-GB" sz="2200" dirty="0">
                <a:latin typeface="+mn-lt"/>
              </a:rPr>
              <a:t>Tree</a:t>
            </a:r>
          </a:p>
          <a:p>
            <a:r>
              <a:rPr lang="en-GB" sz="2200" dirty="0" smtClean="0">
                <a:latin typeface="+mn-lt"/>
              </a:rPr>
              <a:t>7.  Random </a:t>
            </a:r>
            <a:r>
              <a:rPr lang="en-GB" sz="2200" dirty="0">
                <a:latin typeface="+mn-lt"/>
              </a:rPr>
              <a:t>Forrest</a:t>
            </a:r>
          </a:p>
          <a:p>
            <a:r>
              <a:rPr lang="en-GB" sz="2200" dirty="0" smtClean="0">
                <a:latin typeface="+mn-lt"/>
              </a:rPr>
              <a:t>8.  Stochastic </a:t>
            </a:r>
            <a:r>
              <a:rPr lang="en-GB" sz="2200" dirty="0">
                <a:latin typeface="+mn-lt"/>
              </a:rPr>
              <a:t>Gradient Descent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28" y="170122"/>
            <a:ext cx="8520600" cy="871869"/>
          </a:xfrm>
        </p:spPr>
        <p:txBody>
          <a:bodyPr/>
          <a:lstStyle/>
          <a:p>
            <a:r>
              <a:rPr lang="en-GB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 </a:t>
            </a:r>
            <a:r>
              <a:rPr lang="en-GB" b="1" dirty="0" smtClean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	7</a:t>
            </a:r>
            <a:r>
              <a:rPr lang="en-GB" b="1" dirty="0">
                <a:latin typeface="Arabic Typesetting" pitchFamily="66" charset="-78"/>
                <a:ea typeface="Caveat"/>
                <a:cs typeface="Arabic Typesetting" pitchFamily="66" charset="-78"/>
                <a:sym typeface="Caveat"/>
              </a:rPr>
              <a:t>. Explanation of the Model accuracy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35" y="958461"/>
            <a:ext cx="8520600" cy="3932515"/>
          </a:xfrm>
        </p:spPr>
        <p:txBody>
          <a:bodyPr>
            <a:normAutofit/>
          </a:bodyPr>
          <a:lstStyle/>
          <a:p>
            <a:r>
              <a:rPr lang="en-GB" sz="2200" i="1" dirty="0" smtClean="0"/>
              <a:t>Conclusions: We </a:t>
            </a:r>
            <a:r>
              <a:rPr lang="en-GB" sz="2200" i="1" dirty="0"/>
              <a:t>can now rank our evaluation of all the models to choose the best one for our problem. </a:t>
            </a:r>
            <a:r>
              <a:rPr lang="en-GB" sz="2200" b="1" i="1" dirty="0" smtClean="0"/>
              <a:t>SVC, Decision </a:t>
            </a:r>
            <a:r>
              <a:rPr lang="en-GB" sz="2200" b="1" i="1" dirty="0"/>
              <a:t>Tree and Random Forest</a:t>
            </a:r>
            <a:r>
              <a:rPr lang="en-GB" sz="2200" i="1" dirty="0"/>
              <a:t> score the same, we choose to use Random Forest as they correct for decision </a:t>
            </a:r>
            <a:r>
              <a:rPr lang="en-GB" sz="2200" i="1" dirty="0" smtClean="0"/>
              <a:t>trees.</a:t>
            </a:r>
          </a:p>
          <a:p>
            <a:pPr marL="114300" indent="0">
              <a:buNone/>
            </a:pPr>
            <a:r>
              <a:rPr lang="en-GB" sz="2200" i="1" dirty="0"/>
              <a:t> </a:t>
            </a:r>
            <a:r>
              <a:rPr lang="en-GB" sz="2200" i="1" dirty="0" smtClean="0"/>
              <a:t>     </a:t>
            </a:r>
            <a:endParaRPr lang="en-GB" sz="2200" i="1" dirty="0"/>
          </a:p>
          <a:p>
            <a:endParaRPr lang="en-GB" sz="2200" i="1" dirty="0"/>
          </a:p>
        </p:txBody>
      </p:sp>
      <p:pic>
        <p:nvPicPr>
          <p:cNvPr id="4" name="Picture 2" descr="C:\Users\RAVI\Favorites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74" y="2562444"/>
            <a:ext cx="5039831" cy="232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1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6268</TotalTime>
  <Words>309</Words>
  <Application>Microsoft Office PowerPoint</Application>
  <PresentationFormat>On-screen Show (16:9)</PresentationFormat>
  <Paragraphs>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Wingdings 2</vt:lpstr>
      <vt:lpstr>Arabic Typesetting</vt:lpstr>
      <vt:lpstr>Franklin Gothic Medium</vt:lpstr>
      <vt:lpstr>Franklin Gothic Book</vt:lpstr>
      <vt:lpstr>Caveat</vt:lpstr>
      <vt:lpstr>Copperplate Gothic Light</vt:lpstr>
      <vt:lpstr>Andalus</vt:lpstr>
      <vt:lpstr>Trek</vt:lpstr>
      <vt:lpstr>                                Loan payments</vt:lpstr>
      <vt:lpstr>          1.What I am planning to do?</vt:lpstr>
      <vt:lpstr>      2.What data attributes I have here?</vt:lpstr>
      <vt:lpstr>   3. Sample data?</vt:lpstr>
      <vt:lpstr> 4. Data specifics I have identified?</vt:lpstr>
      <vt:lpstr>  5. Data Visualizations</vt:lpstr>
      <vt:lpstr>PowerPoint Presentation</vt:lpstr>
      <vt:lpstr>    6. Explanation on  Model evaluation </vt:lpstr>
      <vt:lpstr>  7. Explanation of the Model accuracy 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DATA</dc:title>
  <dc:creator>Rakesh Mondal</dc:creator>
  <cp:lastModifiedBy>RAVI</cp:lastModifiedBy>
  <cp:revision>30</cp:revision>
  <dcterms:modified xsi:type="dcterms:W3CDTF">2019-01-10T01:36:38Z</dcterms:modified>
</cp:coreProperties>
</file>