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7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828800"/>
            <a:ext cx="5105400" cy="2868168"/>
          </a:xfrm>
        </p:spPr>
        <p:txBody>
          <a:bodyPr/>
          <a:lstStyle/>
          <a:p>
            <a:r>
              <a:rPr lang="en-GB" i="1" dirty="0" smtClean="0">
                <a:latin typeface="Gautami" pitchFamily="34" charset="0"/>
                <a:cs typeface="Gautami" pitchFamily="34" charset="0"/>
              </a:rPr>
              <a:t>Super Market</a:t>
            </a:r>
            <a:br>
              <a:rPr lang="en-GB" i="1" dirty="0" smtClean="0">
                <a:latin typeface="Gautami" pitchFamily="34" charset="0"/>
                <a:cs typeface="Gautami" pitchFamily="34" charset="0"/>
              </a:rPr>
            </a:br>
            <a:r>
              <a:rPr lang="en-GB" i="1" dirty="0" smtClean="0">
                <a:latin typeface="Gautami" pitchFamily="34" charset="0"/>
                <a:cs typeface="Gautami" pitchFamily="34" charset="0"/>
              </a:rPr>
              <a:t>Customer Clustering</a:t>
            </a:r>
            <a:endParaRPr lang="en-GB" i="1" dirty="0">
              <a:latin typeface="Gautami" pitchFamily="34" charset="0"/>
              <a:cs typeface="Gauta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8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76400"/>
            <a:ext cx="5105400" cy="2868168"/>
          </a:xfrm>
        </p:spPr>
        <p:txBody>
          <a:bodyPr/>
          <a:lstStyle/>
          <a:p>
            <a:r>
              <a:rPr lang="en-GB" sz="5400" i="1" dirty="0">
                <a:latin typeface="Gautami" pitchFamily="34" charset="0"/>
                <a:cs typeface="Gautami" pitchFamily="34" charset="0"/>
              </a:rPr>
              <a:t>	</a:t>
            </a:r>
            <a:r>
              <a:rPr lang="en-GB" sz="5400" i="1" dirty="0" smtClean="0">
                <a:latin typeface="Gautami" pitchFamily="34" charset="0"/>
                <a:cs typeface="Gautami" pitchFamily="34" charset="0"/>
              </a:rPr>
              <a:t>			Thank you </a:t>
            </a:r>
            <a:endParaRPr lang="en-GB" sz="5400" i="1" dirty="0">
              <a:latin typeface="Gautami" pitchFamily="34" charset="0"/>
              <a:cs typeface="Gauta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0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Gautami" pitchFamily="34" charset="0"/>
                <a:cs typeface="Gautami" pitchFamily="34" charset="0"/>
              </a:rPr>
              <a:t>Objective</a:t>
            </a:r>
            <a:endParaRPr lang="en-GB" sz="3600" dirty="0">
              <a:latin typeface="Gautami" pitchFamily="34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 smtClean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IN" i="1" dirty="0" smtClean="0">
                <a:latin typeface="Gautami" pitchFamily="34" charset="0"/>
                <a:cs typeface="Gautami" pitchFamily="34" charset="0"/>
              </a:rPr>
              <a:t>Machine </a:t>
            </a:r>
            <a:r>
              <a:rPr lang="en-IN" i="1" dirty="0">
                <a:latin typeface="Gautami" pitchFamily="34" charset="0"/>
                <a:cs typeface="Gautami" pitchFamily="34" charset="0"/>
              </a:rPr>
              <a:t>learning is being applied to assess the </a:t>
            </a:r>
            <a:r>
              <a:rPr lang="en-IN" i="1" dirty="0" smtClean="0">
                <a:latin typeface="Gautami" pitchFamily="34" charset="0"/>
                <a:cs typeface="Gautami" pitchFamily="34" charset="0"/>
              </a:rPr>
              <a:t>Super Market Customers using </a:t>
            </a:r>
            <a:r>
              <a:rPr lang="en-IN" i="1" dirty="0">
                <a:latin typeface="Gautami" pitchFamily="34" charset="0"/>
                <a:cs typeface="Gautami" pitchFamily="34" charset="0"/>
              </a:rPr>
              <a:t>different parameters</a:t>
            </a:r>
            <a:r>
              <a:rPr lang="en-IN" i="1" dirty="0" smtClean="0">
                <a:latin typeface="Gautami" pitchFamily="34" charset="0"/>
                <a:cs typeface="Gautami" pitchFamily="34" charset="0"/>
              </a:rPr>
              <a:t>.</a:t>
            </a:r>
          </a:p>
          <a:p>
            <a:pPr marL="0" indent="0">
              <a:buNone/>
            </a:pPr>
            <a:endParaRPr lang="en-IN" i="1" dirty="0" smtClean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IN" i="1" dirty="0" smtClean="0">
                <a:latin typeface="Gautami" pitchFamily="34" charset="0"/>
                <a:cs typeface="Gautami" pitchFamily="34" charset="0"/>
              </a:rPr>
              <a:t>In </a:t>
            </a:r>
            <a:r>
              <a:rPr lang="en-IN" i="1" dirty="0">
                <a:latin typeface="Gautami" pitchFamily="34" charset="0"/>
                <a:cs typeface="Gautami" pitchFamily="34" charset="0"/>
              </a:rPr>
              <a:t>this problem, the goal is to model the </a:t>
            </a:r>
            <a:r>
              <a:rPr lang="en-IN" i="1" dirty="0" smtClean="0">
                <a:latin typeface="Gautami" pitchFamily="34" charset="0"/>
                <a:cs typeface="Gautami" pitchFamily="34" charset="0"/>
              </a:rPr>
              <a:t>customer purchasing behaviour </a:t>
            </a:r>
            <a:r>
              <a:rPr lang="en-IN" i="1" dirty="0">
                <a:latin typeface="Gautami" pitchFamily="34" charset="0"/>
                <a:cs typeface="Gautami" pitchFamily="34" charset="0"/>
              </a:rPr>
              <a:t>based on its </a:t>
            </a:r>
            <a:r>
              <a:rPr lang="en-IN" i="1" dirty="0" smtClean="0">
                <a:latin typeface="Gautami" pitchFamily="34" charset="0"/>
                <a:cs typeface="Gautami" pitchFamily="34" charset="0"/>
              </a:rPr>
              <a:t>purchase value and number of items.</a:t>
            </a:r>
          </a:p>
          <a:p>
            <a:pPr marL="0" indent="0">
              <a:buNone/>
            </a:pPr>
            <a:endParaRPr lang="en-US" i="1" dirty="0" smtClean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Gautami" pitchFamily="34" charset="0"/>
                <a:cs typeface="Gautami" pitchFamily="34" charset="0"/>
              </a:rPr>
              <a:t>This </a:t>
            </a:r>
            <a:r>
              <a:rPr lang="en-US" i="1" dirty="0">
                <a:latin typeface="Gautami" pitchFamily="34" charset="0"/>
                <a:cs typeface="Gautami" pitchFamily="34" charset="0"/>
              </a:rPr>
              <a:t>dataset represents the purchase behavior of customers at </a:t>
            </a:r>
            <a:r>
              <a:rPr lang="en-US" i="1" dirty="0" smtClean="0">
                <a:latin typeface="Gautami" pitchFamily="34" charset="0"/>
                <a:cs typeface="Gautami" pitchFamily="34" charset="0"/>
              </a:rPr>
              <a:t>Spencer's </a:t>
            </a:r>
            <a:r>
              <a:rPr lang="en-US" i="1" dirty="0">
                <a:latin typeface="Gautami" pitchFamily="34" charset="0"/>
                <a:cs typeface="Gautami" pitchFamily="34" charset="0"/>
              </a:rPr>
              <a:t>supermarket in Eastern part of India. It has 702 </a:t>
            </a:r>
            <a:r>
              <a:rPr lang="en-US" i="1" dirty="0" smtClean="0">
                <a:latin typeface="Gautami" pitchFamily="34" charset="0"/>
                <a:cs typeface="Gautami" pitchFamily="34" charset="0"/>
              </a:rPr>
              <a:t>rows and 6 Columns of data records.</a:t>
            </a:r>
            <a:endParaRPr lang="en-GB" i="1" dirty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IN" i="1" dirty="0" smtClean="0">
                <a:latin typeface="Gautami" pitchFamily="34" charset="0"/>
                <a:cs typeface="Gautami" pitchFamily="34" charset="0"/>
              </a:rPr>
              <a:t> </a:t>
            </a:r>
            <a:endParaRPr lang="en-GB" i="1" dirty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endParaRPr lang="en-GB" dirty="0">
              <a:latin typeface="Gautami" pitchFamily="34" charset="0"/>
              <a:cs typeface="Gauta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Gautami" pitchFamily="34" charset="0"/>
                <a:cs typeface="Gautami" pitchFamily="34" charset="0"/>
              </a:rPr>
              <a:t>DATA ATTRIBUTES</a:t>
            </a:r>
            <a:endParaRPr lang="en-GB" sz="3600" dirty="0">
              <a:latin typeface="Gautami" pitchFamily="34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autami" pitchFamily="34" charset="0"/>
                <a:cs typeface="Gautami" pitchFamily="34" charset="0"/>
              </a:rPr>
              <a:t> </a:t>
            </a: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Customer_ID – </a:t>
            </a:r>
            <a:r>
              <a:rPr lang="en-US" sz="2400" i="1" dirty="0">
                <a:latin typeface="Gautami" pitchFamily="34" charset="0"/>
                <a:cs typeface="Gautami" pitchFamily="34" charset="0"/>
              </a:rPr>
              <a:t>id of </a:t>
            </a: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customer</a:t>
            </a:r>
            <a:endParaRPr lang="en-GB" sz="2400" i="1" dirty="0">
              <a:latin typeface="Gautami" pitchFamily="34" charset="0"/>
              <a:cs typeface="Gautam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 AVG_Actual_price_12  </a:t>
            </a:r>
            <a:r>
              <a:rPr lang="en-US" sz="2400" i="1" dirty="0">
                <a:latin typeface="Gautami" pitchFamily="34" charset="0"/>
                <a:cs typeface="Gautami" pitchFamily="34" charset="0"/>
              </a:rPr>
              <a:t>– MRP   </a:t>
            </a:r>
            <a:endParaRPr lang="en-GB" sz="2400" i="1" dirty="0">
              <a:latin typeface="Gautami" pitchFamily="34" charset="0"/>
              <a:cs typeface="Gautam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 Purchase_Value </a:t>
            </a:r>
            <a:r>
              <a:rPr lang="en-US" sz="2400" i="1" dirty="0">
                <a:latin typeface="Gautami" pitchFamily="34" charset="0"/>
                <a:cs typeface="Gautami" pitchFamily="34" charset="0"/>
              </a:rPr>
              <a:t>– Total amount of purchase customer has made</a:t>
            </a:r>
            <a:endParaRPr lang="en-GB" sz="2400" i="1" dirty="0">
              <a:latin typeface="Gautami" pitchFamily="34" charset="0"/>
              <a:cs typeface="Gautam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 No_of_Items </a:t>
            </a:r>
            <a:r>
              <a:rPr lang="en-US" sz="2400" i="1" dirty="0">
                <a:latin typeface="Gautami" pitchFamily="34" charset="0"/>
                <a:cs typeface="Gautami" pitchFamily="34" charset="0"/>
              </a:rPr>
              <a:t>– Number of items bought </a:t>
            </a:r>
            <a:endParaRPr lang="en-GB" sz="2400" i="1" dirty="0">
              <a:latin typeface="Gautami" pitchFamily="34" charset="0"/>
              <a:cs typeface="Gautam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 Total_Discount- </a:t>
            </a:r>
            <a:r>
              <a:rPr lang="en-US" sz="2400" i="1" dirty="0">
                <a:latin typeface="Gautami" pitchFamily="34" charset="0"/>
                <a:cs typeface="Gautami" pitchFamily="34" charset="0"/>
              </a:rPr>
              <a:t>Discount availed by each customer</a:t>
            </a:r>
            <a:endParaRPr lang="en-GB" sz="2400" i="1" dirty="0">
              <a:latin typeface="Gautami" pitchFamily="34" charset="0"/>
              <a:cs typeface="Gautam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latin typeface="Gautami" pitchFamily="34" charset="0"/>
                <a:cs typeface="Gautami" pitchFamily="34" charset="0"/>
              </a:rPr>
              <a:t> MONTH_SINCE_LAST_TRANSACTION </a:t>
            </a:r>
            <a:r>
              <a:rPr lang="en-US" sz="2400" i="1" dirty="0">
                <a:latin typeface="Gautami" pitchFamily="34" charset="0"/>
                <a:cs typeface="Gautami" pitchFamily="34" charset="0"/>
              </a:rPr>
              <a:t>– Last month of visit in supermarket</a:t>
            </a:r>
            <a:endParaRPr lang="en-GB" sz="2400" i="1" dirty="0">
              <a:latin typeface="Gautami" pitchFamily="34" charset="0"/>
              <a:cs typeface="Gautam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Gautami" pitchFamily="34" charset="0"/>
                <a:cs typeface="Gautami" pitchFamily="34" charset="0"/>
              </a:rPr>
              <a:t/>
            </a:r>
            <a:br>
              <a:rPr lang="en-GB" sz="3600" dirty="0" smtClean="0">
                <a:latin typeface="Gautami" pitchFamily="34" charset="0"/>
                <a:cs typeface="Gautami" pitchFamily="34" charset="0"/>
              </a:rPr>
            </a:br>
            <a:r>
              <a:rPr lang="en-GB" sz="3600" dirty="0" smtClean="0">
                <a:latin typeface="Gautami" pitchFamily="34" charset="0"/>
                <a:cs typeface="Gautami" pitchFamily="34" charset="0"/>
              </a:rPr>
              <a:t/>
            </a:r>
            <a:br>
              <a:rPr lang="en-GB" sz="3600" dirty="0" smtClean="0">
                <a:latin typeface="Gautami" pitchFamily="34" charset="0"/>
                <a:cs typeface="Gautami" pitchFamily="34" charset="0"/>
              </a:rPr>
            </a:br>
            <a:r>
              <a:rPr lang="en-GB" sz="3600" dirty="0">
                <a:latin typeface="Gautami" pitchFamily="34" charset="0"/>
                <a:cs typeface="Gautami" pitchFamily="34" charset="0"/>
              </a:rPr>
              <a:t/>
            </a:r>
            <a:br>
              <a:rPr lang="en-GB" sz="3600" dirty="0">
                <a:latin typeface="Gautami" pitchFamily="34" charset="0"/>
                <a:cs typeface="Gautami" pitchFamily="34" charset="0"/>
              </a:rPr>
            </a:br>
            <a:r>
              <a:rPr lang="en-GB" sz="3600" dirty="0" smtClean="0">
                <a:latin typeface="Gautami" pitchFamily="34" charset="0"/>
                <a:cs typeface="Gautami" pitchFamily="34" charset="0"/>
              </a:rPr>
              <a:t/>
            </a:r>
            <a:br>
              <a:rPr lang="en-GB" sz="3600" dirty="0" smtClean="0">
                <a:latin typeface="Gautami" pitchFamily="34" charset="0"/>
                <a:cs typeface="Gautami" pitchFamily="34" charset="0"/>
              </a:rPr>
            </a:br>
            <a:r>
              <a:rPr lang="en-GB" sz="3600" dirty="0" smtClean="0">
                <a:latin typeface="Gautami" pitchFamily="34" charset="0"/>
                <a:cs typeface="Gautami" pitchFamily="34" charset="0"/>
              </a:rPr>
              <a:t/>
            </a:r>
            <a:br>
              <a:rPr lang="en-GB" sz="3600" dirty="0" smtClean="0">
                <a:latin typeface="Gautami" pitchFamily="34" charset="0"/>
                <a:cs typeface="Gautami" pitchFamily="34" charset="0"/>
              </a:rPr>
            </a:br>
            <a:r>
              <a:rPr lang="en-GB" sz="4000" dirty="0" smtClean="0">
                <a:latin typeface="Gautami" pitchFamily="34" charset="0"/>
                <a:cs typeface="Gautami" pitchFamily="34" charset="0"/>
              </a:rPr>
              <a:t>Data Sample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713394"/>
              </p:ext>
            </p:extLst>
          </p:nvPr>
        </p:nvGraphicFramePr>
        <p:xfrm>
          <a:off x="838200" y="1219202"/>
          <a:ext cx="6293921" cy="4648198"/>
        </p:xfrm>
        <a:graphic>
          <a:graphicData uri="http://schemas.openxmlformats.org/drawingml/2006/table">
            <a:tbl>
              <a:tblPr/>
              <a:tblGrid>
                <a:gridCol w="225315"/>
                <a:gridCol w="814705"/>
                <a:gridCol w="1080574"/>
                <a:gridCol w="1080574"/>
                <a:gridCol w="1080574"/>
                <a:gridCol w="1080574"/>
                <a:gridCol w="931605"/>
              </a:tblGrid>
              <a:tr h="1458258">
                <a:tc>
                  <a:txBody>
                    <a:bodyPr/>
                    <a:lstStyle/>
                    <a:p>
                      <a:pPr algn="r" fontAlgn="ctr"/>
                      <a:endParaRPr lang="en-GB" sz="1400" b="1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Cust_id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AVG_Actual_price_12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>
                          <a:effectLst/>
                          <a:latin typeface="Gautami" pitchFamily="34" charset="0"/>
                          <a:cs typeface="Gautami" pitchFamily="34" charset="0"/>
                        </a:rPr>
                        <a:t>Purchase_Value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No_of_Items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>
                          <a:effectLst/>
                          <a:latin typeface="Gautami" pitchFamily="34" charset="0"/>
                          <a:cs typeface="Gautami" pitchFamily="34" charset="0"/>
                        </a:rPr>
                        <a:t>Total_Discount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>
                          <a:effectLst/>
                          <a:latin typeface="Gautami" pitchFamily="34" charset="0"/>
                          <a:cs typeface="Gautami" pitchFamily="34" charset="0"/>
                        </a:rPr>
                        <a:t>MONTH_SINCE_LAST_TRANSACTION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7988">
                <a:tc>
                  <a:txBody>
                    <a:bodyPr/>
                    <a:lstStyle/>
                    <a:p>
                      <a:pPr algn="r" fontAlgn="ctr"/>
                      <a:endParaRPr lang="en-GB" sz="1400" b="1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 smtClean="0">
                          <a:effectLst/>
                          <a:latin typeface="Gautami" pitchFamily="34" charset="0"/>
                          <a:cs typeface="Gautami" pitchFamily="34" charset="0"/>
                        </a:rPr>
                        <a:t>1</a:t>
                      </a:r>
                      <a:endParaRPr lang="en-GB" sz="1400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 smtClean="0">
                          <a:effectLst/>
                          <a:latin typeface="Gautami" pitchFamily="34" charset="0"/>
                          <a:cs typeface="Gautami" pitchFamily="34" charset="0"/>
                        </a:rPr>
                        <a:t>300.000000</a:t>
                      </a:r>
                      <a:endParaRPr lang="en-GB" sz="1400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1200.00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37988">
                <a:tc>
                  <a:txBody>
                    <a:bodyPr/>
                    <a:lstStyle/>
                    <a:p>
                      <a:pPr algn="r" fontAlgn="ctr"/>
                      <a:endParaRPr lang="en-GB" sz="1400" b="1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2563.282500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41012.52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78737.48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7988">
                <a:tc>
                  <a:txBody>
                    <a:bodyPr/>
                    <a:lstStyle/>
                    <a:p>
                      <a:pPr algn="r" fontAlgn="ctr"/>
                      <a:endParaRPr lang="en-GB" sz="1400" b="1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3510.000000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7020.00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780.00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637988">
                <a:tc>
                  <a:txBody>
                    <a:bodyPr/>
                    <a:lstStyle/>
                    <a:p>
                      <a:pPr algn="r" fontAlgn="ctr"/>
                      <a:endParaRPr lang="en-GB" sz="1400" b="1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4530.000000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13590.00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1510.00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7988">
                <a:tc>
                  <a:txBody>
                    <a:bodyPr/>
                    <a:lstStyle/>
                    <a:p>
                      <a:pPr algn="r" fontAlgn="ctr"/>
                      <a:endParaRPr lang="en-GB" sz="1400" b="1" dirty="0">
                        <a:effectLst/>
                        <a:latin typeface="Gautami" pitchFamily="34" charset="0"/>
                        <a:cs typeface="Gautam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2428.076923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33455.00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>
                          <a:effectLst/>
                          <a:latin typeface="Gautami" pitchFamily="34" charset="0"/>
                          <a:cs typeface="Gautami" pitchFamily="34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17445.00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dirty="0">
                          <a:effectLst/>
                          <a:latin typeface="Gautami" pitchFamily="34" charset="0"/>
                          <a:cs typeface="Gautami" pitchFamily="34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1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Gautami" pitchFamily="34" charset="0"/>
                <a:cs typeface="Gautami" pitchFamily="34" charset="0"/>
              </a:rPr>
              <a:t>Data Visualization </a:t>
            </a:r>
            <a:endParaRPr lang="en-GB" sz="3600" dirty="0">
              <a:latin typeface="Gautami" pitchFamily="34" charset="0"/>
              <a:cs typeface="Gautami" pitchFamily="34" charset="0"/>
            </a:endParaRPr>
          </a:p>
        </p:txBody>
      </p:sp>
      <p:pic>
        <p:nvPicPr>
          <p:cNvPr id="3074" name="Picture 2" descr="C:\Users\RAVI\Favorites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3733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VI\Favorites\Desktop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3962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6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r>
              <a:rPr lang="en-GB" dirty="0" smtClean="0">
                <a:latin typeface="Gautami" pitchFamily="34" charset="0"/>
                <a:cs typeface="Gautami" pitchFamily="34" charset="0"/>
              </a:rPr>
              <a:t>Model Evaluation </a:t>
            </a:r>
            <a:endParaRPr lang="en-GB" dirty="0">
              <a:latin typeface="Gautami" pitchFamily="34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239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# Applying K-Means Clustering Algorithm # We use only 'purchase value</a:t>
            </a: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', 'number of items</a:t>
            </a:r>
            <a:r>
              <a:rPr lang="en-GB" sz="1400" i="1" dirty="0">
                <a:latin typeface="Gautami" pitchFamily="34" charset="0"/>
                <a:cs typeface="Gautami" pitchFamily="34" charset="0"/>
              </a:rPr>
              <a:t>' columns to </a:t>
            </a: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cluster </a:t>
            </a:r>
            <a:endParaRPr lang="en-GB" sz="1400" i="1" dirty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X = df_cluster.iloc[:, [0, 1]].values</a:t>
            </a:r>
          </a:p>
          <a:p>
            <a:pPr marL="0" indent="0">
              <a:buNone/>
            </a:pP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from </a:t>
            </a:r>
            <a:r>
              <a:rPr lang="en-GB" sz="1400" i="1" dirty="0">
                <a:latin typeface="Gautami" pitchFamily="34" charset="0"/>
                <a:cs typeface="Gautami" pitchFamily="34" charset="0"/>
              </a:rPr>
              <a:t>sklearn.preprocessing import </a:t>
            </a: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StandardScaler  </a:t>
            </a:r>
            <a:r>
              <a:rPr lang="en-GB" sz="1400" i="1" dirty="0">
                <a:latin typeface="Gautami" pitchFamily="34" charset="0"/>
                <a:cs typeface="Gautami" pitchFamily="34" charset="0"/>
              </a:rPr>
              <a:t># Feature Scaling</a:t>
            </a:r>
          </a:p>
          <a:p>
            <a:pPr marL="0" indent="0">
              <a:buNone/>
            </a:pP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sc_X </a:t>
            </a:r>
            <a:r>
              <a:rPr lang="en-GB" sz="1400" i="1" dirty="0">
                <a:latin typeface="Gautami" pitchFamily="34" charset="0"/>
                <a:cs typeface="Gautami" pitchFamily="34" charset="0"/>
              </a:rPr>
              <a:t>= StandardScaler()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X= sc_X.fit_transform(X)</a:t>
            </a:r>
          </a:p>
          <a:p>
            <a:pPr marL="0" indent="0">
              <a:buNone/>
            </a:pP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#</a:t>
            </a:r>
            <a:r>
              <a:rPr lang="en-GB" sz="1400" i="1" dirty="0">
                <a:latin typeface="Gautami" pitchFamily="34" charset="0"/>
                <a:cs typeface="Gautami" pitchFamily="34" charset="0"/>
              </a:rPr>
              <a:t>Using the Elbow method to find the optical number of clusters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from sklearn.cluster import KMeans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wcss = [] #With in cluster sum of squares(Inertia)</a:t>
            </a:r>
          </a:p>
          <a:p>
            <a:pPr marL="0" indent="0">
              <a:buNone/>
            </a:pP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#</a:t>
            </a:r>
            <a:r>
              <a:rPr lang="en-GB" sz="1400" i="1" dirty="0">
                <a:latin typeface="Gautami" pitchFamily="34" charset="0"/>
                <a:cs typeface="Gautami" pitchFamily="34" charset="0"/>
              </a:rPr>
              <a:t>n_clusters is no.of clusters given by this method,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#k-means++ is an random initialization methods for centriods to avoid random </a:t>
            </a: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initialization </a:t>
            </a:r>
            <a:endParaRPr lang="en-GB" sz="1400" i="1" dirty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#max_iter is max no of iterations defined when k-means is running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#n_init is no of times k-means will run with different initial centroids</a:t>
            </a:r>
          </a:p>
          <a:p>
            <a:pPr marL="0" indent="0">
              <a:buNone/>
            </a:pPr>
            <a:endParaRPr lang="en-GB" sz="1400" i="1" dirty="0">
              <a:latin typeface="Gautami" pitchFamily="34" charset="0"/>
              <a:cs typeface="Gautami" pitchFamily="34" charset="0"/>
            </a:endParaRP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for i in range(1,11): #From 2-10 doing multiple random initializations can make a huge difference to find a better local optima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    kmeans = KMeans(n_clusters = i, init ='k-means++',max_iter=300,n_init=10)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    kmeans.fit(X)</a:t>
            </a:r>
          </a:p>
          <a:p>
            <a:pPr marL="0" indent="0">
              <a:buNone/>
            </a:pPr>
            <a:r>
              <a:rPr lang="en-GB" sz="1400" i="1" dirty="0">
                <a:latin typeface="Gautami" pitchFamily="34" charset="0"/>
                <a:cs typeface="Gautami" pitchFamily="34" charset="0"/>
              </a:rPr>
              <a:t>    wcss.append(</a:t>
            </a:r>
            <a:r>
              <a:rPr lang="en-GB" sz="1400" i="1" dirty="0" err="1">
                <a:latin typeface="Gautami" pitchFamily="34" charset="0"/>
                <a:cs typeface="Gautami" pitchFamily="34" charset="0"/>
              </a:rPr>
              <a:t>kmeans.inertia</a:t>
            </a:r>
            <a:r>
              <a:rPr lang="en-GB" sz="1400" i="1" dirty="0" smtClean="0">
                <a:latin typeface="Gautami" pitchFamily="34" charset="0"/>
                <a:cs typeface="Gautami" pitchFamily="34" charset="0"/>
              </a:rPr>
              <a:t>_)</a:t>
            </a:r>
            <a:endParaRPr lang="en-GB" sz="1400" i="1" dirty="0">
              <a:latin typeface="Gautami" pitchFamily="34" charset="0"/>
              <a:cs typeface="Gauta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0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Gautami" pitchFamily="34" charset="0"/>
                <a:cs typeface="Gautami" pitchFamily="34" charset="0"/>
              </a:rPr>
              <a:t>Dendrogram</a:t>
            </a:r>
            <a:endParaRPr lang="en-GB" dirty="0">
              <a:latin typeface="Gautami" pitchFamily="34" charset="0"/>
              <a:cs typeface="Gautami" pitchFamily="34" charset="0"/>
            </a:endParaRPr>
          </a:p>
        </p:txBody>
      </p:sp>
      <p:pic>
        <p:nvPicPr>
          <p:cNvPr id="1026" name="Picture 2" descr="C:\Users\RAVI\Favorites\Desktop\de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9992"/>
            <a:ext cx="7010400" cy="478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AVI\Favorites\Desktop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705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0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autami" pitchFamily="34" charset="0"/>
                <a:cs typeface="Gautami" pitchFamily="34" charset="0"/>
              </a:rPr>
              <a:t>conclusion</a:t>
            </a:r>
            <a:endParaRPr lang="en-GB" dirty="0">
              <a:latin typeface="Gautami" pitchFamily="34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1 Customers are </a:t>
            </a:r>
            <a:r>
              <a:rPr lang="en-GB" dirty="0"/>
              <a:t>regular customers as they are spending less price </a:t>
            </a:r>
          </a:p>
          <a:p>
            <a:r>
              <a:rPr lang="en-GB" dirty="0" smtClean="0"/>
              <a:t>Type 2 Customers </a:t>
            </a:r>
            <a:r>
              <a:rPr lang="en-GB" dirty="0"/>
              <a:t>are premium customers we can give special treatment </a:t>
            </a:r>
          </a:p>
          <a:p>
            <a:r>
              <a:rPr lang="en-GB" dirty="0" smtClean="0"/>
              <a:t>Type 3 Customers are </a:t>
            </a:r>
            <a:r>
              <a:rPr lang="en-GB" dirty="0"/>
              <a:t>gold range customers so we can send targeted advertisements</a:t>
            </a:r>
          </a:p>
          <a:p>
            <a:endParaRPr lang="en-GB" dirty="0"/>
          </a:p>
          <a:p>
            <a:r>
              <a:rPr lang="en-GB" dirty="0" smtClean="0"/>
              <a:t>Based </a:t>
            </a:r>
            <a:r>
              <a:rPr lang="en-GB" dirty="0"/>
              <a:t>on the above customer purchase range we will give three types of cards based on the minimum purchase value </a:t>
            </a:r>
            <a:r>
              <a:rPr lang="en-GB" dirty="0" smtClean="0"/>
              <a:t>for </a:t>
            </a:r>
            <a:r>
              <a:rPr lang="en-GB" dirty="0"/>
              <a:t>each </a:t>
            </a:r>
            <a:r>
              <a:rPr lang="en-GB" dirty="0" smtClean="0"/>
              <a:t>category</a:t>
            </a:r>
            <a:r>
              <a:rPr lang="en-GB" dirty="0"/>
              <a:t>,</a:t>
            </a:r>
            <a:r>
              <a:rPr lang="en-GB" dirty="0" smtClean="0"/>
              <a:t> In this way we push more sales.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54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101</TotalTime>
  <Words>387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Super Market Customer Clustering</vt:lpstr>
      <vt:lpstr>Objective</vt:lpstr>
      <vt:lpstr>DATA ATTRIBUTES</vt:lpstr>
      <vt:lpstr>     Data Sample </vt:lpstr>
      <vt:lpstr>Data Visualization </vt:lpstr>
      <vt:lpstr>Model Evaluation </vt:lpstr>
      <vt:lpstr>Dendrogram</vt:lpstr>
      <vt:lpstr>PowerPoint Presentation</vt:lpstr>
      <vt:lpstr>conclusion</vt:lpstr>
      <vt:lpstr>    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Customer Clustering</dc:title>
  <dc:creator>Billa</dc:creator>
  <cp:lastModifiedBy>RAVI</cp:lastModifiedBy>
  <cp:revision>10</cp:revision>
  <dcterms:created xsi:type="dcterms:W3CDTF">2006-08-16T00:00:00Z</dcterms:created>
  <dcterms:modified xsi:type="dcterms:W3CDTF">2019-01-09T18:15:43Z</dcterms:modified>
</cp:coreProperties>
</file>