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60" r:id="rId1"/>
  </p:sldMasterIdLst>
  <p:sldIdLst>
    <p:sldId id="278" r:id="rId2"/>
    <p:sldId id="277" r:id="rId3"/>
    <p:sldId id="259" r:id="rId4"/>
    <p:sldId id="260" r:id="rId5"/>
    <p:sldId id="263" r:id="rId6"/>
    <p:sldId id="272" r:id="rId7"/>
    <p:sldId id="273" r:id="rId8"/>
    <p:sldId id="274" r:id="rId9"/>
    <p:sldId id="275" r:id="rId10"/>
    <p:sldId id="279" r:id="rId11"/>
    <p:sldId id="280" r:id="rId12"/>
    <p:sldId id="281" r:id="rId13"/>
    <p:sldId id="286" r:id="rId14"/>
    <p:sldId id="287" r:id="rId15"/>
    <p:sldId id="289" r:id="rId16"/>
    <p:sldId id="305" r:id="rId17"/>
    <p:sldId id="306" r:id="rId18"/>
    <p:sldId id="293" r:id="rId19"/>
    <p:sldId id="294" r:id="rId20"/>
    <p:sldId id="299" r:id="rId21"/>
    <p:sldId id="300" r:id="rId22"/>
    <p:sldId id="301" r:id="rId23"/>
    <p:sldId id="302" r:id="rId24"/>
    <p:sldId id="303" r:id="rId25"/>
    <p:sldId id="304" r:id="rId26"/>
    <p:sldId id="291" r:id="rId27"/>
    <p:sldId id="276" r:id="rId28"/>
    <p:sldId id="292" r:id="rId29"/>
    <p:sldId id="296" r:id="rId30"/>
    <p:sldId id="297" r:id="rId31"/>
    <p:sldId id="298" r:id="rId32"/>
    <p:sldId id="27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jana Rekha" initials="SR" lastIdx="2" clrIdx="0">
    <p:extLst>
      <p:ext uri="{19B8F6BF-5375-455C-9EA6-DF929625EA0E}">
        <p15:presenceInfo xmlns:p15="http://schemas.microsoft.com/office/powerpoint/2012/main" userId="feaa8d42023a305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60414"/>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01" autoAdjust="0"/>
    <p:restoredTop sz="94660"/>
  </p:normalViewPr>
  <p:slideViewPr>
    <p:cSldViewPr snapToGrid="0">
      <p:cViewPr varScale="1">
        <p:scale>
          <a:sx n="91" d="100"/>
          <a:sy n="91" d="100"/>
        </p:scale>
        <p:origin x="30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CC795-F11A-DF05-A5FB-6D8186361E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E3B2F14-66DC-A41D-19A2-81BEB605F9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96C7CCA-0293-FC99-76A8-EE4C76BA569E}"/>
              </a:ext>
            </a:extLst>
          </p:cNvPr>
          <p:cNvSpPr>
            <a:spLocks noGrp="1"/>
          </p:cNvSpPr>
          <p:nvPr>
            <p:ph type="dt" sz="half" idx="10"/>
          </p:nvPr>
        </p:nvSpPr>
        <p:spPr/>
        <p:txBody>
          <a:bodyPr/>
          <a:lstStyle/>
          <a:p>
            <a:fld id="{9184DA70-C731-4C70-880D-CCD4705E623C}" type="datetime1">
              <a:rPr lang="en-US" smtClean="0"/>
              <a:t>3/20/2024</a:t>
            </a:fld>
            <a:endParaRPr lang="en-US" dirty="0"/>
          </a:p>
        </p:txBody>
      </p:sp>
      <p:sp>
        <p:nvSpPr>
          <p:cNvPr id="5" name="Footer Placeholder 4">
            <a:extLst>
              <a:ext uri="{FF2B5EF4-FFF2-40B4-BE49-F238E27FC236}">
                <a16:creationId xmlns:a16="http://schemas.microsoft.com/office/drawing/2014/main" id="{54B74E57-BAED-45F1-4635-F33A0DDC02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A928587-D305-54F6-C66B-83490E20B06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55882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33755-EE7C-79AA-ED03-2EC0863FA8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1BFCBB-56D6-C615-E6E9-C205955281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9C9C90-D382-2B64-8FAC-65F22F875D8D}"/>
              </a:ext>
            </a:extLst>
          </p:cNvPr>
          <p:cNvSpPr>
            <a:spLocks noGrp="1"/>
          </p:cNvSpPr>
          <p:nvPr>
            <p:ph type="dt" sz="half" idx="10"/>
          </p:nvPr>
        </p:nvSpPr>
        <p:spPr/>
        <p:txBody>
          <a:bodyPr/>
          <a:lstStyle/>
          <a:p>
            <a:fld id="{62D6E202-B606-4609-B914-27C9371A1F6D}" type="datetime1">
              <a:rPr lang="en-US" smtClean="0"/>
              <a:t>3/20/2024</a:t>
            </a:fld>
            <a:endParaRPr lang="en-US" dirty="0"/>
          </a:p>
        </p:txBody>
      </p:sp>
      <p:sp>
        <p:nvSpPr>
          <p:cNvPr id="5" name="Footer Placeholder 4">
            <a:extLst>
              <a:ext uri="{FF2B5EF4-FFF2-40B4-BE49-F238E27FC236}">
                <a16:creationId xmlns:a16="http://schemas.microsoft.com/office/drawing/2014/main" id="{B108263D-C449-4C74-5E52-73EE46CA1DF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C25351B-EC74-C04F-0951-B4EB2B2F308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549028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D1FDA6-0ED3-A42B-DA14-0AE431B7BF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085374-B727-F0BB-0987-0AFD673792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8749DE-76C3-35C5-B8C7-842FC898A0A0}"/>
              </a:ext>
            </a:extLst>
          </p:cNvPr>
          <p:cNvSpPr>
            <a:spLocks noGrp="1"/>
          </p:cNvSpPr>
          <p:nvPr>
            <p:ph type="dt" sz="half" idx="10"/>
          </p:nvPr>
        </p:nvSpPr>
        <p:spPr/>
        <p:txBody>
          <a:bodyPr/>
          <a:lstStyle/>
          <a:p>
            <a:fld id="{62D6E202-B606-4609-B914-27C9371A1F6D}" type="datetime1">
              <a:rPr lang="en-US" smtClean="0"/>
              <a:t>3/20/2024</a:t>
            </a:fld>
            <a:endParaRPr lang="en-US" dirty="0"/>
          </a:p>
        </p:txBody>
      </p:sp>
      <p:sp>
        <p:nvSpPr>
          <p:cNvPr id="5" name="Footer Placeholder 4">
            <a:extLst>
              <a:ext uri="{FF2B5EF4-FFF2-40B4-BE49-F238E27FC236}">
                <a16:creationId xmlns:a16="http://schemas.microsoft.com/office/drawing/2014/main" id="{1A7C2903-A877-6583-C872-A5888FACCD6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86A715B-DE5F-A34A-D857-EEA512DEF02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795239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6336143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06B14-D469-7386-C7ED-1B528B525F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F61D74-FBA9-E032-51A5-6CE2FA4EEE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A046E3-C5F6-C9B1-73F3-DDF1B28CABE6}"/>
              </a:ext>
            </a:extLst>
          </p:cNvPr>
          <p:cNvSpPr>
            <a:spLocks noGrp="1"/>
          </p:cNvSpPr>
          <p:nvPr>
            <p:ph type="dt" sz="half" idx="10"/>
          </p:nvPr>
        </p:nvSpPr>
        <p:spPr/>
        <p:txBody>
          <a:bodyPr/>
          <a:lstStyle/>
          <a:p>
            <a:fld id="{62D6E202-B606-4609-B914-27C9371A1F6D}" type="datetime1">
              <a:rPr lang="en-US" smtClean="0"/>
              <a:t>3/20/2024</a:t>
            </a:fld>
            <a:endParaRPr lang="en-US" dirty="0"/>
          </a:p>
        </p:txBody>
      </p:sp>
      <p:sp>
        <p:nvSpPr>
          <p:cNvPr id="5" name="Footer Placeholder 4">
            <a:extLst>
              <a:ext uri="{FF2B5EF4-FFF2-40B4-BE49-F238E27FC236}">
                <a16:creationId xmlns:a16="http://schemas.microsoft.com/office/drawing/2014/main" id="{DD3E842F-3292-3F6E-941F-BD747AD407F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7B86B8C-77AF-B49E-5099-7BA43FF5246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631215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77022-5D4A-C2E9-CC25-AF8178DE78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AD914DF-8B5B-828C-0924-59201A0DD4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63F6D3-2B2F-D657-2700-BD6FDA2F9907}"/>
              </a:ext>
            </a:extLst>
          </p:cNvPr>
          <p:cNvSpPr>
            <a:spLocks noGrp="1"/>
          </p:cNvSpPr>
          <p:nvPr>
            <p:ph type="dt" sz="half" idx="10"/>
          </p:nvPr>
        </p:nvSpPr>
        <p:spPr/>
        <p:txBody>
          <a:bodyPr/>
          <a:lstStyle/>
          <a:p>
            <a:fld id="{97669AF7-7BEB-44E4-9852-375E34362B5B}" type="datetime1">
              <a:rPr lang="en-US" smtClean="0"/>
              <a:t>3/20/2024</a:t>
            </a:fld>
            <a:endParaRPr lang="en-US" dirty="0"/>
          </a:p>
        </p:txBody>
      </p:sp>
      <p:sp>
        <p:nvSpPr>
          <p:cNvPr id="5" name="Footer Placeholder 4">
            <a:extLst>
              <a:ext uri="{FF2B5EF4-FFF2-40B4-BE49-F238E27FC236}">
                <a16:creationId xmlns:a16="http://schemas.microsoft.com/office/drawing/2014/main" id="{6F1DBE50-295A-FFD9-8D35-2DC4FE45D6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585152-A37B-2F89-E382-E479929CA88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25086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3BA62-BB23-951E-7A95-22BDA92D71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40541B-B535-102B-6E56-84B4D3B2CA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C6B8B1-8582-6DB8-B80F-071E34A9D0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7B37C5C-A157-3FC7-9868-9460DB4B3AD0}"/>
              </a:ext>
            </a:extLst>
          </p:cNvPr>
          <p:cNvSpPr>
            <a:spLocks noGrp="1"/>
          </p:cNvSpPr>
          <p:nvPr>
            <p:ph type="dt" sz="half" idx="10"/>
          </p:nvPr>
        </p:nvSpPr>
        <p:spPr/>
        <p:txBody>
          <a:bodyPr/>
          <a:lstStyle/>
          <a:p>
            <a:fld id="{62D6E202-B606-4609-B914-27C9371A1F6D}" type="datetime1">
              <a:rPr lang="en-US" smtClean="0"/>
              <a:t>3/20/2024</a:t>
            </a:fld>
            <a:endParaRPr lang="en-US" dirty="0"/>
          </a:p>
        </p:txBody>
      </p:sp>
      <p:sp>
        <p:nvSpPr>
          <p:cNvPr id="6" name="Footer Placeholder 5">
            <a:extLst>
              <a:ext uri="{FF2B5EF4-FFF2-40B4-BE49-F238E27FC236}">
                <a16:creationId xmlns:a16="http://schemas.microsoft.com/office/drawing/2014/main" id="{046B373A-D5A8-18C9-CD4F-86772CDF51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A988721-EF48-6C30-E26D-FBC8B1F8D28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32387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B4C85-3B90-5574-0498-33CD0A7FBA0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4C8C16-9E1B-BCC8-456F-852F094AC2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47C4FB-1775-196B-86F1-4215501165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97E43E2-5356-5610-C00F-29A3C83A8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D373D6-2EC6-11AA-62BE-8CAF368889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81749F-A94A-EE4F-3810-0C0741B7188B}"/>
              </a:ext>
            </a:extLst>
          </p:cNvPr>
          <p:cNvSpPr>
            <a:spLocks noGrp="1"/>
          </p:cNvSpPr>
          <p:nvPr>
            <p:ph type="dt" sz="half" idx="10"/>
          </p:nvPr>
        </p:nvSpPr>
        <p:spPr/>
        <p:txBody>
          <a:bodyPr/>
          <a:lstStyle/>
          <a:p>
            <a:fld id="{62D6E202-B606-4609-B914-27C9371A1F6D}" type="datetime1">
              <a:rPr lang="en-US" smtClean="0"/>
              <a:t>3/20/2024</a:t>
            </a:fld>
            <a:endParaRPr lang="en-US" dirty="0"/>
          </a:p>
        </p:txBody>
      </p:sp>
      <p:sp>
        <p:nvSpPr>
          <p:cNvPr id="8" name="Footer Placeholder 7">
            <a:extLst>
              <a:ext uri="{FF2B5EF4-FFF2-40B4-BE49-F238E27FC236}">
                <a16:creationId xmlns:a16="http://schemas.microsoft.com/office/drawing/2014/main" id="{0E0A53FB-0B60-9358-7809-051D9744A70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DE27731-714F-2355-FAE5-C4D3628780C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7075474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B9BD7-8C6F-0A95-204D-46CF9DA8F7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E256F8-0E77-A655-D199-E9C36252077B}"/>
              </a:ext>
            </a:extLst>
          </p:cNvPr>
          <p:cNvSpPr>
            <a:spLocks noGrp="1"/>
          </p:cNvSpPr>
          <p:nvPr>
            <p:ph type="dt" sz="half" idx="10"/>
          </p:nvPr>
        </p:nvSpPr>
        <p:spPr/>
        <p:txBody>
          <a:bodyPr/>
          <a:lstStyle/>
          <a:p>
            <a:fld id="{1775B394-D9F9-4F0C-B15D-605F45CB9E9F}" type="datetime1">
              <a:rPr lang="en-US" smtClean="0"/>
              <a:t>3/20/2024</a:t>
            </a:fld>
            <a:endParaRPr lang="en-US" dirty="0"/>
          </a:p>
        </p:txBody>
      </p:sp>
      <p:sp>
        <p:nvSpPr>
          <p:cNvPr id="4" name="Footer Placeholder 3">
            <a:extLst>
              <a:ext uri="{FF2B5EF4-FFF2-40B4-BE49-F238E27FC236}">
                <a16:creationId xmlns:a16="http://schemas.microsoft.com/office/drawing/2014/main" id="{553DC352-869E-C5C5-565B-3CDF967B907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955B07B-7A70-4B18-131C-A6B7A35B4D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2004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7E4BA8-841E-099A-4A28-83EC93A9B172}"/>
              </a:ext>
            </a:extLst>
          </p:cNvPr>
          <p:cNvSpPr>
            <a:spLocks noGrp="1"/>
          </p:cNvSpPr>
          <p:nvPr>
            <p:ph type="dt" sz="half" idx="10"/>
          </p:nvPr>
        </p:nvSpPr>
        <p:spPr/>
        <p:txBody>
          <a:bodyPr/>
          <a:lstStyle/>
          <a:p>
            <a:fld id="{39667345-2558-425A-8533-9BFDBCE15005}" type="datetime1">
              <a:rPr lang="en-US" smtClean="0"/>
              <a:t>3/20/2024</a:t>
            </a:fld>
            <a:endParaRPr lang="en-US" dirty="0"/>
          </a:p>
        </p:txBody>
      </p:sp>
      <p:sp>
        <p:nvSpPr>
          <p:cNvPr id="3" name="Footer Placeholder 2">
            <a:extLst>
              <a:ext uri="{FF2B5EF4-FFF2-40B4-BE49-F238E27FC236}">
                <a16:creationId xmlns:a16="http://schemas.microsoft.com/office/drawing/2014/main" id="{F183F49A-94D9-0DCF-6527-77ED6687453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06B15ED-90F2-A105-4507-A2D03024368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6851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7139C-D777-B739-F14F-6706C35600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B38824-20D7-681B-5720-CEC60CF701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8398F6-DCBB-E410-3423-79943FE63D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E12CFD-B55A-1E03-FCC6-1C1F5EA6BB76}"/>
              </a:ext>
            </a:extLst>
          </p:cNvPr>
          <p:cNvSpPr>
            <a:spLocks noGrp="1"/>
          </p:cNvSpPr>
          <p:nvPr>
            <p:ph type="dt" sz="half" idx="10"/>
          </p:nvPr>
        </p:nvSpPr>
        <p:spPr/>
        <p:txBody>
          <a:bodyPr/>
          <a:lstStyle/>
          <a:p>
            <a:fld id="{62D6E202-B606-4609-B914-27C9371A1F6D}" type="datetime1">
              <a:rPr lang="en-US" smtClean="0"/>
              <a:t>3/20/2024</a:t>
            </a:fld>
            <a:endParaRPr lang="en-US" dirty="0"/>
          </a:p>
        </p:txBody>
      </p:sp>
      <p:sp>
        <p:nvSpPr>
          <p:cNvPr id="6" name="Footer Placeholder 5">
            <a:extLst>
              <a:ext uri="{FF2B5EF4-FFF2-40B4-BE49-F238E27FC236}">
                <a16:creationId xmlns:a16="http://schemas.microsoft.com/office/drawing/2014/main" id="{B25548EA-9D50-29B7-51A6-2BF6181244E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2965CF1-F23A-B01C-FFE6-330017A21F8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0018469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71FF2-6D43-7601-C79D-D9462EDA3F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E95763-9FD2-F310-46B3-51150705B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4B4F0DD-09C1-0DEE-4B67-6BFED063F0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083C82-7756-0AAB-9DAF-70721083CA9D}"/>
              </a:ext>
            </a:extLst>
          </p:cNvPr>
          <p:cNvSpPr>
            <a:spLocks noGrp="1"/>
          </p:cNvSpPr>
          <p:nvPr>
            <p:ph type="dt" sz="half" idx="10"/>
          </p:nvPr>
        </p:nvSpPr>
        <p:spPr/>
        <p:txBody>
          <a:bodyPr/>
          <a:lstStyle/>
          <a:p>
            <a:fld id="{62D6E202-B606-4609-B914-27C9371A1F6D}" type="datetime1">
              <a:rPr lang="en-US" smtClean="0"/>
              <a:t>3/20/2024</a:t>
            </a:fld>
            <a:endParaRPr lang="en-US" dirty="0"/>
          </a:p>
        </p:txBody>
      </p:sp>
      <p:sp>
        <p:nvSpPr>
          <p:cNvPr id="6" name="Footer Placeholder 5">
            <a:extLst>
              <a:ext uri="{FF2B5EF4-FFF2-40B4-BE49-F238E27FC236}">
                <a16:creationId xmlns:a16="http://schemas.microsoft.com/office/drawing/2014/main" id="{0E2B53C3-ED3D-2205-558D-3A6A01CCC50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10F559-4AA5-FA63-7A34-4AFFD6A1611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7332727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D9F8B0-7AEA-0288-F181-5DE11AC3F0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E37DB1-2A75-FC79-7D57-51F54A7B70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0CE9A6-BB48-065A-6CA5-C933E8D6F6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3/20/2024</a:t>
            </a:fld>
            <a:endParaRPr lang="en-US" dirty="0"/>
          </a:p>
        </p:txBody>
      </p:sp>
      <p:sp>
        <p:nvSpPr>
          <p:cNvPr id="5" name="Footer Placeholder 4">
            <a:extLst>
              <a:ext uri="{FF2B5EF4-FFF2-40B4-BE49-F238E27FC236}">
                <a16:creationId xmlns:a16="http://schemas.microsoft.com/office/drawing/2014/main" id="{1EB55796-0B55-36B5-C74E-7E9D378929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F22A8CE-F980-72EE-0EB2-D908662520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789526917"/>
      </p:ext>
    </p:extLst>
  </p:cSld>
  <p:clrMap bg1="lt1" tx1="dk1" bg2="lt2" tx2="dk2" accent1="accent1" accent2="accent2" accent3="accent3" accent4="accent4" accent5="accent5" accent6="accent6" hlink="hlink" folHlink="folHlink"/>
  <p:sldLayoutIdLst>
    <p:sldLayoutId id="2147484461" r:id="rId1"/>
    <p:sldLayoutId id="2147484462" r:id="rId2"/>
    <p:sldLayoutId id="2147484463" r:id="rId3"/>
    <p:sldLayoutId id="2147484464" r:id="rId4"/>
    <p:sldLayoutId id="2147484465" r:id="rId5"/>
    <p:sldLayoutId id="2147484466" r:id="rId6"/>
    <p:sldLayoutId id="2147484467" r:id="rId7"/>
    <p:sldLayoutId id="2147484468" r:id="rId8"/>
    <p:sldLayoutId id="2147484469" r:id="rId9"/>
    <p:sldLayoutId id="2147484470" r:id="rId10"/>
    <p:sldLayoutId id="2147484471" r:id="rId11"/>
    <p:sldLayoutId id="2147484472"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MRGI Logo New2">
            <a:extLst>
              <a:ext uri="{FF2B5EF4-FFF2-40B4-BE49-F238E27FC236}">
                <a16:creationId xmlns:a16="http://schemas.microsoft.com/office/drawing/2014/main" id="{1EF566BD-B2AC-1231-D44A-8D246CACD24F}"/>
              </a:ext>
            </a:extLst>
          </p:cNvPr>
          <p:cNvPicPr/>
          <p:nvPr/>
        </p:nvPicPr>
        <p:blipFill>
          <a:blip r:embed="rId2" cstate="print"/>
          <a:srcRect/>
          <a:stretch>
            <a:fillRect/>
          </a:stretch>
        </p:blipFill>
        <p:spPr bwMode="auto">
          <a:xfrm>
            <a:off x="379314" y="239662"/>
            <a:ext cx="1404662" cy="1042291"/>
          </a:xfrm>
          <a:prstGeom prst="rect">
            <a:avLst/>
          </a:prstGeom>
          <a:noFill/>
          <a:ln w="9525">
            <a:noFill/>
            <a:miter lim="800000"/>
            <a:headEnd/>
            <a:tailEnd/>
          </a:ln>
        </p:spPr>
      </p:pic>
      <p:pic>
        <p:nvPicPr>
          <p:cNvPr id="4" name="Picture 3">
            <a:extLst>
              <a:ext uri="{FF2B5EF4-FFF2-40B4-BE49-F238E27FC236}">
                <a16:creationId xmlns:a16="http://schemas.microsoft.com/office/drawing/2014/main" id="{B89D5F23-9647-9519-6F12-DD1D5664F0DF}"/>
              </a:ext>
            </a:extLst>
          </p:cNvPr>
          <p:cNvPicPr/>
          <p:nvPr/>
        </p:nvPicPr>
        <p:blipFill>
          <a:blip r:embed="rId3"/>
          <a:srcRect/>
          <a:stretch>
            <a:fillRect/>
          </a:stretch>
        </p:blipFill>
        <p:spPr bwMode="auto">
          <a:xfrm>
            <a:off x="10043004" y="239662"/>
            <a:ext cx="1285852" cy="1042291"/>
          </a:xfrm>
          <a:prstGeom prst="rect">
            <a:avLst/>
          </a:prstGeom>
          <a:noFill/>
          <a:ln w="9525">
            <a:noFill/>
            <a:miter lim="800000"/>
            <a:headEnd/>
            <a:tailEnd/>
          </a:ln>
        </p:spPr>
      </p:pic>
      <p:sp>
        <p:nvSpPr>
          <p:cNvPr id="6" name="TextBox 5">
            <a:extLst>
              <a:ext uri="{FF2B5EF4-FFF2-40B4-BE49-F238E27FC236}">
                <a16:creationId xmlns:a16="http://schemas.microsoft.com/office/drawing/2014/main" id="{18DC3A6E-FC16-7C9C-9C1D-B3E5FC110669}"/>
              </a:ext>
            </a:extLst>
          </p:cNvPr>
          <p:cNvSpPr txBox="1"/>
          <p:nvPr/>
        </p:nvSpPr>
        <p:spPr>
          <a:xfrm>
            <a:off x="2492189" y="239662"/>
            <a:ext cx="6096000" cy="1508105"/>
          </a:xfrm>
          <a:prstGeom prst="rect">
            <a:avLst/>
          </a:prstGeom>
          <a:noFill/>
        </p:spPr>
        <p:txBody>
          <a:bodyPr wrap="square">
            <a:spAutoFit/>
          </a:bodyPr>
          <a:lstStyle/>
          <a:p>
            <a:pPr algn="ctr"/>
            <a:r>
              <a:rPr lang="en-IN" sz="1800" b="1" dirty="0">
                <a:solidFill>
                  <a:srgbClr val="00B0F0"/>
                </a:solidFill>
                <a:latin typeface="Times New Roman" panose="02020603050405020304" pitchFamily="18" charset="0"/>
                <a:cs typeface="Times New Roman" panose="02020603050405020304" pitchFamily="18" charset="0"/>
              </a:rPr>
              <a:t> CMR TECHNICAL CAMPUS</a:t>
            </a:r>
            <a:br>
              <a:rPr lang="en-IN" sz="1800" b="1" dirty="0">
                <a:solidFill>
                  <a:srgbClr val="00B0F0"/>
                </a:solidFill>
                <a:latin typeface="Times New Roman" panose="02020603050405020304" pitchFamily="18" charset="0"/>
                <a:cs typeface="Times New Roman" panose="02020603050405020304" pitchFamily="18" charset="0"/>
              </a:rPr>
            </a:br>
            <a:r>
              <a:rPr lang="en-IN" sz="1800" b="1" dirty="0">
                <a:solidFill>
                  <a:srgbClr val="00B0F0"/>
                </a:solidFill>
                <a:latin typeface="Times New Roman" panose="02020603050405020304" pitchFamily="18" charset="0"/>
                <a:cs typeface="Times New Roman" panose="02020603050405020304" pitchFamily="18" charset="0"/>
              </a:rPr>
              <a:t>   UGC (Autonomous)</a:t>
            </a:r>
            <a:br>
              <a:rPr lang="en-IN" sz="1800" b="1" dirty="0">
                <a:solidFill>
                  <a:schemeClr val="tx1"/>
                </a:solidFill>
                <a:latin typeface="Times New Roman" panose="02020603050405020304" pitchFamily="18" charset="0"/>
                <a:cs typeface="Times New Roman" panose="02020603050405020304" pitchFamily="18" charset="0"/>
              </a:rPr>
            </a:br>
            <a:r>
              <a:rPr lang="en-IN" sz="1800" b="1" dirty="0">
                <a:solidFill>
                  <a:schemeClr val="tx1"/>
                </a:solidFill>
                <a:latin typeface="Times New Roman" panose="02020603050405020304" pitchFamily="18" charset="0"/>
                <a:cs typeface="Times New Roman" panose="02020603050405020304" pitchFamily="18" charset="0"/>
              </a:rPr>
              <a:t>            </a:t>
            </a:r>
            <a:r>
              <a:rPr lang="en-IN" sz="1800" dirty="0">
                <a:solidFill>
                  <a:schemeClr val="tx1"/>
                </a:solidFill>
                <a:latin typeface="Times New Roman" panose="02020603050405020304" pitchFamily="18" charset="0"/>
                <a:cs typeface="Times New Roman" panose="02020603050405020304" pitchFamily="18" charset="0"/>
              </a:rPr>
              <a:t>Kandlakoya, Medchal Road, Hyd-501 401</a:t>
            </a:r>
            <a:br>
              <a:rPr lang="en-IN" sz="1800" dirty="0">
                <a:solidFill>
                  <a:schemeClr val="tx1"/>
                </a:solidFill>
                <a:latin typeface="Times New Roman" panose="02020603050405020304" pitchFamily="18" charset="0"/>
                <a:cs typeface="Times New Roman" panose="02020603050405020304" pitchFamily="18" charset="0"/>
              </a:rPr>
            </a:br>
            <a:r>
              <a:rPr lang="en-IN" sz="1800" dirty="0">
                <a:solidFill>
                  <a:schemeClr val="tx1"/>
                </a:solidFill>
                <a:latin typeface="Times New Roman" panose="02020603050405020304" pitchFamily="18" charset="0"/>
                <a:cs typeface="Times New Roman" panose="02020603050405020304" pitchFamily="18" charset="0"/>
              </a:rPr>
              <a:t>   </a:t>
            </a:r>
            <a:r>
              <a:rPr lang="en-IN" sz="1800" b="1" dirty="0">
                <a:solidFill>
                  <a:srgbClr val="FF0000"/>
                </a:solidFill>
                <a:latin typeface="Times New Roman" panose="02020603050405020304" pitchFamily="18" charset="0"/>
                <a:cs typeface="Times New Roman" panose="02020603050405020304" pitchFamily="18" charset="0"/>
              </a:rPr>
              <a:t>Department of Computer Science and Engineering</a:t>
            </a:r>
          </a:p>
          <a:p>
            <a:pPr algn="ctr"/>
            <a:r>
              <a:rPr lang="en-IN" sz="2000" b="1" dirty="0">
                <a:solidFill>
                  <a:srgbClr val="00B050"/>
                </a:solidFill>
                <a:latin typeface="Times New Roman" panose="02020603050405020304" pitchFamily="18" charset="0"/>
                <a:cs typeface="Times New Roman" panose="02020603050405020304" pitchFamily="18" charset="0"/>
              </a:rPr>
              <a:t>   Major Project Review</a:t>
            </a:r>
            <a:endParaRPr lang="en-IN" dirty="0"/>
          </a:p>
        </p:txBody>
      </p:sp>
      <p:sp>
        <p:nvSpPr>
          <p:cNvPr id="10" name="TextBox 9">
            <a:extLst>
              <a:ext uri="{FF2B5EF4-FFF2-40B4-BE49-F238E27FC236}">
                <a16:creationId xmlns:a16="http://schemas.microsoft.com/office/drawing/2014/main" id="{9A5B84AE-7EE0-08BE-7A68-68EC07A840C2}"/>
              </a:ext>
            </a:extLst>
          </p:cNvPr>
          <p:cNvSpPr txBox="1"/>
          <p:nvPr/>
        </p:nvSpPr>
        <p:spPr>
          <a:xfrm>
            <a:off x="251012" y="4517551"/>
            <a:ext cx="4760259" cy="1754326"/>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Project Guide:</a:t>
            </a:r>
          </a:p>
          <a:p>
            <a:r>
              <a:rPr lang="en-US" dirty="0">
                <a:latin typeface="Times New Roman" panose="02020603050405020304" pitchFamily="18" charset="0"/>
                <a:cs typeface="Times New Roman" panose="02020603050405020304" pitchFamily="18" charset="0"/>
              </a:rPr>
              <a:t>Dr. V. Naresh Kumar</a:t>
            </a:r>
          </a:p>
          <a:p>
            <a:r>
              <a:rPr lang="en-US">
                <a:latin typeface="Times New Roman" panose="02020603050405020304" pitchFamily="18" charset="0"/>
                <a:cs typeface="Times New Roman" panose="02020603050405020304" pitchFamily="18" charset="0"/>
              </a:rPr>
              <a:t>Associate </a:t>
            </a:r>
            <a:r>
              <a:rPr lang="en-US" dirty="0">
                <a:latin typeface="Times New Roman" panose="02020603050405020304" pitchFamily="18" charset="0"/>
                <a:cs typeface="Times New Roman" panose="02020603050405020304" pitchFamily="18" charset="0"/>
              </a:rPr>
              <a:t>Professor, CSE Department</a:t>
            </a:r>
          </a:p>
          <a:p>
            <a:endParaRPr lang="en-IN" dirty="0">
              <a:latin typeface="Times New Roman" panose="02020603050405020304" pitchFamily="18" charset="0"/>
              <a:cs typeface="Times New Roman" panose="02020603050405020304" pitchFamily="18" charset="0"/>
            </a:endParaRPr>
          </a:p>
          <a:p>
            <a:endParaRPr lang="en-US" sz="1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1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015C13BD-2E2A-1B49-7258-D5C7795F3683}"/>
              </a:ext>
            </a:extLst>
          </p:cNvPr>
          <p:cNvSpPr txBox="1"/>
          <p:nvPr/>
        </p:nvSpPr>
        <p:spPr>
          <a:xfrm>
            <a:off x="7623900" y="4363994"/>
            <a:ext cx="3704956" cy="1200329"/>
          </a:xfrm>
          <a:prstGeom prst="rect">
            <a:avLst/>
          </a:prstGeom>
          <a:noFill/>
        </p:spPr>
        <p:txBody>
          <a:bodyPr wrap="square">
            <a:spAutoFit/>
          </a:bodyPr>
          <a:lstStyle/>
          <a:p>
            <a:r>
              <a:rPr lang="en-US" sz="1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-BY</a:t>
            </a:r>
          </a:p>
          <a:p>
            <a:r>
              <a:rPr lang="en-US" sz="1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R.Sanjana-207R1A0551</a:t>
            </a:r>
          </a:p>
          <a:p>
            <a:r>
              <a:rPr lang="en-US" sz="1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a:t>
            </a:r>
            <a:r>
              <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Ravikumar</a:t>
            </a:r>
            <a:r>
              <a:rPr lang="en-US" sz="1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-207R1A0507</a:t>
            </a:r>
          </a:p>
          <a:p>
            <a:r>
              <a:rPr lang="en-US" sz="1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a:t>
            </a:r>
            <a:r>
              <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Farheen</a:t>
            </a:r>
            <a:r>
              <a:rPr lang="en-US" sz="1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-207R1A0503</a:t>
            </a:r>
          </a:p>
        </p:txBody>
      </p:sp>
      <p:sp>
        <p:nvSpPr>
          <p:cNvPr id="2" name="Rectangle 1">
            <a:extLst>
              <a:ext uri="{FF2B5EF4-FFF2-40B4-BE49-F238E27FC236}">
                <a16:creationId xmlns:a16="http://schemas.microsoft.com/office/drawing/2014/main" id="{9823234B-F5D7-DE9E-4C84-4B1D7F5F2D47}"/>
              </a:ext>
            </a:extLst>
          </p:cNvPr>
          <p:cNvSpPr/>
          <p:nvPr/>
        </p:nvSpPr>
        <p:spPr>
          <a:xfrm>
            <a:off x="-175847" y="2268071"/>
            <a:ext cx="12186139" cy="1637628"/>
          </a:xfrm>
          <a:prstGeom prst="rect">
            <a:avLst/>
          </a:prstGeom>
          <a:noFill/>
        </p:spPr>
        <p:txBody>
          <a:bodyPr wrap="square" lIns="91440" tIns="45720" rIns="91440" bIns="45720">
            <a:spAutoFit/>
          </a:bodyPr>
          <a:lstStyle/>
          <a:p>
            <a:pPr marL="448310" marR="145415" indent="-6350" algn="ctr">
              <a:lnSpc>
                <a:spcPct val="107000"/>
              </a:lnSpc>
            </a:pPr>
            <a:r>
              <a:rPr lang="en-IN" sz="3200" b="1" kern="100" spc="-15" dirty="0">
                <a:solidFill>
                  <a:srgbClr val="000000"/>
                </a:solidFill>
                <a:effectLst/>
                <a:latin typeface="Times New Roman" panose="02020603050405020304" pitchFamily="18" charset="0"/>
                <a:ea typeface="Times New Roman" panose="02020603050405020304" pitchFamily="18" charset="0"/>
              </a:rPr>
              <a:t>DETECTING FAKE REVIEWS USING MULTIDEMENSIONAL REPRESENTATIONS WITH FINE  GRAINED ASPECTS PLAN</a:t>
            </a:r>
            <a:endParaRPr lang="en-IN" sz="3200" b="1" kern="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96441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2BB601C-C3A0-BE55-B742-C8A5B199FCEA}"/>
              </a:ext>
            </a:extLst>
          </p:cNvPr>
          <p:cNvSpPr/>
          <p:nvPr/>
        </p:nvSpPr>
        <p:spPr>
          <a:xfrm>
            <a:off x="2251003" y="318855"/>
            <a:ext cx="6636640" cy="923330"/>
          </a:xfrm>
          <a:prstGeom prst="rect">
            <a:avLst/>
          </a:prstGeom>
          <a:noFill/>
        </p:spPr>
        <p:txBody>
          <a:bodyPr wrap="square" lIns="91440" tIns="45720" rIns="91440" bIns="45720">
            <a:spAutoFit/>
          </a:bodyPr>
          <a:lstStyle/>
          <a:p>
            <a:pPr algn="ctr"/>
            <a:r>
              <a:rPr lang="en-IN" sz="5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ARCHITECTURE</a:t>
            </a:r>
          </a:p>
        </p:txBody>
      </p:sp>
      <p:sp>
        <p:nvSpPr>
          <p:cNvPr id="8" name="Rectangle: Rounded Corners 7">
            <a:extLst>
              <a:ext uri="{FF2B5EF4-FFF2-40B4-BE49-F238E27FC236}">
                <a16:creationId xmlns:a16="http://schemas.microsoft.com/office/drawing/2014/main" id="{6B4FEBDB-57AB-B6D1-B14A-7C0AD5007DF8}"/>
              </a:ext>
            </a:extLst>
          </p:cNvPr>
          <p:cNvSpPr/>
          <p:nvPr/>
        </p:nvSpPr>
        <p:spPr>
          <a:xfrm>
            <a:off x="1564908" y="1668169"/>
            <a:ext cx="955675" cy="374015"/>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b="1" kern="100" dirty="0">
                <a:effectLst/>
                <a:latin typeface="Times New Roman" panose="02020603050405020304" pitchFamily="18" charset="0"/>
                <a:ea typeface="Calibri" panose="020F0502020204030204" pitchFamily="34" charset="0"/>
                <a:cs typeface="Gautami" panose="020B0502040204020203" pitchFamily="34" charset="0"/>
              </a:rPr>
              <a:t>User</a:t>
            </a:r>
            <a:endParaRPr lang="en-IN" sz="1200" kern="100" dirty="0">
              <a:effectLst/>
              <a:ea typeface="Calibri" panose="020F0502020204030204" pitchFamily="34" charset="0"/>
              <a:cs typeface="Gautami" panose="020B0502040204020203" pitchFamily="34" charset="0"/>
            </a:endParaRPr>
          </a:p>
        </p:txBody>
      </p:sp>
      <p:sp>
        <p:nvSpPr>
          <p:cNvPr id="11" name="Rectangle: Rounded Corners 10">
            <a:extLst>
              <a:ext uri="{FF2B5EF4-FFF2-40B4-BE49-F238E27FC236}">
                <a16:creationId xmlns:a16="http://schemas.microsoft.com/office/drawing/2014/main" id="{CEBDF343-1679-D6CA-47D7-67818BA229D7}"/>
              </a:ext>
            </a:extLst>
          </p:cNvPr>
          <p:cNvSpPr/>
          <p:nvPr/>
        </p:nvSpPr>
        <p:spPr>
          <a:xfrm>
            <a:off x="1451415" y="2671617"/>
            <a:ext cx="1288415" cy="512445"/>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b="1" kern="100" dirty="0">
                <a:effectLst/>
                <a:latin typeface="Times New Roman" panose="02020603050405020304" pitchFamily="18" charset="0"/>
                <a:ea typeface="Calibri" panose="020F0502020204030204" pitchFamily="34" charset="0"/>
                <a:cs typeface="Gautami" panose="020B0502040204020203" pitchFamily="34" charset="0"/>
              </a:rPr>
              <a:t>Upload dataset</a:t>
            </a:r>
            <a:endParaRPr lang="en-IN" sz="1200" kern="100" dirty="0">
              <a:effectLst/>
              <a:ea typeface="Calibri" panose="020F0502020204030204" pitchFamily="34" charset="0"/>
              <a:cs typeface="Gautami" panose="020B0502040204020203" pitchFamily="34" charset="0"/>
            </a:endParaRPr>
          </a:p>
        </p:txBody>
      </p:sp>
      <p:sp>
        <p:nvSpPr>
          <p:cNvPr id="12" name="Rectangle: Rounded Corners 11">
            <a:extLst>
              <a:ext uri="{FF2B5EF4-FFF2-40B4-BE49-F238E27FC236}">
                <a16:creationId xmlns:a16="http://schemas.microsoft.com/office/drawing/2014/main" id="{555C91B3-5F73-A644-A335-55B23C4951BC}"/>
              </a:ext>
            </a:extLst>
          </p:cNvPr>
          <p:cNvSpPr/>
          <p:nvPr/>
        </p:nvSpPr>
        <p:spPr>
          <a:xfrm>
            <a:off x="1468877" y="3813495"/>
            <a:ext cx="1288415" cy="470535"/>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b="1" kern="100" dirty="0">
                <a:effectLst/>
                <a:latin typeface="Times New Roman" panose="02020603050405020304" pitchFamily="18" charset="0"/>
                <a:ea typeface="Calibri" panose="020F0502020204030204" pitchFamily="34" charset="0"/>
                <a:cs typeface="Gautami" panose="020B0502040204020203" pitchFamily="34" charset="0"/>
              </a:rPr>
              <a:t>Data Preprocessing</a:t>
            </a:r>
            <a:endParaRPr lang="en-IN" sz="1200" kern="100" dirty="0">
              <a:effectLst/>
              <a:ea typeface="Calibri" panose="020F0502020204030204" pitchFamily="34" charset="0"/>
              <a:cs typeface="Gautami" panose="020B0502040204020203" pitchFamily="34" charset="0"/>
            </a:endParaRPr>
          </a:p>
        </p:txBody>
      </p:sp>
      <p:sp>
        <p:nvSpPr>
          <p:cNvPr id="14" name="Rectangle: Rounded Corners 13">
            <a:extLst>
              <a:ext uri="{FF2B5EF4-FFF2-40B4-BE49-F238E27FC236}">
                <a16:creationId xmlns:a16="http://schemas.microsoft.com/office/drawing/2014/main" id="{83AA2A5D-A96B-9E97-C1AC-415E9491A80A}"/>
              </a:ext>
            </a:extLst>
          </p:cNvPr>
          <p:cNvSpPr/>
          <p:nvPr/>
        </p:nvSpPr>
        <p:spPr>
          <a:xfrm>
            <a:off x="1367406" y="5026269"/>
            <a:ext cx="1485917" cy="53340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b="1" kern="100" dirty="0">
                <a:effectLst/>
                <a:latin typeface="Times New Roman" panose="02020603050405020304" pitchFamily="18" charset="0"/>
                <a:ea typeface="Calibri" panose="020F0502020204030204" pitchFamily="34" charset="0"/>
                <a:cs typeface="Gautami" panose="020B0502040204020203" pitchFamily="34" charset="0"/>
              </a:rPr>
              <a:t>Feature extraction</a:t>
            </a:r>
            <a:endParaRPr lang="en-IN" sz="1200" kern="100" dirty="0">
              <a:effectLst/>
              <a:ea typeface="Calibri" panose="020F0502020204030204" pitchFamily="34" charset="0"/>
              <a:cs typeface="Gautami" panose="020B0502040204020203" pitchFamily="34" charset="0"/>
            </a:endParaRPr>
          </a:p>
        </p:txBody>
      </p:sp>
      <p:cxnSp>
        <p:nvCxnSpPr>
          <p:cNvPr id="15" name="Straight Arrow Connector 14">
            <a:extLst>
              <a:ext uri="{FF2B5EF4-FFF2-40B4-BE49-F238E27FC236}">
                <a16:creationId xmlns:a16="http://schemas.microsoft.com/office/drawing/2014/main" id="{344B022A-A247-98AF-07CB-EEF8A7159A00}"/>
              </a:ext>
            </a:extLst>
          </p:cNvPr>
          <p:cNvCxnSpPr>
            <a:cxnSpLocks/>
            <a:stCxn id="8" idx="2"/>
          </p:cNvCxnSpPr>
          <p:nvPr/>
        </p:nvCxnSpPr>
        <p:spPr>
          <a:xfrm flipH="1">
            <a:off x="2042745" y="2042184"/>
            <a:ext cx="1" cy="629433"/>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1BE642C-2785-FBE2-5A12-91BDCDFD20B3}"/>
              </a:ext>
            </a:extLst>
          </p:cNvPr>
          <p:cNvCxnSpPr>
            <a:cxnSpLocks/>
          </p:cNvCxnSpPr>
          <p:nvPr/>
        </p:nvCxnSpPr>
        <p:spPr>
          <a:xfrm flipH="1">
            <a:off x="2042745" y="3192241"/>
            <a:ext cx="2931" cy="553282"/>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C543D38-9F62-35FA-0929-E4874CD852E8}"/>
              </a:ext>
            </a:extLst>
          </p:cNvPr>
          <p:cNvCxnSpPr>
            <a:cxnSpLocks/>
          </p:cNvCxnSpPr>
          <p:nvPr/>
        </p:nvCxnSpPr>
        <p:spPr>
          <a:xfrm flipH="1">
            <a:off x="2042745" y="4284030"/>
            <a:ext cx="5373" cy="742239"/>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2EC7676A-3D1E-5997-D06B-B839796492CA}"/>
              </a:ext>
            </a:extLst>
          </p:cNvPr>
          <p:cNvSpPr/>
          <p:nvPr/>
        </p:nvSpPr>
        <p:spPr>
          <a:xfrm>
            <a:off x="4845422" y="1668169"/>
            <a:ext cx="1599335" cy="51943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IN" sz="1200" b="1" kern="100" dirty="0">
                <a:effectLst/>
                <a:latin typeface="Times New Roman" panose="02020603050405020304" pitchFamily="18" charset="0"/>
                <a:ea typeface="Calibri" panose="020F0502020204030204" pitchFamily="34" charset="0"/>
                <a:cs typeface="Gautami" panose="020B0502040204020203" pitchFamily="34" charset="0"/>
              </a:rPr>
              <a:t>Data split into train and test data</a:t>
            </a:r>
            <a:endParaRPr lang="en-IN" sz="1200" kern="100" dirty="0">
              <a:effectLst/>
              <a:ea typeface="Calibri" panose="020F0502020204030204" pitchFamily="34" charset="0"/>
              <a:cs typeface="Gautami" panose="020B0502040204020203" pitchFamily="34" charset="0"/>
            </a:endParaRPr>
          </a:p>
        </p:txBody>
      </p:sp>
      <p:sp>
        <p:nvSpPr>
          <p:cNvPr id="31" name="Rectangle: Rounded Corners 30">
            <a:extLst>
              <a:ext uri="{FF2B5EF4-FFF2-40B4-BE49-F238E27FC236}">
                <a16:creationId xmlns:a16="http://schemas.microsoft.com/office/drawing/2014/main" id="{4141F6C4-76EF-CBC1-111C-70B80A0F1DBB}"/>
              </a:ext>
            </a:extLst>
          </p:cNvPr>
          <p:cNvSpPr/>
          <p:nvPr/>
        </p:nvSpPr>
        <p:spPr>
          <a:xfrm>
            <a:off x="5000882" y="2754802"/>
            <a:ext cx="1288415" cy="429260"/>
          </a:xfrm>
          <a:prstGeom prst="roundRect">
            <a:avLst/>
          </a:prstGeom>
          <a:ln>
            <a:solidFill>
              <a:schemeClr val="accent6"/>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b="1" kern="100" dirty="0">
                <a:effectLst/>
                <a:latin typeface="Times New Roman" panose="02020603050405020304" pitchFamily="18" charset="0"/>
                <a:ea typeface="Calibri" panose="020F0502020204030204" pitchFamily="34" charset="0"/>
                <a:cs typeface="Gautami" panose="020B0502040204020203" pitchFamily="34" charset="0"/>
              </a:rPr>
              <a:t>Testing data</a:t>
            </a:r>
            <a:endParaRPr lang="en-IN" sz="1200" kern="100" dirty="0">
              <a:effectLst/>
              <a:ea typeface="Calibri" panose="020F0502020204030204" pitchFamily="34" charset="0"/>
              <a:cs typeface="Gautami" panose="020B0502040204020203" pitchFamily="34" charset="0"/>
            </a:endParaRPr>
          </a:p>
        </p:txBody>
      </p:sp>
      <p:sp>
        <p:nvSpPr>
          <p:cNvPr id="32" name="Rectangle: Rounded Corners 31">
            <a:extLst>
              <a:ext uri="{FF2B5EF4-FFF2-40B4-BE49-F238E27FC236}">
                <a16:creationId xmlns:a16="http://schemas.microsoft.com/office/drawing/2014/main" id="{3075B989-B84E-7E26-572C-E207AAB27AD0}"/>
              </a:ext>
            </a:extLst>
          </p:cNvPr>
          <p:cNvSpPr/>
          <p:nvPr/>
        </p:nvSpPr>
        <p:spPr>
          <a:xfrm>
            <a:off x="7731930" y="1640864"/>
            <a:ext cx="1359316" cy="546735"/>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b="1" kern="100" dirty="0">
                <a:effectLst/>
                <a:latin typeface="Times New Roman" panose="02020603050405020304" pitchFamily="18" charset="0"/>
                <a:ea typeface="Calibri" panose="020F0502020204030204" pitchFamily="34" charset="0"/>
                <a:cs typeface="Gautami" panose="020B0502040204020203" pitchFamily="34" charset="0"/>
              </a:rPr>
              <a:t>Training data</a:t>
            </a:r>
            <a:endParaRPr lang="en-IN" sz="1200" kern="100" dirty="0">
              <a:effectLst/>
              <a:ea typeface="Calibri" panose="020F0502020204030204" pitchFamily="34" charset="0"/>
              <a:cs typeface="Gautami" panose="020B0502040204020203" pitchFamily="34" charset="0"/>
            </a:endParaRPr>
          </a:p>
        </p:txBody>
      </p:sp>
      <p:sp>
        <p:nvSpPr>
          <p:cNvPr id="33" name="Rectangle: Rounded Corners 32">
            <a:extLst>
              <a:ext uri="{FF2B5EF4-FFF2-40B4-BE49-F238E27FC236}">
                <a16:creationId xmlns:a16="http://schemas.microsoft.com/office/drawing/2014/main" id="{6AF0C64D-4261-3BE6-F017-C71998A2A41B}"/>
              </a:ext>
            </a:extLst>
          </p:cNvPr>
          <p:cNvSpPr/>
          <p:nvPr/>
        </p:nvSpPr>
        <p:spPr>
          <a:xfrm>
            <a:off x="7667227" y="2708908"/>
            <a:ext cx="1424019" cy="53975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b="1" kern="100" dirty="0">
                <a:effectLst/>
                <a:latin typeface="Times New Roman" panose="02020603050405020304" pitchFamily="18" charset="0"/>
                <a:ea typeface="Calibri" panose="020F0502020204030204" pitchFamily="34" charset="0"/>
                <a:cs typeface="Gautami" panose="020B0502040204020203" pitchFamily="34" charset="0"/>
              </a:rPr>
              <a:t>Predict the result</a:t>
            </a:r>
            <a:endParaRPr lang="en-IN" sz="1200" kern="100" dirty="0">
              <a:effectLst/>
              <a:ea typeface="Calibri" panose="020F0502020204030204" pitchFamily="34" charset="0"/>
              <a:cs typeface="Gautami" panose="020B0502040204020203" pitchFamily="34" charset="0"/>
            </a:endParaRPr>
          </a:p>
        </p:txBody>
      </p:sp>
      <p:sp>
        <p:nvSpPr>
          <p:cNvPr id="34" name="Rectangle: Rounded Corners 33">
            <a:extLst>
              <a:ext uri="{FF2B5EF4-FFF2-40B4-BE49-F238E27FC236}">
                <a16:creationId xmlns:a16="http://schemas.microsoft.com/office/drawing/2014/main" id="{AAE65960-008B-5D82-9A8D-F62B0A5FF570}"/>
              </a:ext>
            </a:extLst>
          </p:cNvPr>
          <p:cNvSpPr/>
          <p:nvPr/>
        </p:nvSpPr>
        <p:spPr>
          <a:xfrm>
            <a:off x="7770311" y="3879217"/>
            <a:ext cx="1575912" cy="339090"/>
          </a:xfrm>
          <a:prstGeom prst="roundRect">
            <a:avLst/>
          </a:prstGeom>
          <a:solidFill>
            <a:schemeClr val="bg1"/>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b="1"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Analysis the result</a:t>
            </a:r>
            <a:endParaRPr lang="en-IN" sz="1200" kern="100" dirty="0">
              <a:effectLst/>
              <a:ea typeface="Calibri" panose="020F0502020204030204" pitchFamily="34" charset="0"/>
              <a:cs typeface="Gautami" panose="020B0502040204020203" pitchFamily="34" charset="0"/>
            </a:endParaRPr>
          </a:p>
        </p:txBody>
      </p:sp>
      <p:sp>
        <p:nvSpPr>
          <p:cNvPr id="35" name="Rectangle: Rounded Corners 34">
            <a:extLst>
              <a:ext uri="{FF2B5EF4-FFF2-40B4-BE49-F238E27FC236}">
                <a16:creationId xmlns:a16="http://schemas.microsoft.com/office/drawing/2014/main" id="{76F36444-A8F2-86DB-C522-EFEBEBD60839}"/>
              </a:ext>
            </a:extLst>
          </p:cNvPr>
          <p:cNvSpPr/>
          <p:nvPr/>
        </p:nvSpPr>
        <p:spPr>
          <a:xfrm>
            <a:off x="7731930" y="4801479"/>
            <a:ext cx="1717040" cy="491490"/>
          </a:xfrm>
          <a:prstGeom prst="roundRect">
            <a:avLst/>
          </a:prstGeom>
          <a:solidFill>
            <a:schemeClr val="bg1"/>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b="1"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Generate the graph</a:t>
            </a:r>
            <a:endParaRPr lang="en-IN" sz="1200" kern="100" dirty="0">
              <a:effectLst/>
              <a:ea typeface="Calibri" panose="020F0502020204030204" pitchFamily="34" charset="0"/>
              <a:cs typeface="Gautami" panose="020B0502040204020203" pitchFamily="34" charset="0"/>
            </a:endParaRPr>
          </a:p>
        </p:txBody>
      </p:sp>
      <p:cxnSp>
        <p:nvCxnSpPr>
          <p:cNvPr id="40" name="Connector: Elbow 39">
            <a:extLst>
              <a:ext uri="{FF2B5EF4-FFF2-40B4-BE49-F238E27FC236}">
                <a16:creationId xmlns:a16="http://schemas.microsoft.com/office/drawing/2014/main" id="{DB3C1DB5-DBAB-2169-72BA-875799103CE2}"/>
              </a:ext>
            </a:extLst>
          </p:cNvPr>
          <p:cNvCxnSpPr>
            <a:cxnSpLocks/>
            <a:stCxn id="14" idx="3"/>
            <a:endCxn id="30" idx="1"/>
          </p:cNvCxnSpPr>
          <p:nvPr/>
        </p:nvCxnSpPr>
        <p:spPr>
          <a:xfrm flipV="1">
            <a:off x="2853323" y="1927884"/>
            <a:ext cx="1992099" cy="336508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FECED67E-F8D1-9E07-1F9D-F5AC8572A8EC}"/>
              </a:ext>
            </a:extLst>
          </p:cNvPr>
          <p:cNvCxnSpPr>
            <a:stCxn id="30" idx="3"/>
            <a:endCxn id="32" idx="1"/>
          </p:cNvCxnSpPr>
          <p:nvPr/>
        </p:nvCxnSpPr>
        <p:spPr>
          <a:xfrm flipV="1">
            <a:off x="6444757" y="1914232"/>
            <a:ext cx="1287173" cy="136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00B91993-38E5-40EF-105C-82A00A41D483}"/>
              </a:ext>
            </a:extLst>
          </p:cNvPr>
          <p:cNvCxnSpPr>
            <a:stCxn id="30" idx="2"/>
            <a:endCxn id="31" idx="0"/>
          </p:cNvCxnSpPr>
          <p:nvPr/>
        </p:nvCxnSpPr>
        <p:spPr>
          <a:xfrm>
            <a:off x="5645090" y="2187599"/>
            <a:ext cx="0" cy="5672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D3679727-B7CA-813E-00A6-9AAA8F6739AC}"/>
              </a:ext>
            </a:extLst>
          </p:cNvPr>
          <p:cNvCxnSpPr>
            <a:cxnSpLocks/>
            <a:stCxn id="31" idx="3"/>
            <a:endCxn id="33" idx="1"/>
          </p:cNvCxnSpPr>
          <p:nvPr/>
        </p:nvCxnSpPr>
        <p:spPr>
          <a:xfrm>
            <a:off x="6289297" y="2969432"/>
            <a:ext cx="1377930" cy="93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B221264F-3EF6-53A2-95AA-32D18788A00F}"/>
              </a:ext>
            </a:extLst>
          </p:cNvPr>
          <p:cNvCxnSpPr>
            <a:cxnSpLocks/>
            <a:stCxn id="32" idx="2"/>
            <a:endCxn id="33" idx="0"/>
          </p:cNvCxnSpPr>
          <p:nvPr/>
        </p:nvCxnSpPr>
        <p:spPr>
          <a:xfrm flipH="1">
            <a:off x="8379237" y="2187599"/>
            <a:ext cx="32351" cy="5213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42F23FC3-91C0-2BBC-4BDD-0A88A68D9FF0}"/>
              </a:ext>
            </a:extLst>
          </p:cNvPr>
          <p:cNvCxnSpPr>
            <a:stCxn id="34" idx="2"/>
          </p:cNvCxnSpPr>
          <p:nvPr/>
        </p:nvCxnSpPr>
        <p:spPr>
          <a:xfrm>
            <a:off x="8558267" y="4218307"/>
            <a:ext cx="0" cy="5031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C6066F78-FD1F-C074-53EF-22C94D42D4D8}"/>
              </a:ext>
            </a:extLst>
          </p:cNvPr>
          <p:cNvCxnSpPr/>
          <p:nvPr/>
        </p:nvCxnSpPr>
        <p:spPr>
          <a:xfrm>
            <a:off x="8395412" y="3248658"/>
            <a:ext cx="16176" cy="6305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28645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CB18E8-2E7E-B248-0DF1-36AF6120E634}"/>
              </a:ext>
            </a:extLst>
          </p:cNvPr>
          <p:cNvSpPr>
            <a:spLocks noGrp="1"/>
          </p:cNvSpPr>
          <p:nvPr>
            <p:ph sz="quarter" idx="13"/>
          </p:nvPr>
        </p:nvSpPr>
        <p:spPr>
          <a:xfrm>
            <a:off x="142613" y="770964"/>
            <a:ext cx="11134987" cy="6208675"/>
          </a:xfrm>
        </p:spPr>
        <p:txBody>
          <a:bodyPr>
            <a:noAutofit/>
          </a:bodyPr>
          <a:lstStyle/>
          <a:p>
            <a:pPr>
              <a:lnSpc>
                <a:spcPct val="100000"/>
              </a:lnSpc>
              <a:spcAft>
                <a:spcPts val="1000"/>
              </a:spcAft>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Upload Dataset</a:t>
            </a:r>
            <a:endParaRPr lang="en-IN"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50000"/>
              </a:lnSpc>
              <a:spcAft>
                <a:spcPts val="1000"/>
              </a:spcAft>
              <a:buNone/>
            </a:pPr>
            <a:r>
              <a:rPr lang="en-IN" sz="1800" b="1" dirty="0">
                <a:latin typeface="Calibri" panose="020F0502020204030204" pitchFamily="34" charset="0"/>
                <a:ea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ea typeface="Times New Roman" panose="02020603050405020304" pitchFamily="18" charset="0"/>
                <a:cs typeface="Times New Roman" panose="02020603050405020304" pitchFamily="18" charset="0"/>
              </a:rPr>
              <a:t>Uploading a dataset for fake reviews detection typically involves several steps to ensure that the data is properly formatted, cleaned and ready for analysis or model training.</a:t>
            </a:r>
          </a:p>
          <a:p>
            <a:pPr>
              <a:lnSpc>
                <a:spcPct val="100000"/>
              </a:lnSpc>
              <a:spcAft>
                <a:spcPts val="1000"/>
              </a:spcAft>
              <a:buFont typeface="Wingdings" panose="05000000000000000000" pitchFamily="2" charset="2"/>
              <a:buChar char="Ø"/>
            </a:pPr>
            <a:r>
              <a:rPr lang="en-IN" sz="1800" cap="none" dirty="0">
                <a:effectLst/>
                <a:latin typeface="Times New Roman" panose="02020603050405020304" pitchFamily="18" charset="0"/>
                <a:ea typeface="Times New Roman" panose="02020603050405020304" pitchFamily="18" charset="0"/>
                <a:cs typeface="Times New Roman" panose="02020603050405020304" pitchFamily="18" charset="0"/>
              </a:rPr>
              <a:t>Acquire datase</a:t>
            </a:r>
            <a:r>
              <a:rPr lang="en-IN" sz="1800" dirty="0">
                <a:latin typeface="Times New Roman" panose="02020603050405020304" pitchFamily="18" charset="0"/>
                <a:ea typeface="Times New Roman" panose="02020603050405020304" pitchFamily="18" charset="0"/>
                <a:cs typeface="Times New Roman" panose="02020603050405020304" pitchFamily="18" charset="0"/>
              </a:rPr>
              <a:t>t</a:t>
            </a:r>
          </a:p>
          <a:p>
            <a:pPr>
              <a:lnSpc>
                <a:spcPct val="100000"/>
              </a:lnSpc>
              <a:spcAft>
                <a:spcPts val="1000"/>
              </a:spcAft>
              <a:buFont typeface="Wingdings" panose="05000000000000000000" pitchFamily="2" charset="2"/>
              <a:buChar char="Ø"/>
            </a:pPr>
            <a:r>
              <a:rPr lang="en-IN" sz="1800" cap="none" dirty="0">
                <a:effectLst/>
                <a:latin typeface="Times New Roman" panose="02020603050405020304" pitchFamily="18" charset="0"/>
                <a:ea typeface="Times New Roman" panose="02020603050405020304" pitchFamily="18" charset="0"/>
                <a:cs typeface="Times New Roman" panose="02020603050405020304" pitchFamily="18" charset="0"/>
              </a:rPr>
              <a:t>Understand the dataset</a:t>
            </a:r>
          </a:p>
          <a:p>
            <a:pPr>
              <a:lnSpc>
                <a:spcPct val="100000"/>
              </a:lnSpc>
              <a:spcAft>
                <a:spcPts val="1000"/>
              </a:spcAft>
              <a:buFont typeface="Wingdings" panose="05000000000000000000" pitchFamily="2" charset="2"/>
              <a:buChar char="Ø"/>
            </a:pPr>
            <a:r>
              <a:rPr lang="en-IN" sz="1800" dirty="0">
                <a:latin typeface="Times New Roman" panose="02020603050405020304" pitchFamily="18" charset="0"/>
                <a:ea typeface="Times New Roman" panose="02020603050405020304" pitchFamily="18" charset="0"/>
                <a:cs typeface="Times New Roman" panose="02020603050405020304" pitchFamily="18" charset="0"/>
              </a:rPr>
              <a:t>Upload the dataset</a:t>
            </a:r>
            <a:endParaRPr lang="en-IN" sz="2000" cap="none"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Preprocess Dataset</a:t>
            </a:r>
            <a:endParaRPr lang="en-IN" b="1"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50000"/>
              </a:lnSpc>
              <a:spcAft>
                <a:spcPts val="1000"/>
              </a:spcAft>
              <a:buNone/>
            </a:pPr>
            <a:r>
              <a:rPr lang="en-IN" sz="2000" b="1" cap="none"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2000" cap="none" dirty="0">
                <a:effectLst/>
                <a:latin typeface="Times New Roman" panose="02020603050405020304" pitchFamily="18" charset="0"/>
                <a:ea typeface="Times New Roman" panose="02020603050405020304" pitchFamily="18" charset="0"/>
                <a:cs typeface="Times New Roman" panose="02020603050405020304" pitchFamily="18" charset="0"/>
              </a:rPr>
              <a:t>Preprocessing a dataset for fake reviews typically involves several steps to clean and prepare the data for analysis  or training a machine learning model.</a:t>
            </a:r>
            <a:endParaRPr lang="en-IN"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66F542A3-8433-F7DB-D60B-1034C49C5396}"/>
              </a:ext>
            </a:extLst>
          </p:cNvPr>
          <p:cNvSpPr/>
          <p:nvPr/>
        </p:nvSpPr>
        <p:spPr>
          <a:xfrm>
            <a:off x="3469341" y="0"/>
            <a:ext cx="4128835"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MODULES</a:t>
            </a:r>
          </a:p>
        </p:txBody>
      </p:sp>
    </p:spTree>
    <p:extLst>
      <p:ext uri="{BB962C8B-B14F-4D97-AF65-F5344CB8AC3E}">
        <p14:creationId xmlns:p14="http://schemas.microsoft.com/office/powerpoint/2010/main" val="1188655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B82E31-D717-3BCE-3461-ED922E2B527A}"/>
              </a:ext>
            </a:extLst>
          </p:cNvPr>
          <p:cNvSpPr>
            <a:spLocks noGrp="1"/>
          </p:cNvSpPr>
          <p:nvPr>
            <p:ph sz="quarter" idx="13"/>
          </p:nvPr>
        </p:nvSpPr>
        <p:spPr>
          <a:xfrm>
            <a:off x="243281" y="1255059"/>
            <a:ext cx="11034319" cy="4536140"/>
          </a:xfrm>
        </p:spPr>
        <p:txBody>
          <a:bodyPr>
            <a:normAutofit/>
          </a:bodyPr>
          <a:lstStyle/>
          <a:p>
            <a:pPr>
              <a:lnSpc>
                <a:spcPct val="150000"/>
              </a:lnSpc>
              <a:spcAft>
                <a:spcPts val="1000"/>
              </a:spcAft>
            </a:pPr>
            <a:r>
              <a:rPr lang="en-US" b="1" cap="none" dirty="0">
                <a:effectLst/>
                <a:latin typeface="Times New Roman" panose="02020603050405020304" pitchFamily="18" charset="0"/>
                <a:ea typeface="Times New Roman" panose="02020603050405020304" pitchFamily="18" charset="0"/>
                <a:cs typeface="Times New Roman" panose="02020603050405020304" pitchFamily="18" charset="0"/>
              </a:rPr>
              <a:t>TRAIN MACHINE LEARNING</a:t>
            </a:r>
            <a:endParaRPr lang="en-IN" cap="none"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50000"/>
              </a:lnSpc>
              <a:spcAft>
                <a:spcPts val="1000"/>
              </a:spcAft>
              <a:buNone/>
            </a:pPr>
            <a:r>
              <a:rPr lang="en-US"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This focuses on fake review detection according to the articles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publishied</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The fake news being predicted for given articles.</a:t>
            </a:r>
            <a:endParaRPr lang="en-IN" sz="1800" cap="none"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1000"/>
              </a:spcAft>
            </a:pPr>
            <a:r>
              <a:rPr lang="en-US" b="1" cap="none" dirty="0">
                <a:effectLst/>
                <a:latin typeface="Times New Roman" panose="02020603050405020304" pitchFamily="18" charset="0"/>
                <a:ea typeface="Times New Roman" panose="02020603050405020304" pitchFamily="18" charset="0"/>
                <a:cs typeface="Times New Roman" panose="02020603050405020304" pitchFamily="18" charset="0"/>
              </a:rPr>
              <a:t>UPLOAD TEST DATA &amp;PREDICT YIELD</a:t>
            </a:r>
            <a:endParaRPr lang="en-IN" cap="none"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50000"/>
              </a:lnSpc>
              <a:buNone/>
            </a:pPr>
            <a:r>
              <a:rPr lang="en-US" sz="2200" cap="none" dirty="0">
                <a:effectLst/>
                <a:latin typeface="Times New Roman" panose="02020603050405020304" pitchFamily="18" charset="0"/>
                <a:ea typeface="Times New Roman" panose="02020603050405020304" pitchFamily="18" charset="0"/>
              </a:rPr>
              <a:t>     </a:t>
            </a:r>
            <a:r>
              <a:rPr lang="en-US" sz="1800" cap="none" dirty="0">
                <a:effectLst/>
                <a:latin typeface="Times New Roman" panose="02020603050405020304" pitchFamily="18" charset="0"/>
                <a:ea typeface="Times New Roman" panose="02020603050405020304" pitchFamily="18" charset="0"/>
              </a:rPr>
              <a:t>Results reveals that random forest is the best classifier when all parameters are combined. This </a:t>
            </a:r>
            <a:r>
              <a:rPr lang="en-US" sz="1800" dirty="0">
                <a:effectLst/>
                <a:latin typeface="Times New Roman" panose="02020603050405020304" pitchFamily="18" charset="0"/>
                <a:ea typeface="Times New Roman" panose="02020603050405020304" pitchFamily="18" charset="0"/>
              </a:rPr>
              <a:t> </a:t>
            </a:r>
            <a:r>
              <a:rPr lang="en-US" sz="1800" cap="none" dirty="0">
                <a:effectLst/>
                <a:latin typeface="Times New Roman" panose="02020603050405020304" pitchFamily="18" charset="0"/>
                <a:ea typeface="Times New Roman" panose="02020603050405020304" pitchFamily="18" charset="0"/>
              </a:rPr>
              <a:t>will not only help </a:t>
            </a:r>
            <a:r>
              <a:rPr lang="en-US" sz="1800" dirty="0">
                <a:latin typeface="Times New Roman" panose="02020603050405020304" pitchFamily="18" charset="0"/>
                <a:ea typeface="Times New Roman" panose="02020603050405020304" pitchFamily="18" charset="0"/>
              </a:rPr>
              <a:t>user</a:t>
            </a:r>
            <a:r>
              <a:rPr lang="en-US" sz="1800" cap="none" dirty="0">
                <a:effectLst/>
                <a:latin typeface="Times New Roman" panose="02020603050405020304" pitchFamily="18" charset="0"/>
                <a:ea typeface="Times New Roman" panose="02020603050405020304" pitchFamily="18" charset="0"/>
              </a:rPr>
              <a:t> in choosing the right </a:t>
            </a:r>
            <a:r>
              <a:rPr lang="en-US" sz="1800" dirty="0">
                <a:latin typeface="Times New Roman" panose="02020603050405020304" pitchFamily="18" charset="0"/>
                <a:ea typeface="Times New Roman" panose="02020603050405020304" pitchFamily="18" charset="0"/>
              </a:rPr>
              <a:t>article.</a:t>
            </a:r>
            <a:endParaRPr lang="en-IN" sz="1800" cap="none" dirty="0"/>
          </a:p>
        </p:txBody>
      </p:sp>
    </p:spTree>
    <p:extLst>
      <p:ext uri="{BB962C8B-B14F-4D97-AF65-F5344CB8AC3E}">
        <p14:creationId xmlns:p14="http://schemas.microsoft.com/office/powerpoint/2010/main" val="685505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8778FA-D369-3FEF-8DDB-B33F620C93C6}"/>
              </a:ext>
            </a:extLst>
          </p:cNvPr>
          <p:cNvSpPr>
            <a:spLocks noGrp="1"/>
          </p:cNvSpPr>
          <p:nvPr>
            <p:ph sz="quarter" idx="13"/>
          </p:nvPr>
        </p:nvSpPr>
        <p:spPr>
          <a:xfrm>
            <a:off x="4544" y="880844"/>
            <a:ext cx="11277600" cy="5268286"/>
          </a:xfrm>
        </p:spPr>
        <p:txBody>
          <a:bodyPr/>
          <a:lstStyle/>
          <a:p>
            <a:r>
              <a:rPr lang="en-US" sz="2400" dirty="0">
                <a:latin typeface="Times New Roman" panose="02020603050405020304" pitchFamily="18" charset="0"/>
                <a:cs typeface="Times New Roman" panose="02020603050405020304" pitchFamily="18" charset="0"/>
              </a:rPr>
              <a:t>Use case diagram</a:t>
            </a:r>
          </a:p>
          <a:p>
            <a:pPr marL="0" indent="0">
              <a:buNone/>
            </a:pPr>
            <a:endParaRPr lang="en-IN" dirty="0"/>
          </a:p>
        </p:txBody>
      </p:sp>
      <p:sp>
        <p:nvSpPr>
          <p:cNvPr id="4" name="Rectangle 3">
            <a:extLst>
              <a:ext uri="{FF2B5EF4-FFF2-40B4-BE49-F238E27FC236}">
                <a16:creationId xmlns:a16="http://schemas.microsoft.com/office/drawing/2014/main" id="{DB4429FF-71EB-7617-C74E-B3A7B8E01B0A}"/>
              </a:ext>
            </a:extLst>
          </p:cNvPr>
          <p:cNvSpPr/>
          <p:nvPr/>
        </p:nvSpPr>
        <p:spPr>
          <a:xfrm>
            <a:off x="2768615" y="-77687"/>
            <a:ext cx="5749458"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UML DIAGRAMS</a:t>
            </a:r>
            <a:endParaRPr lang="en-IN" sz="5400" dirty="0">
              <a:ln w="0"/>
              <a:effectLst>
                <a:outerShdw blurRad="38100" dist="19050" dir="2700000" algn="tl" rotWithShape="0">
                  <a:schemeClr val="dk1">
                    <a:alpha val="40000"/>
                  </a:schemeClr>
                </a:outerShdw>
              </a:effectLst>
            </a:endParaRPr>
          </a:p>
        </p:txBody>
      </p:sp>
      <p:pic>
        <p:nvPicPr>
          <p:cNvPr id="2" name="Picture 1">
            <a:extLst>
              <a:ext uri="{FF2B5EF4-FFF2-40B4-BE49-F238E27FC236}">
                <a16:creationId xmlns:a16="http://schemas.microsoft.com/office/drawing/2014/main" id="{AE195F5C-B4A3-581B-DC01-B8470BD4497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1247" y="1594130"/>
            <a:ext cx="8561294" cy="5032375"/>
          </a:xfrm>
          <a:prstGeom prst="rect">
            <a:avLst/>
          </a:prstGeom>
          <a:noFill/>
          <a:ln>
            <a:noFill/>
          </a:ln>
        </p:spPr>
      </p:pic>
    </p:spTree>
    <p:extLst>
      <p:ext uri="{BB962C8B-B14F-4D97-AF65-F5344CB8AC3E}">
        <p14:creationId xmlns:p14="http://schemas.microsoft.com/office/powerpoint/2010/main" val="1627607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FCB63-A19A-DB44-F192-9C3D9EA19C95}"/>
              </a:ext>
            </a:extLst>
          </p:cNvPr>
          <p:cNvSpPr>
            <a:spLocks noGrp="1"/>
          </p:cNvSpPr>
          <p:nvPr>
            <p:ph type="title"/>
          </p:nvPr>
        </p:nvSpPr>
        <p:spPr>
          <a:xfrm>
            <a:off x="913775" y="618518"/>
            <a:ext cx="10364451" cy="740500"/>
          </a:xfrm>
        </p:spPr>
        <p:txBody>
          <a:bodyPr>
            <a:normAutofit/>
          </a:bodyPr>
          <a:lstStyle/>
          <a:p>
            <a:pPr algn="l"/>
            <a:r>
              <a:rPr lang="en-US" sz="2400" dirty="0">
                <a:latin typeface="Times New Roman" panose="02020603050405020304" pitchFamily="18" charset="0"/>
                <a:cs typeface="Times New Roman" panose="02020603050405020304" pitchFamily="18" charset="0"/>
              </a:rPr>
              <a:t>Class diagram</a:t>
            </a:r>
            <a:endParaRPr lang="en-IN" sz="2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DDE983F-E5A2-E567-D2F1-62611715BC61}"/>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171542" y="1359018"/>
            <a:ext cx="9347881" cy="4118454"/>
          </a:xfrm>
          <a:prstGeom prst="rect">
            <a:avLst/>
          </a:prstGeom>
          <a:noFill/>
          <a:ln>
            <a:noFill/>
          </a:ln>
        </p:spPr>
      </p:pic>
    </p:spTree>
    <p:extLst>
      <p:ext uri="{BB962C8B-B14F-4D97-AF65-F5344CB8AC3E}">
        <p14:creationId xmlns:p14="http://schemas.microsoft.com/office/powerpoint/2010/main" val="1108760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D98D9-6EB6-6B0E-ECED-E70751B85800}"/>
              </a:ext>
            </a:extLst>
          </p:cNvPr>
          <p:cNvSpPr>
            <a:spLocks noGrp="1"/>
          </p:cNvSpPr>
          <p:nvPr>
            <p:ph type="title"/>
          </p:nvPr>
        </p:nvSpPr>
        <p:spPr>
          <a:xfrm>
            <a:off x="913775" y="618517"/>
            <a:ext cx="10364451" cy="581109"/>
          </a:xfrm>
        </p:spPr>
        <p:txBody>
          <a:bodyPr>
            <a:normAutofit/>
          </a:bodyPr>
          <a:lstStyle/>
          <a:p>
            <a:pPr algn="l"/>
            <a:r>
              <a:rPr lang="en-US" sz="2400" dirty="0">
                <a:latin typeface="Times New Roman" panose="02020603050405020304" pitchFamily="18" charset="0"/>
                <a:cs typeface="Times New Roman" panose="02020603050405020304" pitchFamily="18" charset="0"/>
              </a:rPr>
              <a:t>Sequence diagram</a:t>
            </a:r>
            <a:r>
              <a:rPr lang="en-US" sz="28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FD9AD7C-BBDD-36D3-1315-6DB26C48DA2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5082" y="1425389"/>
            <a:ext cx="9699812" cy="4814094"/>
          </a:xfrm>
          <a:prstGeom prst="rect">
            <a:avLst/>
          </a:prstGeom>
          <a:noFill/>
          <a:ln>
            <a:noFill/>
          </a:ln>
        </p:spPr>
      </p:pic>
      <p:cxnSp>
        <p:nvCxnSpPr>
          <p:cNvPr id="8" name="Straight Connector 7">
            <a:extLst>
              <a:ext uri="{FF2B5EF4-FFF2-40B4-BE49-F238E27FC236}">
                <a16:creationId xmlns:a16="http://schemas.microsoft.com/office/drawing/2014/main" id="{42B8C18D-DD91-CE7E-96A5-15746D05AAC6}"/>
              </a:ext>
            </a:extLst>
          </p:cNvPr>
          <p:cNvCxnSpPr/>
          <p:nvPr/>
        </p:nvCxnSpPr>
        <p:spPr>
          <a:xfrm>
            <a:off x="2510118" y="1694329"/>
            <a:ext cx="564776" cy="0"/>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9A4C3B92-BB01-441B-41FA-6A84369FA387}"/>
              </a:ext>
            </a:extLst>
          </p:cNvPr>
          <p:cNvCxnSpPr/>
          <p:nvPr/>
        </p:nvCxnSpPr>
        <p:spPr>
          <a:xfrm>
            <a:off x="7933764" y="1703294"/>
            <a:ext cx="842682" cy="0"/>
          </a:xfrm>
          <a:prstGeom prst="line">
            <a:avLst/>
          </a:prstGeom>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1CCC9828-096C-5245-1008-53DD9C3AB405}"/>
              </a:ext>
            </a:extLst>
          </p:cNvPr>
          <p:cNvSpPr txBox="1"/>
          <p:nvPr/>
        </p:nvSpPr>
        <p:spPr>
          <a:xfrm>
            <a:off x="2279361" y="1425389"/>
            <a:ext cx="230757"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a:t>
            </a:r>
            <a:endParaRPr lang="en-IN" dirty="0"/>
          </a:p>
        </p:txBody>
      </p:sp>
      <p:sp>
        <p:nvSpPr>
          <p:cNvPr id="17" name="TextBox 16">
            <a:extLst>
              <a:ext uri="{FF2B5EF4-FFF2-40B4-BE49-F238E27FC236}">
                <a16:creationId xmlns:a16="http://schemas.microsoft.com/office/drawing/2014/main" id="{E0BB3C5B-B0B0-E19F-74C7-300A233EC067}"/>
              </a:ext>
            </a:extLst>
          </p:cNvPr>
          <p:cNvSpPr txBox="1"/>
          <p:nvPr/>
        </p:nvSpPr>
        <p:spPr>
          <a:xfrm>
            <a:off x="7703007" y="1425389"/>
            <a:ext cx="230757"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a:t>
            </a:r>
            <a:endParaRPr lang="en-IN" dirty="0"/>
          </a:p>
        </p:txBody>
      </p:sp>
      <p:cxnSp>
        <p:nvCxnSpPr>
          <p:cNvPr id="19" name="Straight Connector 18">
            <a:extLst>
              <a:ext uri="{FF2B5EF4-FFF2-40B4-BE49-F238E27FC236}">
                <a16:creationId xmlns:a16="http://schemas.microsoft.com/office/drawing/2014/main" id="{B5153907-BF7E-C9AC-67FE-0DF57822157A}"/>
              </a:ext>
            </a:extLst>
          </p:cNvPr>
          <p:cNvCxnSpPr/>
          <p:nvPr/>
        </p:nvCxnSpPr>
        <p:spPr>
          <a:xfrm>
            <a:off x="2570672" y="5589917"/>
            <a:ext cx="353683" cy="250166"/>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BF682756-4049-6EF8-8FB2-4DBC6DF830A2}"/>
              </a:ext>
            </a:extLst>
          </p:cNvPr>
          <p:cNvCxnSpPr>
            <a:cxnSpLocks/>
          </p:cNvCxnSpPr>
          <p:nvPr/>
        </p:nvCxnSpPr>
        <p:spPr>
          <a:xfrm flipV="1">
            <a:off x="2570672" y="5589917"/>
            <a:ext cx="353683" cy="250166"/>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a:extLst>
              <a:ext uri="{FF2B5EF4-FFF2-40B4-BE49-F238E27FC236}">
                <a16:creationId xmlns:a16="http://schemas.microsoft.com/office/drawing/2014/main" id="{871C6012-7DB6-EF6C-601E-65ACB1DED757}"/>
              </a:ext>
            </a:extLst>
          </p:cNvPr>
          <p:cNvCxnSpPr/>
          <p:nvPr/>
        </p:nvCxnSpPr>
        <p:spPr>
          <a:xfrm>
            <a:off x="8108830" y="5589917"/>
            <a:ext cx="431321" cy="250166"/>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FC7929B0-D18E-54CB-F98B-6ACE097BE87C}"/>
              </a:ext>
            </a:extLst>
          </p:cNvPr>
          <p:cNvCxnSpPr/>
          <p:nvPr/>
        </p:nvCxnSpPr>
        <p:spPr>
          <a:xfrm flipV="1">
            <a:off x="8186468" y="5589917"/>
            <a:ext cx="353683" cy="33643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63544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9B46E-1E7E-AF9B-40D0-6781BD124E42}"/>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Activity diagram:</a:t>
            </a:r>
            <a:endParaRPr lang="en-IN" sz="24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B2640983-D788-E806-4812-CF63C2D316A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89517" y="1500996"/>
            <a:ext cx="5779698" cy="5089585"/>
          </a:xfrm>
          <a:prstGeom prst="rect">
            <a:avLst/>
          </a:prstGeom>
          <a:noFill/>
          <a:ln>
            <a:noFill/>
          </a:ln>
        </p:spPr>
      </p:pic>
    </p:spTree>
    <p:extLst>
      <p:ext uri="{BB962C8B-B14F-4D97-AF65-F5344CB8AC3E}">
        <p14:creationId xmlns:p14="http://schemas.microsoft.com/office/powerpoint/2010/main" val="1767394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8B16-CB67-9116-8B44-8A7D0EDBC75B}"/>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Collaboration diagram:</a:t>
            </a:r>
            <a:endParaRPr lang="en-IN" sz="24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67B88E91-E1D8-4863-AB37-0585EC09DA4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14732" y="1647672"/>
            <a:ext cx="8919713" cy="4247105"/>
          </a:xfrm>
          <a:prstGeom prst="rect">
            <a:avLst/>
          </a:prstGeom>
          <a:noFill/>
          <a:ln>
            <a:noFill/>
          </a:ln>
        </p:spPr>
      </p:pic>
    </p:spTree>
    <p:extLst>
      <p:ext uri="{BB962C8B-B14F-4D97-AF65-F5344CB8AC3E}">
        <p14:creationId xmlns:p14="http://schemas.microsoft.com/office/powerpoint/2010/main" val="4214171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9D5D514-98F6-26C5-B7A1-74FADCE53A0A}"/>
              </a:ext>
            </a:extLst>
          </p:cNvPr>
          <p:cNvSpPr/>
          <p:nvPr/>
        </p:nvSpPr>
        <p:spPr>
          <a:xfrm>
            <a:off x="2652200" y="0"/>
            <a:ext cx="6448667"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SAMPLE CODE</a:t>
            </a:r>
          </a:p>
        </p:txBody>
      </p:sp>
      <p:sp>
        <p:nvSpPr>
          <p:cNvPr id="6" name="Rectangle 5">
            <a:extLst>
              <a:ext uri="{FF2B5EF4-FFF2-40B4-BE49-F238E27FC236}">
                <a16:creationId xmlns:a16="http://schemas.microsoft.com/office/drawing/2014/main" id="{A1798C56-0109-C0C6-5B0E-C402A66D1437}"/>
              </a:ext>
            </a:extLst>
          </p:cNvPr>
          <p:cNvSpPr/>
          <p:nvPr/>
        </p:nvSpPr>
        <p:spPr>
          <a:xfrm>
            <a:off x="573741" y="851647"/>
            <a:ext cx="11172783" cy="5324535"/>
          </a:xfrm>
          <a:prstGeom prst="rect">
            <a:avLst/>
          </a:prstGeom>
          <a:noFill/>
        </p:spPr>
        <p:txBody>
          <a:bodyPr wrap="square" lIns="91440" tIns="45720" rIns="91440" bIns="45720">
            <a:spAutoFit/>
          </a:bodyPr>
          <a:lstStyle/>
          <a:p>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import </a:t>
            </a:r>
            <a:r>
              <a:rPr lang="en-US" sz="2000" b="0" cap="none" spc="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os</a:t>
            </a:r>
            <a:endPar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import sys</a:t>
            </a:r>
          </a:p>
          <a:p>
            <a:endPar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def main():</a:t>
            </a:r>
          </a:p>
          <a:p>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000" b="0" cap="none" spc="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os.environ.setdefault</a:t>
            </a:r>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('DJANGO_SETTINGS_MODULE', '</a:t>
            </a:r>
            <a:r>
              <a:rPr lang="en-US" sz="2000" b="0" cap="none" spc="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FakeNews.settings</a:t>
            </a:r>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p>
          <a:p>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try:</a:t>
            </a:r>
          </a:p>
          <a:p>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from </a:t>
            </a:r>
            <a:r>
              <a:rPr lang="en-US" sz="2000" b="0" cap="none" spc="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django.core.management</a:t>
            </a:r>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import </a:t>
            </a:r>
            <a:r>
              <a:rPr lang="en-US" sz="2000" b="0" cap="none" spc="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execute_from_command_line</a:t>
            </a:r>
            <a:endPar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except </a:t>
            </a:r>
            <a:r>
              <a:rPr lang="en-US" sz="2000" b="0" cap="none" spc="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ImportError</a:t>
            </a:r>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as </a:t>
            </a:r>
            <a:r>
              <a:rPr lang="en-US" sz="2000" b="0" cap="none" spc="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exc</a:t>
            </a:r>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p>
          <a:p>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raise </a:t>
            </a:r>
            <a:r>
              <a:rPr lang="en-US" sz="2000" b="0" cap="none" spc="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ImportError</a:t>
            </a:r>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p>
          <a:p>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"Couldn't import Django. Are you sure it's installed and "</a:t>
            </a:r>
          </a:p>
          <a:p>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"available on your PYTHONPATH environment variable? Did you "</a:t>
            </a:r>
          </a:p>
          <a:p>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"forget to activate a virtual environment?"</a:t>
            </a:r>
          </a:p>
          <a:p>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 from </a:t>
            </a:r>
            <a:r>
              <a:rPr lang="en-US" sz="2000" b="0" cap="none" spc="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exc</a:t>
            </a:r>
            <a:endPar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000" b="0" cap="none" spc="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execute_from_command_line</a:t>
            </a:r>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r>
              <a:rPr lang="en-US" sz="2000" b="0" cap="none" spc="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sys.argv</a:t>
            </a:r>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p>
          <a:p>
            <a:endPar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if __name__ == '__main__':</a:t>
            </a:r>
          </a:p>
          <a:p>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main()</a:t>
            </a:r>
          </a:p>
        </p:txBody>
      </p:sp>
    </p:spTree>
    <p:extLst>
      <p:ext uri="{BB962C8B-B14F-4D97-AF65-F5344CB8AC3E}">
        <p14:creationId xmlns:p14="http://schemas.microsoft.com/office/powerpoint/2010/main" val="775070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79EC8E-4ED9-5EE5-EAFD-A20E885FE265}"/>
              </a:ext>
            </a:extLst>
          </p:cNvPr>
          <p:cNvSpPr/>
          <p:nvPr/>
        </p:nvSpPr>
        <p:spPr>
          <a:xfrm>
            <a:off x="797859" y="206188"/>
            <a:ext cx="11092329" cy="3785652"/>
          </a:xfrm>
          <a:prstGeom prst="rect">
            <a:avLst/>
          </a:prstGeom>
          <a:noFill/>
        </p:spPr>
        <p:txBody>
          <a:bodyPr wrap="square" lIns="91440" tIns="45720" rIns="91440" bIns="45720">
            <a:spAutoFit/>
          </a:bodyPr>
          <a:lstStyle/>
          <a:p>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from </a:t>
            </a:r>
            <a:r>
              <a:rPr lang="en-US" sz="2000" b="0" cap="none" spc="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django.urls</a:t>
            </a:r>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import path</a:t>
            </a:r>
          </a:p>
          <a:p>
            <a:endPar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from . import views</a:t>
            </a:r>
          </a:p>
          <a:p>
            <a:endPar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US" sz="2000" b="0" cap="none" spc="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urlpatterns</a:t>
            </a:r>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 [path("index.html", </a:t>
            </a:r>
            <a:r>
              <a:rPr lang="en-US" sz="2000" b="0" cap="none" spc="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views.index</a:t>
            </a:r>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name="index"),</a:t>
            </a:r>
          </a:p>
          <a:p>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path("Login.html", </a:t>
            </a:r>
            <a:r>
              <a:rPr lang="en-US" sz="2000" b="0" cap="none" spc="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views.Login</a:t>
            </a:r>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name="Login"),</a:t>
            </a:r>
          </a:p>
          <a:p>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path("</a:t>
            </a:r>
            <a:r>
              <a:rPr lang="en-US" sz="2000" b="0" cap="none" spc="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AdminLogin</a:t>
            </a:r>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000" b="0" cap="none" spc="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views.AdminLogin</a:t>
            </a:r>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name="</a:t>
            </a:r>
            <a:r>
              <a:rPr lang="en-US" sz="2000" b="0" cap="none" spc="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AdminLogin</a:t>
            </a:r>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p>
          <a:p>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path("UploadNews.html", </a:t>
            </a:r>
            <a:r>
              <a:rPr lang="en-US" sz="2000" b="0" cap="none" spc="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views.UploadNews</a:t>
            </a:r>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name="</a:t>
            </a:r>
            <a:r>
              <a:rPr lang="en-US" sz="2000" b="0" cap="none" spc="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UploadNews</a:t>
            </a:r>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p>
          <a:p>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path("</a:t>
            </a:r>
            <a:r>
              <a:rPr lang="en-US" sz="2000" b="0" cap="none" spc="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UploadNewsDocument</a:t>
            </a:r>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000" b="0" cap="none" spc="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views.UploadNewsDocument</a:t>
            </a:r>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name="</a:t>
            </a:r>
            <a:r>
              <a:rPr lang="en-US" sz="2000" b="0" cap="none" spc="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UploadNewsDocument</a:t>
            </a:r>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p>
          <a:p>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path("</a:t>
            </a:r>
            <a:r>
              <a:rPr lang="en-US" sz="2000" b="0" cap="none" spc="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DetectorAlgorithm</a:t>
            </a:r>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000" b="0" cap="none" spc="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views.DetectorAlgorithm</a:t>
            </a:r>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name="</a:t>
            </a:r>
            <a:r>
              <a:rPr lang="en-US" sz="2000" b="0" cap="none" spc="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DetectorAlgorithm</a:t>
            </a:r>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p>
          <a:p>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71821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15B227-BAA1-3BD4-86D1-9EE9D7681939}"/>
              </a:ext>
            </a:extLst>
          </p:cNvPr>
          <p:cNvSpPr/>
          <p:nvPr/>
        </p:nvSpPr>
        <p:spPr>
          <a:xfrm>
            <a:off x="3370729" y="430306"/>
            <a:ext cx="4584113" cy="1754326"/>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ABSTRACT</a:t>
            </a:r>
            <a:endParaRPr lang="en-IN" sz="5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Rectangle 2">
            <a:extLst>
              <a:ext uri="{FF2B5EF4-FFF2-40B4-BE49-F238E27FC236}">
                <a16:creationId xmlns:a16="http://schemas.microsoft.com/office/drawing/2014/main" id="{8373A747-4250-0CCF-5D23-2E31A7262DCC}"/>
              </a:ext>
            </a:extLst>
          </p:cNvPr>
          <p:cNvSpPr/>
          <p:nvPr/>
        </p:nvSpPr>
        <p:spPr>
          <a:xfrm>
            <a:off x="950259" y="1945341"/>
            <a:ext cx="10210800" cy="4678204"/>
          </a:xfrm>
          <a:prstGeom prst="rect">
            <a:avLst/>
          </a:prstGeom>
          <a:noFill/>
        </p:spPr>
        <p:txBody>
          <a:bodyPr wrap="square" lIns="91440" tIns="45720" rIns="91440" bIns="45720">
            <a:spAutoFit/>
          </a:bodyPr>
          <a:lstStyle/>
          <a:p>
            <a:pPr marL="285750" indent="-285750" algn="just">
              <a:buFont typeface="Arial" panose="020B0604020202020204" pitchFamily="34" charset="0"/>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Due to the rapid growth of network data, the authenticity and reliability of network information have become increasingly important and have presented challenges. </a:t>
            </a:r>
          </a:p>
          <a:p>
            <a:pPr marL="285750" indent="-285750" algn="just">
              <a:buFont typeface="Arial" panose="020B0604020202020204" pitchFamily="34" charset="0"/>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Most of the methods for fake review detection start with textual features and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behavioral</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features. However, they are time-consuming and easily detected by fraudulent users. </a:t>
            </a:r>
          </a:p>
          <a:p>
            <a:pPr marL="285750" indent="-285750" algn="just">
              <a:buFont typeface="Arial" panose="020B0604020202020204" pitchFamily="34" charset="0"/>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Although most of the existing neural network-based methods address the problems presented by the complex semantics of reviews, they do not account for the implicit patterns among users, reviews, and products; additionally, they do not consider the usefulness of information regarding fine-grained aspects in identifying fake reviews. </a:t>
            </a:r>
          </a:p>
          <a:p>
            <a:pPr marL="285750" indent="-285750" algn="just">
              <a:buFont typeface="Arial" panose="020B0604020202020204" pitchFamily="34" charset="0"/>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In this project, we propose an attention-based multilevel interactive neural network model with aspect constraints that mines the multilevel implicit expression mode of reviews and integrates four dimensions, namely, users, review texts, products and fine-grained aspects, into review representations.</a:t>
            </a:r>
          </a:p>
          <a:p>
            <a:pPr marL="285750" indent="-285750" algn="just">
              <a:buFont typeface="Arial" panose="020B0604020202020204" pitchFamily="34" charset="0"/>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We model the relationships between users and products and use these relationships as a regularization term to redefine the model's objective function</a:t>
            </a:r>
            <a:r>
              <a:rPr lang="en-IN" kern="100">
                <a:effectLst/>
                <a:latin typeface="Times New Roman" panose="02020603050405020304" pitchFamily="18" charset="0"/>
                <a:ea typeface="Calibri" panose="020F0502020204030204" pitchFamily="34" charset="0"/>
                <a:cs typeface="Times New Roman" panose="02020603050405020304" pitchFamily="18" charset="0"/>
              </a:rPr>
              <a:t>. </a:t>
            </a:r>
          </a:p>
          <a:p>
            <a:pPr marL="285750" indent="-285750" algn="just">
              <a:buFont typeface="Arial" panose="020B0604020202020204" pitchFamily="34" charset="0"/>
              <a:buChar char="•"/>
            </a:pPr>
            <a:r>
              <a:rPr lang="en-IN" kern="100">
                <a:effectLst/>
                <a:latin typeface="Times New Roman" panose="02020603050405020304" pitchFamily="18" charset="0"/>
                <a:ea typeface="Calibri" panose="020F0502020204030204" pitchFamily="34" charset="0"/>
                <a:cs typeface="Times New Roman" panose="02020603050405020304" pitchFamily="18" charset="0"/>
              </a:rPr>
              <a:t>The </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experimental results from three public datasets show that the model that we propose is superior to the state-of-the-art methods; thus showing the effectiveness and portability of our model.</a:t>
            </a:r>
          </a:p>
          <a:p>
            <a:pPr algn="ct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82334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722F5B-70BE-C5C4-AE7A-0DCA0470FC00}"/>
              </a:ext>
            </a:extLst>
          </p:cNvPr>
          <p:cNvSpPr/>
          <p:nvPr/>
        </p:nvSpPr>
        <p:spPr>
          <a:xfrm>
            <a:off x="3146612" y="0"/>
            <a:ext cx="4948517"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RESULT</a:t>
            </a:r>
          </a:p>
        </p:txBody>
      </p:sp>
      <p:pic>
        <p:nvPicPr>
          <p:cNvPr id="2" name="Picture 1">
            <a:extLst>
              <a:ext uri="{FF2B5EF4-FFF2-40B4-BE49-F238E27FC236}">
                <a16:creationId xmlns:a16="http://schemas.microsoft.com/office/drawing/2014/main" id="{8A2068BC-D848-60D7-A6EE-AF486E31F160}"/>
              </a:ext>
            </a:extLst>
          </p:cNvPr>
          <p:cNvPicPr>
            <a:picLocks noChangeAspect="1"/>
          </p:cNvPicPr>
          <p:nvPr/>
        </p:nvPicPr>
        <p:blipFill>
          <a:blip r:embed="rId2"/>
          <a:stretch>
            <a:fillRect/>
          </a:stretch>
        </p:blipFill>
        <p:spPr>
          <a:xfrm>
            <a:off x="1112807" y="932295"/>
            <a:ext cx="9316529" cy="5382579"/>
          </a:xfrm>
          <a:prstGeom prst="rect">
            <a:avLst/>
          </a:prstGeom>
        </p:spPr>
      </p:pic>
      <p:sp>
        <p:nvSpPr>
          <p:cNvPr id="3" name="Rectangle 2">
            <a:extLst>
              <a:ext uri="{FF2B5EF4-FFF2-40B4-BE49-F238E27FC236}">
                <a16:creationId xmlns:a16="http://schemas.microsoft.com/office/drawing/2014/main" id="{D38CF56A-AE52-36B1-D00F-0453ABB61B13}"/>
              </a:ext>
            </a:extLst>
          </p:cNvPr>
          <p:cNvSpPr/>
          <p:nvPr/>
        </p:nvSpPr>
        <p:spPr>
          <a:xfrm>
            <a:off x="4365812" y="1147482"/>
            <a:ext cx="3601857" cy="369332"/>
          </a:xfrm>
          <a:prstGeom prst="rect">
            <a:avLst/>
          </a:prstGeom>
          <a:noFill/>
        </p:spPr>
        <p:txBody>
          <a:bodyPr wrap="squar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1:Click on user</a:t>
            </a:r>
          </a:p>
        </p:txBody>
      </p:sp>
    </p:spTree>
    <p:extLst>
      <p:ext uri="{BB962C8B-B14F-4D97-AF65-F5344CB8AC3E}">
        <p14:creationId xmlns:p14="http://schemas.microsoft.com/office/powerpoint/2010/main" val="3739977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BE2D06F-AAF0-5874-AE07-09ABD8D0A2F2}"/>
              </a:ext>
            </a:extLst>
          </p:cNvPr>
          <p:cNvPicPr>
            <a:picLocks noChangeAspect="1"/>
          </p:cNvPicPr>
          <p:nvPr/>
        </p:nvPicPr>
        <p:blipFill>
          <a:blip r:embed="rId2"/>
          <a:stretch>
            <a:fillRect/>
          </a:stretch>
        </p:blipFill>
        <p:spPr>
          <a:xfrm>
            <a:off x="1128491" y="907473"/>
            <a:ext cx="9317181" cy="5238721"/>
          </a:xfrm>
          <a:prstGeom prst="rect">
            <a:avLst/>
          </a:prstGeom>
        </p:spPr>
      </p:pic>
      <p:sp>
        <p:nvSpPr>
          <p:cNvPr id="2" name="Rectangle 1">
            <a:extLst>
              <a:ext uri="{FF2B5EF4-FFF2-40B4-BE49-F238E27FC236}">
                <a16:creationId xmlns:a16="http://schemas.microsoft.com/office/drawing/2014/main" id="{263789B3-9A32-4389-D5A6-A416ABF5065F}"/>
              </a:ext>
            </a:extLst>
          </p:cNvPr>
          <p:cNvSpPr/>
          <p:nvPr/>
        </p:nvSpPr>
        <p:spPr>
          <a:xfrm>
            <a:off x="-900230" y="166255"/>
            <a:ext cx="12667358" cy="369332"/>
          </a:xfrm>
          <a:prstGeom prst="rect">
            <a:avLst/>
          </a:prstGeom>
          <a:noFill/>
        </p:spPr>
        <p:txBody>
          <a:bodyPr wrap="squar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2:Login into web application using login credentials</a:t>
            </a:r>
          </a:p>
        </p:txBody>
      </p:sp>
    </p:spTree>
    <p:extLst>
      <p:ext uri="{BB962C8B-B14F-4D97-AF65-F5344CB8AC3E}">
        <p14:creationId xmlns:p14="http://schemas.microsoft.com/office/powerpoint/2010/main" val="3700223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6659C1-4D48-22A2-8FC5-506B20A5A9B8}"/>
              </a:ext>
            </a:extLst>
          </p:cNvPr>
          <p:cNvPicPr>
            <a:picLocks noChangeAspect="1"/>
          </p:cNvPicPr>
          <p:nvPr/>
        </p:nvPicPr>
        <p:blipFill>
          <a:blip r:embed="rId2"/>
          <a:stretch>
            <a:fillRect/>
          </a:stretch>
        </p:blipFill>
        <p:spPr>
          <a:xfrm>
            <a:off x="1742537" y="1029134"/>
            <a:ext cx="9187132" cy="5165599"/>
          </a:xfrm>
          <a:prstGeom prst="rect">
            <a:avLst/>
          </a:prstGeom>
        </p:spPr>
      </p:pic>
      <p:sp>
        <p:nvSpPr>
          <p:cNvPr id="2" name="Rectangle 1">
            <a:extLst>
              <a:ext uri="{FF2B5EF4-FFF2-40B4-BE49-F238E27FC236}">
                <a16:creationId xmlns:a16="http://schemas.microsoft.com/office/drawing/2014/main" id="{F60BF634-15F7-F2B2-846C-7F03CFD847DE}"/>
              </a:ext>
            </a:extLst>
          </p:cNvPr>
          <p:cNvSpPr/>
          <p:nvPr/>
        </p:nvSpPr>
        <p:spPr>
          <a:xfrm>
            <a:off x="4670612" y="448235"/>
            <a:ext cx="3325906" cy="369332"/>
          </a:xfrm>
          <a:prstGeom prst="rect">
            <a:avLst/>
          </a:prstGeom>
          <a:noFill/>
        </p:spPr>
        <p:txBody>
          <a:bodyPr wrap="square" lIns="91440" tIns="45720" rIns="91440" bIns="45720">
            <a:spAutoFit/>
          </a:bodyPr>
          <a:lstStyle/>
          <a:p>
            <a:pPr algn="ctr"/>
            <a:r>
              <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3:Click on upload news articles </a:t>
            </a:r>
            <a:endPar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5245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88EFC4F-B35E-D58F-8B47-8233BF3001B7}"/>
              </a:ext>
            </a:extLst>
          </p:cNvPr>
          <p:cNvPicPr>
            <a:picLocks noChangeAspect="1"/>
          </p:cNvPicPr>
          <p:nvPr/>
        </p:nvPicPr>
        <p:blipFill>
          <a:blip r:embed="rId2"/>
          <a:stretch>
            <a:fillRect/>
          </a:stretch>
        </p:blipFill>
        <p:spPr>
          <a:xfrm>
            <a:off x="1690777" y="1180650"/>
            <a:ext cx="9042383" cy="5084211"/>
          </a:xfrm>
          <a:prstGeom prst="rect">
            <a:avLst/>
          </a:prstGeom>
        </p:spPr>
      </p:pic>
      <p:sp>
        <p:nvSpPr>
          <p:cNvPr id="2" name="Rectangle 1">
            <a:extLst>
              <a:ext uri="{FF2B5EF4-FFF2-40B4-BE49-F238E27FC236}">
                <a16:creationId xmlns:a16="http://schemas.microsoft.com/office/drawing/2014/main" id="{B500515C-C2C6-EED4-7449-DAB525AFF572}"/>
              </a:ext>
            </a:extLst>
          </p:cNvPr>
          <p:cNvSpPr/>
          <p:nvPr/>
        </p:nvSpPr>
        <p:spPr>
          <a:xfrm>
            <a:off x="3908612" y="448236"/>
            <a:ext cx="4187301" cy="369332"/>
          </a:xfrm>
          <a:prstGeom prst="rect">
            <a:avLst/>
          </a:prstGeom>
          <a:noFill/>
        </p:spPr>
        <p:txBody>
          <a:bodyPr wrap="squar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4:Click on choose file and upload the file</a:t>
            </a:r>
          </a:p>
        </p:txBody>
      </p:sp>
    </p:spTree>
    <p:extLst>
      <p:ext uri="{BB962C8B-B14F-4D97-AF65-F5344CB8AC3E}">
        <p14:creationId xmlns:p14="http://schemas.microsoft.com/office/powerpoint/2010/main" val="3271140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5A146A-27D6-FB90-20E1-0C4B373592FB}"/>
              </a:ext>
            </a:extLst>
          </p:cNvPr>
          <p:cNvPicPr>
            <a:picLocks noChangeAspect="1"/>
          </p:cNvPicPr>
          <p:nvPr/>
        </p:nvPicPr>
        <p:blipFill>
          <a:blip r:embed="rId2"/>
          <a:stretch>
            <a:fillRect/>
          </a:stretch>
        </p:blipFill>
        <p:spPr>
          <a:xfrm>
            <a:off x="1084053" y="1030906"/>
            <a:ext cx="10023894" cy="5636080"/>
          </a:xfrm>
          <a:prstGeom prst="rect">
            <a:avLst/>
          </a:prstGeom>
        </p:spPr>
      </p:pic>
      <p:sp>
        <p:nvSpPr>
          <p:cNvPr id="2" name="Rectangle 1">
            <a:extLst>
              <a:ext uri="{FF2B5EF4-FFF2-40B4-BE49-F238E27FC236}">
                <a16:creationId xmlns:a16="http://schemas.microsoft.com/office/drawing/2014/main" id="{5B28EF0D-C616-6F5B-B4B3-04B5973471FA}"/>
              </a:ext>
            </a:extLst>
          </p:cNvPr>
          <p:cNvSpPr/>
          <p:nvPr/>
        </p:nvSpPr>
        <p:spPr>
          <a:xfrm>
            <a:off x="3379694" y="431188"/>
            <a:ext cx="2891193" cy="369332"/>
          </a:xfrm>
          <a:prstGeom prst="rect">
            <a:avLst/>
          </a:prstGeom>
          <a:noFill/>
        </p:spPr>
        <p:txBody>
          <a:bodyPr wrap="squar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5:The document is loaded</a:t>
            </a:r>
          </a:p>
        </p:txBody>
      </p:sp>
    </p:spTree>
    <p:extLst>
      <p:ext uri="{BB962C8B-B14F-4D97-AF65-F5344CB8AC3E}">
        <p14:creationId xmlns:p14="http://schemas.microsoft.com/office/powerpoint/2010/main" val="3473516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E5C577-DDCB-B35D-D20C-5EF1338F307A}"/>
              </a:ext>
            </a:extLst>
          </p:cNvPr>
          <p:cNvPicPr>
            <a:picLocks noChangeAspect="1"/>
          </p:cNvPicPr>
          <p:nvPr/>
        </p:nvPicPr>
        <p:blipFill>
          <a:blip r:embed="rId2"/>
          <a:stretch>
            <a:fillRect/>
          </a:stretch>
        </p:blipFill>
        <p:spPr>
          <a:xfrm>
            <a:off x="1610095" y="1269062"/>
            <a:ext cx="9325155" cy="5243205"/>
          </a:xfrm>
          <a:prstGeom prst="rect">
            <a:avLst/>
          </a:prstGeom>
        </p:spPr>
      </p:pic>
      <p:sp>
        <p:nvSpPr>
          <p:cNvPr id="2" name="Rectangle 1">
            <a:extLst>
              <a:ext uri="{FF2B5EF4-FFF2-40B4-BE49-F238E27FC236}">
                <a16:creationId xmlns:a16="http://schemas.microsoft.com/office/drawing/2014/main" id="{FF5CD3BA-9CC0-E67B-2AF6-3ABF0E97AFD0}"/>
              </a:ext>
            </a:extLst>
          </p:cNvPr>
          <p:cNvSpPr/>
          <p:nvPr/>
        </p:nvSpPr>
        <p:spPr>
          <a:xfrm>
            <a:off x="4500283" y="618565"/>
            <a:ext cx="2967252" cy="369332"/>
          </a:xfrm>
          <a:prstGeom prst="rect">
            <a:avLst/>
          </a:prstGeom>
          <a:noFill/>
        </p:spPr>
        <p:txBody>
          <a:bodyPr wrap="square" lIns="91440" tIns="45720" rIns="91440" bIns="45720">
            <a:spAutoFit/>
          </a:bodyPr>
          <a:lstStyle/>
          <a:p>
            <a:pPr algn="ctr"/>
            <a:r>
              <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6:The results are displaying</a:t>
            </a:r>
            <a:endParaRPr 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39815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8DBDA1-FA2F-5210-E673-8366EA0966E6}"/>
              </a:ext>
            </a:extLst>
          </p:cNvPr>
          <p:cNvPicPr>
            <a:picLocks noChangeAspect="1"/>
          </p:cNvPicPr>
          <p:nvPr/>
        </p:nvPicPr>
        <p:blipFill>
          <a:blip r:embed="rId2"/>
          <a:stretch>
            <a:fillRect/>
          </a:stretch>
        </p:blipFill>
        <p:spPr>
          <a:xfrm>
            <a:off x="1112808" y="1149729"/>
            <a:ext cx="9376913" cy="5272307"/>
          </a:xfrm>
          <a:prstGeom prst="rect">
            <a:avLst/>
          </a:prstGeom>
        </p:spPr>
      </p:pic>
    </p:spTree>
    <p:extLst>
      <p:ext uri="{BB962C8B-B14F-4D97-AF65-F5344CB8AC3E}">
        <p14:creationId xmlns:p14="http://schemas.microsoft.com/office/powerpoint/2010/main" val="816346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C4D128-DE19-9708-0409-8FD719F56C04}"/>
              </a:ext>
            </a:extLst>
          </p:cNvPr>
          <p:cNvSpPr/>
          <p:nvPr/>
        </p:nvSpPr>
        <p:spPr>
          <a:xfrm>
            <a:off x="2796988" y="80682"/>
            <a:ext cx="5805048" cy="1754326"/>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p>
          <a:p>
            <a:pPr algn="ct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4" name="Rectangle 3">
            <a:extLst>
              <a:ext uri="{FF2B5EF4-FFF2-40B4-BE49-F238E27FC236}">
                <a16:creationId xmlns:a16="http://schemas.microsoft.com/office/drawing/2014/main" id="{B1AB7CFC-4D56-FE6B-DA49-84DBA0C68088}"/>
              </a:ext>
            </a:extLst>
          </p:cNvPr>
          <p:cNvSpPr/>
          <p:nvPr/>
        </p:nvSpPr>
        <p:spPr>
          <a:xfrm>
            <a:off x="645459" y="1524000"/>
            <a:ext cx="10585960" cy="2956387"/>
          </a:xfrm>
          <a:prstGeom prst="rect">
            <a:avLst/>
          </a:prstGeom>
          <a:noFill/>
        </p:spPr>
        <p:txBody>
          <a:bodyPr wrap="square" lIns="91440" tIns="45720" rIns="91440" bIns="45720">
            <a:spAutoFit/>
          </a:bodyPr>
          <a:lstStyle/>
          <a:p>
            <a:pPr algn="just">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This project presented the results of a study that produced a limited fake news detection system. The work presented herein is novel in this topic domain in that it demonstrates the results of a full-spectrum research project that started with qualitative observations and resulted in a working quantitative model. The work presented in this project is also promising, because it demonstrates a relatively effective level of machine learning classification for large fake news documents with only one extraction feature. Finally, additional research and work to identify and build additional fake news classification grammars is ongoing and should yield a more refined classification scheme for both fake news and direct quotes.</a:t>
            </a:r>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p:txBody>
      </p:sp>
    </p:spTree>
    <p:extLst>
      <p:ext uri="{BB962C8B-B14F-4D97-AF65-F5344CB8AC3E}">
        <p14:creationId xmlns:p14="http://schemas.microsoft.com/office/powerpoint/2010/main" val="5502051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0D459C-00A2-EE53-0F58-83591696CBB6}"/>
              </a:ext>
            </a:extLst>
          </p:cNvPr>
          <p:cNvSpPr/>
          <p:nvPr/>
        </p:nvSpPr>
        <p:spPr>
          <a:xfrm>
            <a:off x="3065252" y="385517"/>
            <a:ext cx="6061495"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FUTURE SCOPE</a:t>
            </a:r>
          </a:p>
        </p:txBody>
      </p:sp>
      <p:sp>
        <p:nvSpPr>
          <p:cNvPr id="7" name="Rectangle 6">
            <a:extLst>
              <a:ext uri="{FF2B5EF4-FFF2-40B4-BE49-F238E27FC236}">
                <a16:creationId xmlns:a16="http://schemas.microsoft.com/office/drawing/2014/main" id="{D56E1B0B-2950-F3ED-20C1-630F55A940A0}"/>
              </a:ext>
            </a:extLst>
          </p:cNvPr>
          <p:cNvSpPr/>
          <p:nvPr/>
        </p:nvSpPr>
        <p:spPr>
          <a:xfrm>
            <a:off x="215153" y="1308847"/>
            <a:ext cx="11976848" cy="1631216"/>
          </a:xfrm>
          <a:prstGeom prst="rect">
            <a:avLst/>
          </a:prstGeom>
          <a:noFill/>
        </p:spPr>
        <p:txBody>
          <a:bodyPr wrap="square" lIns="91440" tIns="45720" rIns="91440" bIns="45720">
            <a:spAutoFit/>
          </a:bodyPr>
          <a:lstStyle/>
          <a:p>
            <a:pPr algn="just"/>
            <a:r>
              <a:rPr lang="en-IN" sz="2000" cap="none" dirty="0">
                <a:effectLst/>
                <a:latin typeface="Times New Roman" panose="02020603050405020304" pitchFamily="18" charset="0"/>
                <a:ea typeface="Times New Roman" panose="02020603050405020304" pitchFamily="18" charset="0"/>
                <a:cs typeface="Times New Roman" panose="02020603050405020304" pitchFamily="18" charset="0"/>
              </a:rPr>
              <a:t>The detection of fake news is an evolving field with ongoing research and technological advancements . Analysis of various modalities, advancements in deep learning architectures such as graph neural networks and reinforcement learning.</a:t>
            </a:r>
            <a:r>
              <a:rPr lang="en-US" sz="2000" dirty="0">
                <a:ln w="0"/>
                <a:solidFill>
                  <a:srgbClr val="374151"/>
                </a:solidFill>
                <a:latin typeface="Times New Roman" panose="02020603050405020304" pitchFamily="18" charset="0"/>
                <a:cs typeface="Times New Roman" panose="02020603050405020304" pitchFamily="18" charset="0"/>
              </a:rPr>
              <a:t>      </a:t>
            </a:r>
            <a:endPar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b="0" dirty="0">
              <a:ln w="0"/>
              <a:solidFill>
                <a:srgbClr val="37415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000" b="0" dirty="0">
                <a:ln w="0"/>
                <a:solidFill>
                  <a:srgbClr val="37415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endParaRPr lang="en-US" sz="2000" b="0" i="0" dirty="0">
              <a:solidFill>
                <a:srgbClr val="374151"/>
              </a:solidFill>
              <a:effectLst/>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BC31DABA-FD63-C593-2874-2B34FB246904}"/>
              </a:ext>
            </a:extLst>
          </p:cNvPr>
          <p:cNvSpPr/>
          <p:nvPr/>
        </p:nvSpPr>
        <p:spPr>
          <a:xfrm>
            <a:off x="1234890" y="2601509"/>
            <a:ext cx="5744133" cy="2523768"/>
          </a:xfrm>
          <a:prstGeom prst="rect">
            <a:avLst/>
          </a:prstGeom>
          <a:noFill/>
        </p:spPr>
        <p:txBody>
          <a:bodyPr wrap="square" lIns="91440" tIns="45720" rIns="91440" bIns="45720">
            <a:spAutoFit/>
          </a:bodyPr>
          <a:lstStyle/>
          <a:p>
            <a:pPr marL="342900" indent="-342900" algn="just">
              <a:buFont typeface="Wingdings" panose="05000000000000000000" pitchFamily="2" charset="2"/>
              <a:buChar char="Ø"/>
            </a:pPr>
            <a:r>
              <a:rPr lang="en-US" sz="2000" dirty="0">
                <a:solidFill>
                  <a:srgbClr val="374151"/>
                </a:solidFill>
                <a:latin typeface="Times New Roman" panose="02020603050405020304" pitchFamily="18" charset="0"/>
                <a:cs typeface="Times New Roman" panose="02020603050405020304" pitchFamily="18" charset="0"/>
              </a:rPr>
              <a:t>Multimodal Analysis</a:t>
            </a:r>
          </a:p>
          <a:p>
            <a:pPr marL="342900" indent="-342900" algn="just">
              <a:buFont typeface="Wingdings" panose="05000000000000000000" pitchFamily="2" charset="2"/>
              <a:buChar char="Ø"/>
            </a:pPr>
            <a:r>
              <a:rPr lang="en-US" sz="2000" dirty="0">
                <a:solidFill>
                  <a:srgbClr val="374151"/>
                </a:solidFill>
                <a:latin typeface="Times New Roman" panose="02020603050405020304" pitchFamily="18" charset="0"/>
                <a:cs typeface="Times New Roman" panose="02020603050405020304" pitchFamily="18" charset="0"/>
              </a:rPr>
              <a:t>Deep learning architectures</a:t>
            </a:r>
          </a:p>
          <a:p>
            <a:pPr marL="342900" indent="-342900" algn="just">
              <a:buFont typeface="Wingdings" panose="05000000000000000000" pitchFamily="2" charset="2"/>
              <a:buChar char="Ø"/>
            </a:pPr>
            <a:r>
              <a:rPr lang="en-US" sz="2000" dirty="0">
                <a:solidFill>
                  <a:srgbClr val="374151"/>
                </a:solidFill>
                <a:latin typeface="Times New Roman" panose="02020603050405020304" pitchFamily="18" charset="0"/>
                <a:cs typeface="Times New Roman" panose="02020603050405020304" pitchFamily="18" charset="0"/>
              </a:rPr>
              <a:t>Explainable AI</a:t>
            </a:r>
          </a:p>
          <a:p>
            <a:pPr marL="342900" indent="-342900" algn="just">
              <a:buFont typeface="Wingdings" panose="05000000000000000000" pitchFamily="2" charset="2"/>
              <a:buChar char="Ø"/>
            </a:pPr>
            <a:r>
              <a:rPr lang="en-US" sz="2000" dirty="0">
                <a:solidFill>
                  <a:srgbClr val="374151"/>
                </a:solidFill>
                <a:latin typeface="Times New Roman" panose="02020603050405020304" pitchFamily="18" charset="0"/>
                <a:cs typeface="Times New Roman" panose="02020603050405020304" pitchFamily="18" charset="0"/>
              </a:rPr>
              <a:t>Adversarial Robustness</a:t>
            </a:r>
          </a:p>
          <a:p>
            <a:pPr marL="342900" indent="-342900" algn="just">
              <a:buFont typeface="Wingdings" panose="05000000000000000000" pitchFamily="2" charset="2"/>
              <a:buChar char="Ø"/>
            </a:pPr>
            <a:r>
              <a:rPr lang="en-US" sz="2000" dirty="0">
                <a:solidFill>
                  <a:srgbClr val="374151"/>
                </a:solidFill>
                <a:latin typeface="Times New Roman" panose="02020603050405020304" pitchFamily="18" charset="0"/>
                <a:cs typeface="Times New Roman" panose="02020603050405020304" pitchFamily="18" charset="0"/>
              </a:rPr>
              <a:t>Collaborative filtering and Network analysis</a:t>
            </a:r>
          </a:p>
          <a:p>
            <a:pPr marL="342900" indent="-342900" algn="just">
              <a:buFont typeface="Wingdings" panose="05000000000000000000" pitchFamily="2" charset="2"/>
              <a:buChar char="Ø"/>
            </a:pPr>
            <a:r>
              <a:rPr lang="en-US" sz="2000" dirty="0">
                <a:solidFill>
                  <a:srgbClr val="374151"/>
                </a:solidFill>
                <a:latin typeface="Times New Roman" panose="02020603050405020304" pitchFamily="18" charset="0"/>
                <a:cs typeface="Times New Roman" panose="02020603050405020304" pitchFamily="18" charset="0"/>
              </a:rPr>
              <a:t>Ethical and Societal implications</a:t>
            </a:r>
          </a:p>
          <a:p>
            <a:pPr marL="342900" indent="-342900" algn="just">
              <a:buFont typeface="Wingdings" panose="05000000000000000000" pitchFamily="2" charset="2"/>
              <a:buChar char="Ø"/>
            </a:pPr>
            <a:endParaRPr lang="en-US" sz="2000" dirty="0">
              <a:solidFill>
                <a:srgbClr val="374151"/>
              </a:solidFill>
              <a:latin typeface="Times New Roman" panose="02020603050405020304" pitchFamily="18" charset="0"/>
              <a:cs typeface="Times New Roman" panose="02020603050405020304" pitchFamily="18" charset="0"/>
            </a:endParaRPr>
          </a:p>
          <a:p>
            <a:pPr marL="685800" indent="-685800" algn="ctr">
              <a:buFont typeface="Wingdings" panose="05000000000000000000" pitchFamily="2" charset="2"/>
              <a:buChar char="Ø"/>
            </a:pPr>
            <a:endPar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91616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AD67F7-DE14-BAAA-40CA-F603AA70145D}"/>
              </a:ext>
            </a:extLst>
          </p:cNvPr>
          <p:cNvSpPr/>
          <p:nvPr/>
        </p:nvSpPr>
        <p:spPr>
          <a:xfrm>
            <a:off x="3146612" y="0"/>
            <a:ext cx="4758539"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REFERENCES</a:t>
            </a:r>
          </a:p>
        </p:txBody>
      </p:sp>
      <p:sp>
        <p:nvSpPr>
          <p:cNvPr id="3" name="Rectangle 2">
            <a:extLst>
              <a:ext uri="{FF2B5EF4-FFF2-40B4-BE49-F238E27FC236}">
                <a16:creationId xmlns:a16="http://schemas.microsoft.com/office/drawing/2014/main" id="{0D193F58-4F19-3779-7AA4-78D7BA6788C1}"/>
              </a:ext>
            </a:extLst>
          </p:cNvPr>
          <p:cNvSpPr/>
          <p:nvPr/>
        </p:nvSpPr>
        <p:spPr>
          <a:xfrm>
            <a:off x="94129" y="1220600"/>
            <a:ext cx="12003741" cy="5259581"/>
          </a:xfrm>
          <a:prstGeom prst="rect">
            <a:avLst/>
          </a:prstGeom>
          <a:noFill/>
        </p:spPr>
        <p:txBody>
          <a:bodyPr wrap="square" lIns="91440" tIns="45720" rIns="91440" bIns="45720">
            <a:spAutoFit/>
          </a:bodyPr>
          <a:lstStyle/>
          <a:p>
            <a:pPr algn="just">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[1] H. Liu, T. Mei, J. Luo, H. Li, and S. Li, “Finding perfect rendezvous on the go: accurate mobile visual localization and its applications to routing,” in Proceedings of the 20th ACM international conference on Multimedia. ACM, 2012, pp. 9–18.</a:t>
            </a:r>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[2] J. Li, X. Qian, Y. Y. Tang, L. Yang, and T. Mei, “</a:t>
            </a:r>
            <a:r>
              <a:rPr lang="en-US" sz="1800" dirty="0" err="1">
                <a:effectLst/>
                <a:latin typeface="Times New Roman" panose="02020603050405020304" pitchFamily="18" charset="0"/>
                <a:ea typeface="Times New Roman" panose="02020603050405020304" pitchFamily="18" charset="0"/>
                <a:cs typeface="Gautami" panose="020B0502040204020203" pitchFamily="34" charset="0"/>
              </a:rPr>
              <a:t>Gps</a:t>
            </a: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 estimation for places of interest from social users’ uploaded photos,” IEEE Transactions on Multimedia, vol. 15, no. 8, pp. 2058–2071, 2013.</a:t>
            </a:r>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[3] S. Jiang, X. Qian, J. Shen, Y. Fu, and T. Mei, “Author topic model based collaborative filtering for personalized poi recommendation,” IEEE Transactions on Multimedia, vol. 17, no. 6, pp. 907–918, 2015.</a:t>
            </a:r>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[4] J. Sang, T. Mei, and C. Sun, </a:t>
            </a:r>
            <a:r>
              <a:rPr lang="en-US" sz="1800" dirty="0" err="1">
                <a:effectLst/>
                <a:latin typeface="Times New Roman" panose="02020603050405020304" pitchFamily="18" charset="0"/>
                <a:ea typeface="Times New Roman" panose="02020603050405020304" pitchFamily="18" charset="0"/>
                <a:cs typeface="Gautami" panose="020B0502040204020203" pitchFamily="34" charset="0"/>
              </a:rPr>
              <a:t>J.T.and</a:t>
            </a: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 Xu, “Probabilistic sequential pois recommendation via check-in data,” in Proceedings of ACM SIGSPATIAL International Conference on Advances in Geographic Information Systems. ACM, 2012.</a:t>
            </a:r>
          </a:p>
          <a:p>
            <a:pPr algn="just">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[5] Y. Zheng, L. Zhang, Z. Ma, X. Xie, and W. Ma, “Recommending friends and locations based on individual location history,” ACM Transactions on the Web, vol. 5, no. 1, p. 5, 2011.</a:t>
            </a:r>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 </a:t>
            </a:r>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p:txBody>
      </p:sp>
    </p:spTree>
    <p:extLst>
      <p:ext uri="{BB962C8B-B14F-4D97-AF65-F5344CB8AC3E}">
        <p14:creationId xmlns:p14="http://schemas.microsoft.com/office/powerpoint/2010/main" val="1732691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F5FD2F-E1E6-76DE-B944-5B2EBA7A60E6}"/>
              </a:ext>
            </a:extLst>
          </p:cNvPr>
          <p:cNvSpPr/>
          <p:nvPr/>
        </p:nvSpPr>
        <p:spPr>
          <a:xfrm>
            <a:off x="304800" y="923330"/>
            <a:ext cx="11425564" cy="6400593"/>
          </a:xfrm>
          <a:prstGeom prst="rect">
            <a:avLst/>
          </a:prstGeom>
          <a:noFill/>
        </p:spPr>
        <p:txBody>
          <a:bodyPr wrap="square" lIns="91440" tIns="45720" rIns="91440" bIns="45720">
            <a:spAutoFit/>
          </a:bodyPr>
          <a:lstStyle/>
          <a:p>
            <a:pPr marL="285750" indent="-285750" algn="just">
              <a:lnSpc>
                <a:spcPct val="150000"/>
              </a:lnSpc>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Detecting fake reviews is a crucial task for maintaining the integrity of online platforms. Various methods and systems have been developed to identify and mitigate fake reviews. </a:t>
            </a:r>
          </a:p>
          <a:p>
            <a:pPr marL="285750" indent="-285750" algn="just">
              <a:lnSpc>
                <a:spcPct val="150000"/>
              </a:lnSpc>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One of the most common methods involves sentiment analysis, where the sentiment of the review text is analyzed to determine if it's genuine or fake. Fake reviews often exhibit patterns such as overly positive or overly negative sentiments, which can be detected using machine learning algorithms.</a:t>
            </a:r>
            <a:endParaRPr lang="en-US" dirty="0">
              <a:solidFill>
                <a:srgbClr val="0D0D0D"/>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NLP techniques are used to analyze the language patterns in reviews. This includes analyzing the grammar, syntax, and vocabulary used in the reviews. Fake reviews may exhibit inconsistencies or unusual language patterns that can be flagged by NLP algorithms.</a:t>
            </a:r>
          </a:p>
          <a:p>
            <a:pPr marL="285750" indent="-285750" algn="just">
              <a:lnSpc>
                <a:spcPct val="150000"/>
              </a:lnSpc>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Analyzing the behavior of reviewers can also help in identifying fake reviews. For example, if a reviewer consistently posts reviews for products from the same brand or if they post a large number of reviews in a short period, it could be indicative of a fake reviewer.</a:t>
            </a:r>
          </a:p>
          <a:p>
            <a:pPr marL="285750" indent="-285750" algn="just">
              <a:lnSpc>
                <a:spcPct val="150000"/>
              </a:lnSpc>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Machine learning models trained on labeled datasets of genuine and fake reviews can be used to automatically classify reviews as authentic or fake. These models can be trained using various features extracted from the reviews, such as sentiment, language patterns, and reviewer behavior.</a:t>
            </a:r>
            <a:endParaRPr lang="en-US" dirty="0">
              <a:solidFill>
                <a:srgbClr val="0D0D0D"/>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8A690DA5-F9A4-AF73-E992-9C0AE417048C}"/>
              </a:ext>
            </a:extLst>
          </p:cNvPr>
          <p:cNvSpPr/>
          <p:nvPr/>
        </p:nvSpPr>
        <p:spPr>
          <a:xfrm>
            <a:off x="2312894" y="0"/>
            <a:ext cx="6924351"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a:t>
            </a:r>
            <a:endParaRPr lang="en-IN"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758444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BD0D07-28D5-9951-4CC6-AC5C5D5F4606}"/>
              </a:ext>
            </a:extLst>
          </p:cNvPr>
          <p:cNvSpPr/>
          <p:nvPr/>
        </p:nvSpPr>
        <p:spPr>
          <a:xfrm>
            <a:off x="1075764" y="403412"/>
            <a:ext cx="10331143" cy="5131341"/>
          </a:xfrm>
          <a:prstGeom prst="rect">
            <a:avLst/>
          </a:prstGeom>
          <a:noFill/>
        </p:spPr>
        <p:txBody>
          <a:bodyPr wrap="square" lIns="91440" tIns="45720" rIns="91440" bIns="45720">
            <a:spAutoFit/>
          </a:bodyPr>
          <a:lstStyle/>
          <a:p>
            <a:pPr algn="just">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[6] H. Gao, J. Tang, X. Hu, and H. Liu, “Content-aware point of interest recommendation on location-based social networks,” in Proceedings of 29th International Conference on AAAI. AAAI, 2015.</a:t>
            </a:r>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[7] Q. Yuan, G. Cong, and A. Sun, “Graph-based point-of-interest recommendation with geographical and temporal influences,” in Proceedings of the 23rd ACM International Conference on Information and Knowledge Management. ACM, 2014, pp. 659–668.</a:t>
            </a:r>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[8] H. Yin, C. Wang, N. Yu, and L. Zhang, “Trip mining and recommendation from geo-tagged photos,” in IEEE International Conference on Multimedia and Expo Workshops. IEEE, 2012, pp. 540–545.</a:t>
            </a:r>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[9] Y. Gao, J. Tang, R. Hong, Q. Dai, T. Chua, and R. Jain, “W2go: a travel guidance system by automatic landmark ranking,” in Proceedings of the international conference on Multimedia. ACM, 2010, pp. 123–132.</a:t>
            </a:r>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[10] X. Qian, Y. Zhao, and J. Han, “Image location estimation by salient region matching,” IEEE Transactions on Image Processing, vol. 24, no. 11, pp. 4348–4358, 2015.</a:t>
            </a:r>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p:txBody>
      </p:sp>
    </p:spTree>
    <p:extLst>
      <p:ext uri="{BB962C8B-B14F-4D97-AF65-F5344CB8AC3E}">
        <p14:creationId xmlns:p14="http://schemas.microsoft.com/office/powerpoint/2010/main" val="11828384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E6E0DC-B0FF-239B-CA99-2D4F8D46BEDB}"/>
              </a:ext>
            </a:extLst>
          </p:cNvPr>
          <p:cNvSpPr/>
          <p:nvPr/>
        </p:nvSpPr>
        <p:spPr>
          <a:xfrm>
            <a:off x="3056965" y="394447"/>
            <a:ext cx="5353134"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GITHUB LINK</a:t>
            </a:r>
          </a:p>
        </p:txBody>
      </p:sp>
      <p:sp>
        <p:nvSpPr>
          <p:cNvPr id="4" name="Rectangle 3">
            <a:extLst>
              <a:ext uri="{FF2B5EF4-FFF2-40B4-BE49-F238E27FC236}">
                <a16:creationId xmlns:a16="http://schemas.microsoft.com/office/drawing/2014/main" id="{C69C25A8-DE2B-36A1-53B6-97DA3A51AC15}"/>
              </a:ext>
            </a:extLst>
          </p:cNvPr>
          <p:cNvSpPr/>
          <p:nvPr/>
        </p:nvSpPr>
        <p:spPr>
          <a:xfrm>
            <a:off x="1016000" y="2967335"/>
            <a:ext cx="10400146" cy="1446550"/>
          </a:xfrm>
          <a:prstGeom prst="rect">
            <a:avLst/>
          </a:prstGeom>
          <a:noFill/>
        </p:spPr>
        <p:txBody>
          <a:bodyPr wrap="square" lIns="91440" tIns="45720" rIns="91440" bIns="45720">
            <a:spAutoFit/>
          </a:bodyPr>
          <a:lstStyle/>
          <a:p>
            <a:pPr algn="ctr"/>
            <a:r>
              <a:rPr lang="en-US" sz="4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https://github.com/Ravikumar1018/fake-reviews </a:t>
            </a:r>
            <a:r>
              <a:rPr lang="en-US" sz="4400" b="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detection</a:t>
            </a:r>
          </a:p>
        </p:txBody>
      </p:sp>
    </p:spTree>
    <p:extLst>
      <p:ext uri="{BB962C8B-B14F-4D97-AF65-F5344CB8AC3E}">
        <p14:creationId xmlns:p14="http://schemas.microsoft.com/office/powerpoint/2010/main" val="18012458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5F44B4-0826-5D67-ABE9-A85E9B729FEE}"/>
              </a:ext>
            </a:extLst>
          </p:cNvPr>
          <p:cNvSpPr/>
          <p:nvPr/>
        </p:nvSpPr>
        <p:spPr>
          <a:xfrm>
            <a:off x="2707341" y="2528047"/>
            <a:ext cx="6495633" cy="1323439"/>
          </a:xfrm>
          <a:prstGeom prst="rect">
            <a:avLst/>
          </a:prstGeom>
          <a:noFill/>
        </p:spPr>
        <p:txBody>
          <a:bodyPr wrap="square" lIns="91440" tIns="45720" rIns="91440" bIns="45720">
            <a:spAutoFit/>
          </a:bodyPr>
          <a:lstStyle/>
          <a:p>
            <a:pPr algn="ctr"/>
            <a:r>
              <a:rPr lang="en-US" sz="8000" dirty="0">
                <a:ln w="0"/>
                <a:effectLst>
                  <a:outerShdw blurRad="38100" dist="19050" dir="2700000" algn="tl" rotWithShape="0">
                    <a:schemeClr val="dk1">
                      <a:alpha val="40000"/>
                    </a:schemeClr>
                  </a:outerShdw>
                </a:effectLst>
                <a:latin typeface="Times New Roman" panose="02020603050405020304" pitchFamily="18" charset="0"/>
                <a:ea typeface="Artifakt Element Heavy" panose="020B0B03050000020004" pitchFamily="34" charset="0"/>
                <a:cs typeface="Times New Roman" panose="02020603050405020304" pitchFamily="18" charset="0"/>
              </a:rPr>
              <a:t>THANK YOU</a:t>
            </a:r>
          </a:p>
        </p:txBody>
      </p:sp>
    </p:spTree>
    <p:extLst>
      <p:ext uri="{BB962C8B-B14F-4D97-AF65-F5344CB8AC3E}">
        <p14:creationId xmlns:p14="http://schemas.microsoft.com/office/powerpoint/2010/main" val="2092699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CB99A0-CFDE-0ED1-6FFB-8714FDF2A982}"/>
              </a:ext>
            </a:extLst>
          </p:cNvPr>
          <p:cNvSpPr/>
          <p:nvPr/>
        </p:nvSpPr>
        <p:spPr>
          <a:xfrm>
            <a:off x="98613" y="116540"/>
            <a:ext cx="11887200" cy="1754326"/>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DISADVANTAGES OF EXISTING SYSTEM</a:t>
            </a:r>
          </a:p>
        </p:txBody>
      </p:sp>
      <p:sp>
        <p:nvSpPr>
          <p:cNvPr id="5" name="Rectangle 4">
            <a:extLst>
              <a:ext uri="{FF2B5EF4-FFF2-40B4-BE49-F238E27FC236}">
                <a16:creationId xmlns:a16="http://schemas.microsoft.com/office/drawing/2014/main" id="{E5604E0D-22C8-58C3-FD1F-3BF728AE2309}"/>
              </a:ext>
            </a:extLst>
          </p:cNvPr>
          <p:cNvSpPr/>
          <p:nvPr/>
        </p:nvSpPr>
        <p:spPr>
          <a:xfrm>
            <a:off x="778709" y="2070856"/>
            <a:ext cx="8866453" cy="2123658"/>
          </a:xfrm>
          <a:prstGeom prst="rect">
            <a:avLst/>
          </a:prstGeom>
          <a:noFill/>
        </p:spPr>
        <p:txBody>
          <a:bodyPr wrap="square" lIns="91440" tIns="45720" rIns="91440" bIns="45720">
            <a:spAutoFit/>
          </a:bodyPr>
          <a:lstStyle/>
          <a:p>
            <a:pPr marL="800100" lvl="1" indent="-342900">
              <a:lnSpc>
                <a:spcPct val="150000"/>
              </a:lnSpc>
              <a:buFont typeface="Wingdings" panose="05000000000000000000" pitchFamily="2" charset="2"/>
              <a:buChar char="Ø"/>
            </a:pPr>
            <a:r>
              <a:rPr lang="en-IN" sz="1800" spc="-15" dirty="0">
                <a:solidFill>
                  <a:srgbClr val="000000"/>
                </a:solidFill>
                <a:effectLst/>
                <a:latin typeface="Times New Roman" panose="02020603050405020304" pitchFamily="18" charset="0"/>
                <a:ea typeface="Times New Roman" panose="02020603050405020304" pitchFamily="18" charset="0"/>
              </a:rPr>
              <a:t>The system is less effective since it doesn’t preset SENTENCE-LEVEL      INTERACTIVE ATTENTION NEURAL NETWORK MODULE.</a:t>
            </a:r>
          </a:p>
          <a:p>
            <a:pPr marL="800100" lvl="1" indent="-342900">
              <a:lnSpc>
                <a:spcPct val="150000"/>
              </a:lnSpc>
              <a:buFont typeface="Wingdings" panose="05000000000000000000" pitchFamily="2" charset="2"/>
              <a:buChar char="Ø"/>
            </a:pPr>
            <a:r>
              <a:rPr lang="en-IN" sz="1800" spc="-15" dirty="0">
                <a:solidFill>
                  <a:srgbClr val="000000"/>
                </a:solidFill>
                <a:effectLst/>
                <a:latin typeface="Times New Roman" panose="02020603050405020304" pitchFamily="18" charset="0"/>
                <a:ea typeface="Times New Roman" panose="02020603050405020304" pitchFamily="18" charset="0"/>
              </a:rPr>
              <a:t>The system doesn’t have MUTUAL ACTIVATION BETWEEN TEXT INFORMATION AND ASPECT INFORMATION</a:t>
            </a:r>
            <a:endParaRPr lang="en-IN" sz="1800" dirty="0">
              <a:effectLst/>
              <a:latin typeface="Times New Roman" panose="02020603050405020304" pitchFamily="18" charset="0"/>
              <a:ea typeface="Times New Roman" panose="02020603050405020304" pitchFamily="18" charset="0"/>
            </a:endParaRPr>
          </a:p>
          <a:p>
            <a:pPr marL="800100" lvl="1" indent="-342900">
              <a:buFont typeface="Wingdings" panose="05000000000000000000" pitchFamily="2" charset="2"/>
              <a:buChar char="Ø"/>
            </a:pPr>
            <a:endParaRPr lang="en-US"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030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714841F-4359-E9A7-C7F1-B050A3618DE2}"/>
              </a:ext>
            </a:extLst>
          </p:cNvPr>
          <p:cNvSpPr/>
          <p:nvPr/>
        </p:nvSpPr>
        <p:spPr>
          <a:xfrm>
            <a:off x="1891553" y="107576"/>
            <a:ext cx="8265459"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a:t>
            </a:r>
          </a:p>
        </p:txBody>
      </p:sp>
      <p:sp>
        <p:nvSpPr>
          <p:cNvPr id="7" name="Rectangle 6">
            <a:extLst>
              <a:ext uri="{FF2B5EF4-FFF2-40B4-BE49-F238E27FC236}">
                <a16:creationId xmlns:a16="http://schemas.microsoft.com/office/drawing/2014/main" id="{6090213E-5EC8-0B53-312D-C9B00A35DBDE}"/>
              </a:ext>
            </a:extLst>
          </p:cNvPr>
          <p:cNvSpPr/>
          <p:nvPr/>
        </p:nvSpPr>
        <p:spPr>
          <a:xfrm>
            <a:off x="1004047" y="2187387"/>
            <a:ext cx="9807388" cy="3822650"/>
          </a:xfrm>
          <a:prstGeom prst="rect">
            <a:avLst/>
          </a:prstGeom>
          <a:noFill/>
        </p:spPr>
        <p:txBody>
          <a:bodyPr wrap="square" lIns="91440" tIns="45720" rIns="91440" bIns="45720">
            <a:spAutoFit/>
          </a:bodyPr>
          <a:lstStyle/>
          <a:p>
            <a:pPr marL="342900" indent="-342900" algn="just">
              <a:lnSpc>
                <a:spcPct val="150000"/>
              </a:lnSpc>
              <a:buFont typeface="Wingdings" panose="05000000000000000000" pitchFamily="2" charset="2"/>
              <a:buChar char="Ø"/>
            </a:pPr>
            <a:r>
              <a:rPr lang="en-IN" sz="1800" dirty="0">
                <a:effectLst/>
                <a:latin typeface="Times New Roman" panose="02020603050405020304" pitchFamily="18" charset="0"/>
                <a:ea typeface="Times New Roman" panose="02020603050405020304" pitchFamily="18" charset="0"/>
              </a:rPr>
              <a:t>The system proposes a new scheme to detect fake reviews using fine-grained aspects. In order to verify our scheme, the system proposes an attention-based multilevel interactive neural network model with fine-grained aspect constraints for fake review detection; this model can produce multidimensional dense sentence representations that incorporate user expression patterns, product fine-grained attributes, and contextual semantic information at the word and sentence levels.</a:t>
            </a:r>
          </a:p>
          <a:p>
            <a:pPr marL="342900" indent="-342900" algn="just">
              <a:lnSpc>
                <a:spcPct val="150000"/>
              </a:lnSpc>
              <a:buFont typeface="Wingdings" panose="05000000000000000000" pitchFamily="2" charset="2"/>
              <a:buChar char="Ø"/>
            </a:pPr>
            <a:r>
              <a:rPr lang="en-IN" sz="1800" dirty="0">
                <a:effectLst/>
                <a:latin typeface="Times New Roman" panose="02020603050405020304" pitchFamily="18" charset="0"/>
                <a:ea typeface="Times New Roman" panose="02020603050405020304" pitchFamily="18" charset="0"/>
              </a:rPr>
              <a:t>The system models the relationship between users, review texts and products, use it as a regularization term to optimize the model's objective function, and incorporate the implicit relationship into the model.</a:t>
            </a:r>
          </a:p>
          <a:p>
            <a:pPr algn="just">
              <a:lnSpc>
                <a:spcPct val="150000"/>
              </a:lnSpc>
            </a:pPr>
            <a:endParaRPr lang="en-US" sz="2000" b="0" cap="none" spc="0" dirty="0">
              <a:ln w="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2413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DB47AA-4474-DD1C-B035-E6150CFFE452}"/>
              </a:ext>
            </a:extLst>
          </p:cNvPr>
          <p:cNvSpPr/>
          <p:nvPr/>
        </p:nvSpPr>
        <p:spPr>
          <a:xfrm>
            <a:off x="0" y="107576"/>
            <a:ext cx="12111318" cy="2585323"/>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ADVANTAGES OF PROPOSED SYSTEM</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3CF8F00E-0B29-A1BA-65B4-CB258FEAC86B}"/>
              </a:ext>
            </a:extLst>
          </p:cNvPr>
          <p:cNvSpPr/>
          <p:nvPr/>
        </p:nvSpPr>
        <p:spPr>
          <a:xfrm>
            <a:off x="1721224" y="2608729"/>
            <a:ext cx="8425100" cy="2446824"/>
          </a:xfrm>
          <a:prstGeom prst="rect">
            <a:avLst/>
          </a:prstGeom>
          <a:noFill/>
        </p:spPr>
        <p:txBody>
          <a:bodyPr wrap="square" lIns="91440" tIns="45720" rIns="91440" bIns="45720">
            <a:spAutoFit/>
          </a:bodyPr>
          <a:lstStyle/>
          <a:p>
            <a:pPr marL="342900" lvl="0" indent="-342900" algn="just">
              <a:lnSpc>
                <a:spcPct val="150000"/>
              </a:lnSpc>
              <a:buFont typeface="Wingdings" panose="05000000000000000000" pitchFamily="2" charset="2"/>
              <a:buChar char=""/>
            </a:pPr>
            <a:r>
              <a:rPr lang="en-IN" sz="1800" dirty="0">
                <a:effectLst/>
                <a:latin typeface="Times New Roman" panose="02020603050405020304" pitchFamily="18" charset="0"/>
                <a:ea typeface="CIDFont+F1"/>
              </a:rPr>
              <a:t>The system is more effective due to present of FINE-GRAINED ASPECT EXTRACTION.</a:t>
            </a:r>
            <a:r>
              <a:rPr lang="en-IN" sz="1800" dirty="0">
                <a:effectLst/>
                <a:latin typeface="Times New Roman" panose="02020603050405020304" pitchFamily="18" charset="0"/>
                <a:ea typeface="Times New Roman" panose="02020603050405020304" pitchFamily="18" charset="0"/>
              </a:rPr>
              <a:t> </a:t>
            </a:r>
          </a:p>
          <a:p>
            <a:pPr marL="342900" lvl="0" indent="-342900" algn="just">
              <a:lnSpc>
                <a:spcPct val="150000"/>
              </a:lnSpc>
              <a:buFont typeface="Wingdings" panose="05000000000000000000" pitchFamily="2" charset="2"/>
              <a:buChar char=""/>
            </a:pPr>
            <a:r>
              <a:rPr lang="en-IN" sz="1800" dirty="0">
                <a:effectLst/>
                <a:latin typeface="Times New Roman" panose="02020603050405020304" pitchFamily="18" charset="0"/>
                <a:ea typeface="CIDFont+F1"/>
              </a:rPr>
              <a:t>The system is more accurate since it presents WORD-LEVEL FUSION.</a:t>
            </a:r>
            <a:endParaRPr lang="en-IN" sz="1800" dirty="0">
              <a:effectLst/>
              <a:latin typeface="Times New Roman" panose="02020603050405020304" pitchFamily="18" charset="0"/>
              <a:ea typeface="Times New Roman" panose="02020603050405020304" pitchFamily="18" charset="0"/>
            </a:endParaRPr>
          </a:p>
          <a:p>
            <a:br>
              <a:rPr lang="en-IN" sz="1800" kern="0" dirty="0">
                <a:effectLst/>
                <a:latin typeface="Times New Roman" panose="02020603050405020304" pitchFamily="18" charset="0"/>
                <a:ea typeface="CIDFont+F1"/>
              </a:rPr>
            </a:b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90369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19FB74-C153-9C18-84B6-F36B69A19D16}"/>
              </a:ext>
            </a:extLst>
          </p:cNvPr>
          <p:cNvSpPr/>
          <p:nvPr/>
        </p:nvSpPr>
        <p:spPr>
          <a:xfrm>
            <a:off x="0" y="878540"/>
            <a:ext cx="12192000"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SOFTWARE REQUIREMENTS</a:t>
            </a:r>
          </a:p>
        </p:txBody>
      </p:sp>
      <p:sp>
        <p:nvSpPr>
          <p:cNvPr id="3" name="Rectangle 2">
            <a:extLst>
              <a:ext uri="{FF2B5EF4-FFF2-40B4-BE49-F238E27FC236}">
                <a16:creationId xmlns:a16="http://schemas.microsoft.com/office/drawing/2014/main" id="{89DD6DA1-D216-D827-192D-3C82A64AFB1D}"/>
              </a:ext>
            </a:extLst>
          </p:cNvPr>
          <p:cNvSpPr/>
          <p:nvPr/>
        </p:nvSpPr>
        <p:spPr>
          <a:xfrm>
            <a:off x="1577788" y="2967335"/>
            <a:ext cx="8164090" cy="2638351"/>
          </a:xfrm>
          <a:prstGeom prst="rect">
            <a:avLst/>
          </a:prstGeom>
          <a:noFill/>
        </p:spPr>
        <p:txBody>
          <a:bodyPr wrap="square" lIns="91440" tIns="45720" rIns="91440" bIns="45720">
            <a:spAutoFit/>
          </a:bodyPr>
          <a:lstStyle/>
          <a:p>
            <a:pPr marL="342900" lvl="0" indent="-342900" algn="just">
              <a:lnSpc>
                <a:spcPct val="150000"/>
              </a:lnSpc>
              <a:spcAft>
                <a:spcPts val="1000"/>
              </a:spcAft>
              <a:buFont typeface="Wingdings" panose="05000000000000000000" pitchFamily="2" charset="2"/>
              <a:buChar char=""/>
              <a:tabLst>
                <a:tab pos="457200" algn="l"/>
              </a:tabLst>
            </a:pPr>
            <a:r>
              <a:rPr lang="en-IN" sz="1800" b="1" kern="100" dirty="0">
                <a:effectLst/>
                <a:latin typeface="Times New Roman" panose="02020603050405020304" pitchFamily="18" charset="0"/>
                <a:ea typeface="Calibri" panose="020F0502020204030204" pitchFamily="34" charset="0"/>
                <a:cs typeface="Gautami" panose="020B0502040204020203" pitchFamily="34" charset="0"/>
              </a:rPr>
              <a:t>Operating system 	           	:   </a:t>
            </a:r>
            <a:r>
              <a:rPr lang="en-IN" sz="1800" kern="100" dirty="0">
                <a:effectLst/>
                <a:latin typeface="Times New Roman" panose="02020603050405020304" pitchFamily="18" charset="0"/>
                <a:ea typeface="Calibri" panose="020F0502020204030204" pitchFamily="34" charset="0"/>
                <a:cs typeface="Gautami" panose="020B0502040204020203" pitchFamily="34" charset="0"/>
              </a:rPr>
              <a:t>Windows 7 </a:t>
            </a:r>
            <a:r>
              <a:rPr lang="en-IN" sz="1800" kern="100">
                <a:effectLst/>
                <a:latin typeface="Times New Roman" panose="02020603050405020304" pitchFamily="18" charset="0"/>
                <a:ea typeface="Calibri" panose="020F0502020204030204" pitchFamily="34" charset="0"/>
                <a:cs typeface="Gautami" panose="020B0502040204020203" pitchFamily="34" charset="0"/>
              </a:rPr>
              <a:t>or above</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50000"/>
              </a:lnSpc>
              <a:spcAft>
                <a:spcPts val="1000"/>
              </a:spcAft>
              <a:buFont typeface="Wingdings" panose="05000000000000000000" pitchFamily="2" charset="2"/>
              <a:buChar char=""/>
              <a:tabLst>
                <a:tab pos="457200" algn="l"/>
              </a:tabLst>
            </a:pPr>
            <a:r>
              <a:rPr lang="en-IN" sz="1800" b="1" kern="100" dirty="0">
                <a:effectLst/>
                <a:latin typeface="Times New Roman" panose="02020603050405020304" pitchFamily="18" charset="0"/>
                <a:ea typeface="Calibri" panose="020F0502020204030204" pitchFamily="34" charset="0"/>
                <a:cs typeface="Gautami" panose="020B0502040204020203" pitchFamily="34" charset="0"/>
              </a:rPr>
              <a:t>Coding Language		:   </a:t>
            </a:r>
            <a:r>
              <a:rPr lang="en-IN" sz="1800" kern="100" dirty="0">
                <a:effectLst/>
                <a:latin typeface="Times New Roman" panose="02020603050405020304" pitchFamily="18" charset="0"/>
                <a:ea typeface="Calibri" panose="020F0502020204030204" pitchFamily="34" charset="0"/>
                <a:cs typeface="Gautami" panose="020B0502040204020203" pitchFamily="34" charset="0"/>
              </a:rPr>
              <a:t>Python.</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50000"/>
              </a:lnSpc>
              <a:spcAft>
                <a:spcPts val="1000"/>
              </a:spcAft>
              <a:buFont typeface="Wingdings" panose="05000000000000000000" pitchFamily="2" charset="2"/>
              <a:buChar char=""/>
              <a:tabLst>
                <a:tab pos="457200" algn="l"/>
              </a:tabLst>
            </a:pPr>
            <a:r>
              <a:rPr lang="en-IN" sz="1800" b="1" kern="100" dirty="0">
                <a:effectLst/>
                <a:latin typeface="Times New Roman" panose="02020603050405020304" pitchFamily="18" charset="0"/>
                <a:ea typeface="Calibri" panose="020F0502020204030204" pitchFamily="34" charset="0"/>
                <a:cs typeface="Gautami" panose="020B0502040204020203" pitchFamily="34" charset="0"/>
              </a:rPr>
              <a:t>Front-End			:   </a:t>
            </a:r>
            <a:r>
              <a:rPr lang="en-IN" sz="1800" kern="100" dirty="0">
                <a:effectLst/>
                <a:latin typeface="Times New Roman" panose="02020603050405020304" pitchFamily="18" charset="0"/>
                <a:ea typeface="Calibri" panose="020F0502020204030204" pitchFamily="34" charset="0"/>
                <a:cs typeface="Gautami" panose="020B0502040204020203" pitchFamily="34" charset="0"/>
              </a:rPr>
              <a:t>Python.</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50000"/>
              </a:lnSpc>
              <a:spcAft>
                <a:spcPts val="1000"/>
              </a:spcAft>
              <a:buFont typeface="Wingdings" panose="05000000000000000000" pitchFamily="2" charset="2"/>
              <a:buChar char=""/>
              <a:tabLst>
                <a:tab pos="457200" algn="l"/>
              </a:tabLst>
            </a:pPr>
            <a:r>
              <a:rPr lang="en-IN" sz="1800" b="1" kern="100" dirty="0">
                <a:effectLst/>
                <a:latin typeface="Times New Roman" panose="02020603050405020304" pitchFamily="18" charset="0"/>
                <a:ea typeface="Calibri" panose="020F0502020204030204" pitchFamily="34" charset="0"/>
                <a:cs typeface="Gautami" panose="020B0502040204020203" pitchFamily="34" charset="0"/>
              </a:rPr>
              <a:t>Designing			:</a:t>
            </a:r>
            <a:r>
              <a:rPr lang="en-IN" sz="1800" kern="100" dirty="0">
                <a:effectLst/>
                <a:latin typeface="Times New Roman" panose="02020603050405020304" pitchFamily="18" charset="0"/>
                <a:ea typeface="Calibri" panose="020F0502020204030204" pitchFamily="34" charset="0"/>
                <a:cs typeface="Gautami" panose="020B0502040204020203" pitchFamily="34" charset="0"/>
              </a:rPr>
              <a:t>   Html, </a:t>
            </a:r>
            <a:r>
              <a:rPr lang="en-IN" sz="1800" kern="100" dirty="0" err="1">
                <a:effectLst/>
                <a:latin typeface="Times New Roman" panose="02020603050405020304" pitchFamily="18" charset="0"/>
                <a:ea typeface="Calibri" panose="020F0502020204030204" pitchFamily="34" charset="0"/>
                <a:cs typeface="Gautami" panose="020B0502040204020203" pitchFamily="34" charset="0"/>
              </a:rPr>
              <a:t>css</a:t>
            </a:r>
            <a:r>
              <a:rPr lang="en-IN" sz="1800" kern="100" dirty="0">
                <a:effectLst/>
                <a:latin typeface="Times New Roman" panose="02020603050405020304" pitchFamily="18" charset="0"/>
                <a:ea typeface="Calibri" panose="020F0502020204030204" pitchFamily="34" charset="0"/>
                <a:cs typeface="Gautami" panose="020B0502040204020203" pitchFamily="34" charset="0"/>
              </a:rPr>
              <a:t>, </a:t>
            </a:r>
            <a:r>
              <a:rPr lang="en-IN" sz="1800" kern="100" dirty="0" err="1">
                <a:effectLst/>
                <a:latin typeface="Times New Roman" panose="02020603050405020304" pitchFamily="18" charset="0"/>
                <a:ea typeface="Calibri" panose="020F0502020204030204" pitchFamily="34" charset="0"/>
                <a:cs typeface="Gautami" panose="020B0502040204020203" pitchFamily="34" charset="0"/>
              </a:rPr>
              <a:t>javascript</a:t>
            </a:r>
            <a:r>
              <a:rPr lang="en-IN" sz="1800" kern="100" dirty="0">
                <a:effectLst/>
                <a:latin typeface="Times New Roman" panose="02020603050405020304" pitchFamily="18" charset="0"/>
                <a:ea typeface="Calibri" panose="020F0502020204030204" pitchFamily="34" charset="0"/>
                <a:cs typeface="Gautami" panose="020B0502040204020203" pitchFamily="34" charset="0"/>
              </a:rPr>
              <a:t>.</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50000"/>
              </a:lnSpc>
              <a:spcAft>
                <a:spcPts val="1000"/>
              </a:spcAft>
              <a:buFont typeface="Wingdings" panose="05000000000000000000" pitchFamily="2" charset="2"/>
              <a:buChar char=""/>
              <a:tabLst>
                <a:tab pos="457200" algn="l"/>
              </a:tabLst>
            </a:pPr>
            <a:r>
              <a:rPr lang="en-IN" sz="1800" b="1" kern="100" dirty="0">
                <a:effectLst/>
                <a:latin typeface="Times New Roman" panose="02020603050405020304" pitchFamily="18" charset="0"/>
                <a:ea typeface="Calibri" panose="020F0502020204030204" pitchFamily="34" charset="0"/>
                <a:cs typeface="Gautami" panose="020B0502040204020203" pitchFamily="34" charset="0"/>
              </a:rPr>
              <a:t>Data Base			:   </a:t>
            </a:r>
            <a:r>
              <a:rPr lang="en-IN" sz="1800" kern="100" dirty="0">
                <a:effectLst/>
                <a:latin typeface="Times New Roman" panose="02020603050405020304" pitchFamily="18" charset="0"/>
                <a:ea typeface="Calibri" panose="020F0502020204030204" pitchFamily="34" charset="0"/>
                <a:cs typeface="Gautami" panose="020B0502040204020203" pitchFamily="34" charset="0"/>
              </a:rPr>
              <a:t>MySQL.</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4282494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A3B140-A90C-CC28-26C6-5566F452DD04}"/>
              </a:ext>
            </a:extLst>
          </p:cNvPr>
          <p:cNvSpPr/>
          <p:nvPr/>
        </p:nvSpPr>
        <p:spPr>
          <a:xfrm>
            <a:off x="358588" y="996710"/>
            <a:ext cx="10937458" cy="1754326"/>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HARDWARE REQUIREMENTS</a:t>
            </a:r>
          </a:p>
          <a:p>
            <a:pPr algn="ct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Rectangle 2">
            <a:extLst>
              <a:ext uri="{FF2B5EF4-FFF2-40B4-BE49-F238E27FC236}">
                <a16:creationId xmlns:a16="http://schemas.microsoft.com/office/drawing/2014/main" id="{40FA4929-489B-3B2B-50A8-BC328AB3D413}"/>
              </a:ext>
            </a:extLst>
          </p:cNvPr>
          <p:cNvSpPr/>
          <p:nvPr/>
        </p:nvSpPr>
        <p:spPr>
          <a:xfrm>
            <a:off x="1183341" y="2321859"/>
            <a:ext cx="10735693" cy="3539430"/>
          </a:xfrm>
          <a:prstGeom prst="rect">
            <a:avLst/>
          </a:prstGeom>
          <a:noFill/>
        </p:spPr>
        <p:txBody>
          <a:bodyPr wrap="square" lIns="91440" tIns="45720" rIns="91440" bIns="45720">
            <a:spAutoFit/>
          </a:bodyPr>
          <a:lstStyle/>
          <a:p>
            <a:pPr marL="342900" indent="-342900">
              <a:lnSpc>
                <a:spcPct val="200000"/>
              </a:lnSpc>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Processor : Intel i3 (or) Higher </a:t>
            </a:r>
          </a:p>
          <a:p>
            <a:pPr marL="342900" indent="-342900">
              <a:lnSpc>
                <a:spcPct val="200000"/>
              </a:lnSpc>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RAM : 4GB (or) Higher</a:t>
            </a:r>
          </a:p>
          <a:p>
            <a:pPr marL="342900" indent="-342900">
              <a:lnSpc>
                <a:spcPct val="200000"/>
              </a:lnSpc>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HDD : 500 GB (or</a:t>
            </a:r>
            <a:r>
              <a:rPr lang="en-US" sz="3200">
                <a:latin typeface="Times New Roman" panose="02020603050405020304" pitchFamily="18" charset="0"/>
                <a:cs typeface="Times New Roman" panose="02020603050405020304" pitchFamily="18" charset="0"/>
              </a:rPr>
              <a:t>) more</a:t>
            </a:r>
            <a:endParaRPr lang="en-US" sz="3200" b="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88015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285392-0BD1-297B-136B-618EBFD7890C}"/>
              </a:ext>
            </a:extLst>
          </p:cNvPr>
          <p:cNvSpPr/>
          <p:nvPr/>
        </p:nvSpPr>
        <p:spPr>
          <a:xfrm>
            <a:off x="844757" y="331694"/>
            <a:ext cx="10125970" cy="1754326"/>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NOVELTY OF THE PROJECT</a:t>
            </a:r>
          </a:p>
          <a:p>
            <a:pPr algn="ct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Rectangle 2">
            <a:extLst>
              <a:ext uri="{FF2B5EF4-FFF2-40B4-BE49-F238E27FC236}">
                <a16:creationId xmlns:a16="http://schemas.microsoft.com/office/drawing/2014/main" id="{2B163484-09D1-22F4-BA8F-7AE1DE85F177}"/>
              </a:ext>
            </a:extLst>
          </p:cNvPr>
          <p:cNvSpPr/>
          <p:nvPr/>
        </p:nvSpPr>
        <p:spPr>
          <a:xfrm>
            <a:off x="170329" y="1506071"/>
            <a:ext cx="11474826" cy="2997231"/>
          </a:xfrm>
          <a:prstGeom prst="rect">
            <a:avLst/>
          </a:prstGeom>
          <a:noFill/>
        </p:spPr>
        <p:txBody>
          <a:bodyPr wrap="square" lIns="91440" tIns="45720" rIns="91440" bIns="45720">
            <a:spAutoFit/>
          </a:bodyPr>
          <a:lstStyle/>
          <a:p>
            <a:pPr marL="457200" indent="-457200" algn="just">
              <a:lnSpc>
                <a:spcPct val="15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The novelty of a fake review detection system lies in its ability to distinguish between genuine and fake reviews with high degree of accuracy. Using advanced NLP algorithms to analyze the linguistic patterns , sentiment and coherence of review to identify anomalies that may indicate a fake review.  </a:t>
            </a:r>
          </a:p>
          <a:p>
            <a:pPr marL="457200" indent="-457200" algn="just">
              <a:lnSpc>
                <a:spcPct val="150000"/>
              </a:lnSpc>
              <a:buFont typeface="Wingdings" panose="05000000000000000000" pitchFamily="2" charset="2"/>
              <a:buChar char="§"/>
            </a:pPr>
            <a:endParaRPr lang="en-US" sz="2000" b="0" i="0" dirty="0">
              <a:effectLst/>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
            </a:pPr>
            <a:r>
              <a:rPr lang="en-US" b="0" cap="none" spc="0" dirty="0">
                <a:ln w="0"/>
                <a:solidFill>
                  <a:schemeClr val="tx1"/>
                </a:solidFill>
                <a:latin typeface="Times New Roman" panose="02020603050405020304" pitchFamily="18" charset="0"/>
                <a:cs typeface="Times New Roman" panose="02020603050405020304" pitchFamily="18" charset="0"/>
              </a:rPr>
              <a:t>This could involve deep learning models </a:t>
            </a:r>
            <a:r>
              <a:rPr lang="en-US" dirty="0">
                <a:ln w="0"/>
                <a:latin typeface="Times New Roman" panose="02020603050405020304" pitchFamily="18" charset="0"/>
                <a:cs typeface="Times New Roman" panose="02020603050405020304" pitchFamily="18" charset="0"/>
              </a:rPr>
              <a:t>like recurrent neural networks(RNNs) or transformer models like BERT</a:t>
            </a:r>
            <a:r>
              <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r>
              <a:rPr lang="en-US" dirty="0">
                <a:ln w="0"/>
                <a:latin typeface="Times New Roman" panose="02020603050405020304" pitchFamily="18" charset="0"/>
                <a:cs typeface="Times New Roman" panose="02020603050405020304" pitchFamily="18" charset="0"/>
              </a:rPr>
              <a:t> Integrating multiple modalities of data, including text, images and videos to provide a more comprehensive analysis of content and detect fake news across various mediums.</a:t>
            </a:r>
            <a:r>
              <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endParaRPr lang="en-US" b="0" cap="none" spc="0" dirty="0">
              <a:ln w="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2740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15394</TotalTime>
  <Words>1983</Words>
  <Application>Microsoft Office PowerPoint</Application>
  <PresentationFormat>Widescreen</PresentationFormat>
  <Paragraphs>142</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 diagram</vt:lpstr>
      <vt:lpstr>Sequence diagram:</vt:lpstr>
      <vt:lpstr>Activity diagram:</vt:lpstr>
      <vt:lpstr>Collaboration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YIELD PREDICTION USING DEEP REINFORCEMENT LEARNING MODEL FOR SUSTAINABLE AGRARIAN APPLICATION</dc:title>
  <dc:creator>Sanjana Rekha</dc:creator>
  <cp:lastModifiedBy>RAVI KUMAR</cp:lastModifiedBy>
  <cp:revision>38</cp:revision>
  <dcterms:created xsi:type="dcterms:W3CDTF">2023-03-18T09:15:09Z</dcterms:created>
  <dcterms:modified xsi:type="dcterms:W3CDTF">2024-03-20T04:04:39Z</dcterms:modified>
</cp:coreProperties>
</file>