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58" r:id="rId3"/>
    <p:sldId id="260" r:id="rId4"/>
    <p:sldId id="261" r:id="rId5"/>
    <p:sldId id="262" r:id="rId6"/>
    <p:sldId id="263" r:id="rId7"/>
    <p:sldId id="265" r:id="rId8"/>
    <p:sldId id="266" r:id="rId9"/>
    <p:sldId id="274" r:id="rId10"/>
    <p:sldId id="269" r:id="rId11"/>
    <p:sldId id="277" r:id="rId12"/>
    <p:sldId id="278" r:id="rId13"/>
    <p:sldId id="281" r:id="rId14"/>
    <p:sldId id="282" r:id="rId15"/>
    <p:sldId id="280" r:id="rId16"/>
    <p:sldId id="267" r:id="rId17"/>
    <p:sldId id="268"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wajeet Chaurasia" initials="VC" lastIdx="1" clrIdx="0">
    <p:extLst>
      <p:ext uri="{19B8F6BF-5375-455C-9EA6-DF929625EA0E}">
        <p15:presenceInfo xmlns:p15="http://schemas.microsoft.com/office/powerpoint/2012/main" userId="b54c07c0135561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4660"/>
  </p:normalViewPr>
  <p:slideViewPr>
    <p:cSldViewPr snapToGrid="0" showGuides="1">
      <p:cViewPr varScale="1">
        <p:scale>
          <a:sx n="86" d="100"/>
          <a:sy n="86" d="100"/>
        </p:scale>
        <p:origin x="33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6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4A69580-54B5-408D-B3B1-B04E90C6B657}"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109644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99943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60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335230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6504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287428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111469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95445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5974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69580-54B5-408D-B3B1-B04E90C6B657}"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34517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69580-54B5-408D-B3B1-B04E90C6B65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216498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69580-54B5-408D-B3B1-B04E90C6B657}"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64199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69580-54B5-408D-B3B1-B04E90C6B657}"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178872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69580-54B5-408D-B3B1-B04E90C6B657}"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25512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69580-54B5-408D-B3B1-B04E90C6B65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1607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69580-54B5-408D-B3B1-B04E90C6B657}"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89BA8-B0E2-4604-BFCD-F9BEC15D9593}" type="slidenum">
              <a:rPr lang="en-US" smtClean="0"/>
              <a:t>‹#›</a:t>
            </a:fld>
            <a:endParaRPr lang="en-US"/>
          </a:p>
        </p:txBody>
      </p:sp>
    </p:spTree>
    <p:extLst>
      <p:ext uri="{BB962C8B-B14F-4D97-AF65-F5344CB8AC3E}">
        <p14:creationId xmlns:p14="http://schemas.microsoft.com/office/powerpoint/2010/main" val="376269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A69580-54B5-408D-B3B1-B04E90C6B657}" type="datetimeFigureOut">
              <a:rPr lang="en-US" smtClean="0"/>
              <a:t>5/18/2020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F89BA8-B0E2-4604-BFCD-F9BEC15D9593}" type="slidenum">
              <a:rPr lang="en-US" smtClean="0"/>
              <a:t>‹#›</a:t>
            </a:fld>
            <a:endParaRPr lang="en-US"/>
          </a:p>
        </p:txBody>
      </p:sp>
    </p:spTree>
    <p:extLst>
      <p:ext uri="{BB962C8B-B14F-4D97-AF65-F5344CB8AC3E}">
        <p14:creationId xmlns:p14="http://schemas.microsoft.com/office/powerpoint/2010/main" val="184617759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8D3A09-962B-4C06-8407-87C19B814F86}"/>
              </a:ext>
            </a:extLst>
          </p:cNvPr>
          <p:cNvSpPr/>
          <p:nvPr/>
        </p:nvSpPr>
        <p:spPr>
          <a:xfrm>
            <a:off x="2650435" y="1674674"/>
            <a:ext cx="6096000" cy="1692771"/>
          </a:xfrm>
          <a:prstGeom prst="rect">
            <a:avLst/>
          </a:prstGeom>
        </p:spPr>
        <p:txBody>
          <a:bodyPr>
            <a:spAutoFit/>
          </a:bodyPr>
          <a:lstStyle/>
          <a:p>
            <a:pPr algn="ctr"/>
            <a:r>
              <a:rPr lang="en-US" altLang="en-US" b="1" dirty="0">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a:r>
              <a:rPr lang="en-US" altLang="en-US"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a:endParaRPr lang="en-US" altLang="en-US"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altLang="en-US" sz="2800" b="1" u="sng" dirty="0">
                <a:latin typeface="Times New Roman" panose="02020603050405020304" pitchFamily="18" charset="0"/>
                <a:ea typeface="Verdana" panose="020B0604030504040204" pitchFamily="34" charset="0"/>
                <a:cs typeface="Times New Roman" panose="02020603050405020304" pitchFamily="18" charset="0"/>
              </a:rPr>
              <a:t>HACKATHON’20</a:t>
            </a:r>
          </a:p>
        </p:txBody>
      </p:sp>
      <p:sp>
        <p:nvSpPr>
          <p:cNvPr id="4" name="Rectangle 3">
            <a:extLst>
              <a:ext uri="{FF2B5EF4-FFF2-40B4-BE49-F238E27FC236}">
                <a16:creationId xmlns:a16="http://schemas.microsoft.com/office/drawing/2014/main" id="{ADF3B7C2-A9EB-4DA4-A330-344A249C0062}"/>
              </a:ext>
            </a:extLst>
          </p:cNvPr>
          <p:cNvSpPr/>
          <p:nvPr/>
        </p:nvSpPr>
        <p:spPr>
          <a:xfrm>
            <a:off x="0" y="4920734"/>
            <a:ext cx="2247603" cy="369332"/>
          </a:xfrm>
          <a:prstGeom prst="rect">
            <a:avLst/>
          </a:prstGeom>
        </p:spPr>
        <p:txBody>
          <a:bodyPr wrap="none">
            <a:spAutoFit/>
          </a:bodyPr>
          <a:lstStyle/>
          <a:p>
            <a:r>
              <a:rPr lang="en-IN" altLang="en-US" b="1" dirty="0">
                <a:latin typeface="Times New Roman" panose="02020603050405020304" pitchFamily="18" charset="0"/>
                <a:cs typeface="Times New Roman" panose="02020603050405020304" pitchFamily="18" charset="0"/>
              </a:rPr>
              <a:t>    SUPERVISED BY</a:t>
            </a:r>
          </a:p>
        </p:txBody>
      </p:sp>
      <p:sp>
        <p:nvSpPr>
          <p:cNvPr id="5" name="Rectangle 4">
            <a:extLst>
              <a:ext uri="{FF2B5EF4-FFF2-40B4-BE49-F238E27FC236}">
                <a16:creationId xmlns:a16="http://schemas.microsoft.com/office/drawing/2014/main" id="{89EE6037-78C4-45B3-815A-8B31889812F9}"/>
              </a:ext>
            </a:extLst>
          </p:cNvPr>
          <p:cNvSpPr/>
          <p:nvPr/>
        </p:nvSpPr>
        <p:spPr>
          <a:xfrm>
            <a:off x="3556953" y="3429000"/>
            <a:ext cx="4475905" cy="523220"/>
          </a:xfrm>
          <a:prstGeom prst="rect">
            <a:avLst/>
          </a:prstGeom>
        </p:spPr>
        <p:txBody>
          <a:bodyPr wrap="none">
            <a:spAutoFit/>
          </a:bodyPr>
          <a:lstStyle/>
          <a:p>
            <a:pPr algn="ctr"/>
            <a:r>
              <a:rPr lang="en-IN" alt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Sign language translation</a:t>
            </a:r>
            <a:r>
              <a:rPr lang="en-IN"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1B9422E-B893-4D66-9B60-71C04A6B6742}"/>
              </a:ext>
            </a:extLst>
          </p:cNvPr>
          <p:cNvSpPr/>
          <p:nvPr/>
        </p:nvSpPr>
        <p:spPr>
          <a:xfrm>
            <a:off x="4064676" y="5012174"/>
            <a:ext cx="8365067" cy="1200329"/>
          </a:xfrm>
          <a:prstGeom prst="rect">
            <a:avLst/>
          </a:prstGeom>
        </p:spPr>
        <p:txBody>
          <a:bodyPr wrap="square">
            <a:spAutoFit/>
          </a:bodyPr>
          <a:lstStyle/>
          <a:p>
            <a:pPr algn="just"/>
            <a:r>
              <a:rPr lang="en-IN" altLang="en-US" b="1" dirty="0">
                <a:latin typeface="Times New Roman" panose="02020603050405020304" pitchFamily="18" charset="0"/>
                <a:cs typeface="Times New Roman" panose="02020603050405020304" pitchFamily="18" charset="0"/>
              </a:rPr>
              <a:t>PRESENTED BY</a:t>
            </a:r>
          </a:p>
          <a:p>
            <a:pPr algn="just"/>
            <a:endParaRPr lang="en-IN" altLang="en-US" b="1" dirty="0">
              <a:latin typeface="Times New Roman" panose="02020603050405020304" pitchFamily="18" charset="0"/>
              <a:cs typeface="Times New Roman" panose="02020603050405020304" pitchFamily="18" charset="0"/>
            </a:endParaRPr>
          </a:p>
          <a:p>
            <a:pPr algn="just"/>
            <a:r>
              <a:rPr lang="en-IN" altLang="en-US" b="1" dirty="0">
                <a:latin typeface="Times New Roman" panose="02020603050405020304" pitchFamily="18" charset="0"/>
                <a:cs typeface="Times New Roman" panose="02020603050405020304" pitchFamily="18" charset="0"/>
              </a:rPr>
              <a:t>1. Vishwajeet Chaurasia       (VTU.NO 10422)     (REG.NO  17UECN0067)</a:t>
            </a:r>
          </a:p>
          <a:p>
            <a:pPr algn="just"/>
            <a:r>
              <a:rPr lang="en-IN" altLang="en-US" b="1" dirty="0">
                <a:latin typeface="Times New Roman" panose="02020603050405020304" pitchFamily="18" charset="0"/>
                <a:cs typeface="Times New Roman" panose="02020603050405020304" pitchFamily="18" charset="0"/>
              </a:rPr>
              <a:t>2. Ravi Kumar                        (VTU.NO 10593)      (REG.NO  17UECS0644)</a:t>
            </a:r>
          </a:p>
        </p:txBody>
      </p:sp>
      <p:sp>
        <p:nvSpPr>
          <p:cNvPr id="7" name="Rectangle 6">
            <a:extLst>
              <a:ext uri="{FF2B5EF4-FFF2-40B4-BE49-F238E27FC236}">
                <a16:creationId xmlns:a16="http://schemas.microsoft.com/office/drawing/2014/main" id="{4E417F98-B56B-4A13-ADB7-5D5282E164E8}"/>
              </a:ext>
            </a:extLst>
          </p:cNvPr>
          <p:cNvSpPr/>
          <p:nvPr/>
        </p:nvSpPr>
        <p:spPr>
          <a:xfrm>
            <a:off x="-1422962" y="5395811"/>
            <a:ext cx="6096000" cy="1200329"/>
          </a:xfrm>
          <a:prstGeom prst="rect">
            <a:avLst/>
          </a:prstGeom>
        </p:spPr>
        <p:txBody>
          <a:bodyPr>
            <a:spAutoFit/>
          </a:bodyPr>
          <a:lstStyle/>
          <a:p>
            <a:pPr algn="ctr"/>
            <a:r>
              <a:rPr lang="en-US" b="1" dirty="0">
                <a:latin typeface="Times New Roman" panose="02020603050405020304" pitchFamily="18" charset="0"/>
                <a:cs typeface="Times New Roman" panose="02020603050405020304" pitchFamily="18" charset="0"/>
              </a:rPr>
              <a:t>DR.THANGAMARIAPPAN</a:t>
            </a:r>
          </a:p>
          <a:p>
            <a:pPr algn="ctr"/>
            <a:r>
              <a:rPr lang="en-US" b="1" dirty="0">
                <a:latin typeface="Times New Roman" panose="02020603050405020304" pitchFamily="18" charset="0"/>
                <a:cs typeface="Times New Roman" panose="02020603050405020304" pitchFamily="18" charset="0"/>
              </a:rPr>
              <a:t>Associate Professor </a:t>
            </a:r>
          </a:p>
          <a:p>
            <a:pPr algn="ctr"/>
            <a:r>
              <a:rPr lang="en-US" b="1" dirty="0">
                <a:latin typeface="Times New Roman" panose="02020603050405020304" pitchFamily="18" charset="0"/>
                <a:cs typeface="Times New Roman" panose="02020603050405020304" pitchFamily="18" charset="0"/>
              </a:rPr>
              <a:t> Department of CSE</a:t>
            </a:r>
          </a:p>
          <a:p>
            <a:pPr algn="ctr"/>
            <a:r>
              <a:rPr lang="en-US" b="1" dirty="0">
                <a:latin typeface="Times New Roman" panose="02020603050405020304" pitchFamily="18" charset="0"/>
                <a:cs typeface="Times New Roman" panose="02020603050405020304" pitchFamily="18" charset="0"/>
              </a:rPr>
              <a:t>School of Computing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34" y="-366182"/>
            <a:ext cx="5206813" cy="2375038"/>
          </a:xfrm>
          <a:prstGeom prst="rect">
            <a:avLst/>
          </a:prstGeom>
        </p:spPr>
      </p:pic>
      <p:sp>
        <p:nvSpPr>
          <p:cNvPr id="9" name="Footer Placeholder 3">
            <a:extLst>
              <a:ext uri="{FF2B5EF4-FFF2-40B4-BE49-F238E27FC236}">
                <a16:creationId xmlns:a16="http://schemas.microsoft.com/office/drawing/2014/main" id="{EE25BC9D-F21B-4C7D-AD32-3439B1D0285A}"/>
              </a:ext>
            </a:extLst>
          </p:cNvPr>
          <p:cNvSpPr>
            <a:spLocks noGrp="1"/>
          </p:cNvSpPr>
          <p:nvPr>
            <p:ph type="ftr" sz="quarter" idx="11"/>
          </p:nvPr>
        </p:nvSpPr>
        <p:spPr>
          <a:xfrm>
            <a:off x="7724425" y="6443739"/>
            <a:ext cx="3859795" cy="304801"/>
          </a:xfrm>
        </p:spPr>
        <p:txBody>
          <a:bodyPr/>
          <a:lstStyle/>
          <a:p>
            <a:pPr>
              <a:defRPr/>
            </a:pPr>
            <a:r>
              <a:rPr lang="en-IN" b="1" dirty="0"/>
              <a:t>BATCH NO: 26             PRESENTED DATE: 218/05/2020</a:t>
            </a:r>
          </a:p>
        </p:txBody>
      </p:sp>
    </p:spTree>
    <p:extLst>
      <p:ext uri="{BB962C8B-B14F-4D97-AF65-F5344CB8AC3E}">
        <p14:creationId xmlns:p14="http://schemas.microsoft.com/office/powerpoint/2010/main" val="151388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3089-F8C0-4A8B-9709-269E8450FB1D}"/>
              </a:ext>
            </a:extLst>
          </p:cNvPr>
          <p:cNvSpPr>
            <a:spLocks noGrp="1"/>
          </p:cNvSpPr>
          <p:nvPr>
            <p:ph type="title"/>
          </p:nvPr>
        </p:nvSpPr>
        <p:spPr>
          <a:xfrm>
            <a:off x="289367" y="262562"/>
            <a:ext cx="9367557" cy="964354"/>
          </a:xfrm>
        </p:spPr>
        <p:txBody>
          <a:bodyPr>
            <a:normAutofit fontScale="90000"/>
          </a:bodyPr>
          <a:lstStyle/>
          <a:p>
            <a:r>
              <a:rPr lang="en-US" altLang="en-US" dirty="0">
                <a:latin typeface="Times New Roman" panose="02020603050405020304" pitchFamily="18" charset="0"/>
                <a:cs typeface="Times New Roman" panose="02020603050405020304" pitchFamily="18" charset="0"/>
              </a:rPr>
              <a:t>Data –Flow Diagram</a:t>
            </a:r>
            <a:br>
              <a:rPr lang="en-US" altLang="en-US" dirty="0">
                <a:latin typeface="Times New Roman" panose="02020603050405020304" pitchFamily="18" charset="0"/>
                <a:cs typeface="Times New Roman" panose="02020603050405020304" pitchFamily="18" charset="0"/>
              </a:rPr>
            </a:br>
            <a:endParaRPr lang="en-US" dirty="0"/>
          </a:p>
        </p:txBody>
      </p:sp>
      <p:sp>
        <p:nvSpPr>
          <p:cNvPr id="5" name="Footer Placeholder 3">
            <a:extLst>
              <a:ext uri="{FF2B5EF4-FFF2-40B4-BE49-F238E27FC236}">
                <a16:creationId xmlns:a16="http://schemas.microsoft.com/office/drawing/2014/main" id="{B218839E-0550-420F-B2A9-112CE988A91A}"/>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pic>
        <p:nvPicPr>
          <p:cNvPr id="16" name="Content Placeholder 15">
            <a:extLst>
              <a:ext uri="{FF2B5EF4-FFF2-40B4-BE49-F238E27FC236}">
                <a16:creationId xmlns:a16="http://schemas.microsoft.com/office/drawing/2014/main" id="{CFC27264-A36B-469F-A141-B835996E1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8902" y="436827"/>
            <a:ext cx="3290848" cy="5458123"/>
          </a:xfrm>
        </p:spPr>
      </p:pic>
    </p:spTree>
    <p:extLst>
      <p:ext uri="{BB962C8B-B14F-4D97-AF65-F5344CB8AC3E}">
        <p14:creationId xmlns:p14="http://schemas.microsoft.com/office/powerpoint/2010/main" val="11121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3D14-EDB7-41E0-A82F-E36E4410BF5E}"/>
              </a:ext>
            </a:extLst>
          </p:cNvPr>
          <p:cNvSpPr>
            <a:spLocks noGrp="1"/>
          </p:cNvSpPr>
          <p:nvPr>
            <p:ph type="ctrTitle"/>
          </p:nvPr>
        </p:nvSpPr>
        <p:spPr>
          <a:xfrm>
            <a:off x="89408" y="155522"/>
            <a:ext cx="8001000" cy="643467"/>
          </a:xfrm>
        </p:spPr>
        <p:txBody>
          <a:bodyPr>
            <a:normAutofit/>
          </a:bodyPr>
          <a:lstStyle/>
          <a:p>
            <a:r>
              <a:rPr lang="en-IN" sz="3600" dirty="0">
                <a:latin typeface="Times New Roman" pitchFamily="18" charset="0"/>
                <a:cs typeface="Times New Roman" pitchFamily="18" charset="0"/>
              </a:rPr>
              <a:t>Testing</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BA88FF-65D5-4C7F-ADDC-5F1D3770BFD7}"/>
              </a:ext>
            </a:extLst>
          </p:cNvPr>
          <p:cNvSpPr>
            <a:spLocks noGrp="1"/>
          </p:cNvSpPr>
          <p:nvPr>
            <p:ph type="subTitle" idx="1"/>
          </p:nvPr>
        </p:nvSpPr>
        <p:spPr>
          <a:xfrm flipV="1">
            <a:off x="11865690" y="868681"/>
            <a:ext cx="83653" cy="45719"/>
          </a:xfrm>
        </p:spPr>
        <p:txBody>
          <a:bodyPr>
            <a:normAutofit fontScale="25000" lnSpcReduction="20000"/>
          </a:bodyPr>
          <a:lstStyle/>
          <a:p>
            <a:endParaRPr lang="en-US" dirty="0"/>
          </a:p>
        </p:txBody>
      </p:sp>
      <p:sp>
        <p:nvSpPr>
          <p:cNvPr id="4" name="Rectangle 3">
            <a:extLst>
              <a:ext uri="{FF2B5EF4-FFF2-40B4-BE49-F238E27FC236}">
                <a16:creationId xmlns:a16="http://schemas.microsoft.com/office/drawing/2014/main" id="{57CCC67C-4F88-4AD4-9717-D6310927F7AE}"/>
              </a:ext>
            </a:extLst>
          </p:cNvPr>
          <p:cNvSpPr/>
          <p:nvPr/>
        </p:nvSpPr>
        <p:spPr>
          <a:xfrm>
            <a:off x="8564787" y="6430829"/>
            <a:ext cx="3300904" cy="246221"/>
          </a:xfrm>
          <a:prstGeom prst="rect">
            <a:avLst/>
          </a:prstGeom>
        </p:spPr>
        <p:txBody>
          <a:bodyPr wrap="none">
            <a:spAutoFit/>
          </a:bodyPr>
          <a:lstStyle/>
          <a:p>
            <a:pPr lvl="0">
              <a:defRPr/>
            </a:pPr>
            <a:r>
              <a:rPr lang="en-IN" sz="1000" b="1" dirty="0">
                <a:solidFill>
                  <a:srgbClr val="146194">
                    <a:lumMod val="50000"/>
                  </a:srgbClr>
                </a:solidFill>
              </a:rPr>
              <a:t>BATCH NO: 26              PRESENTED DATE: 18/05/2020</a:t>
            </a:r>
          </a:p>
        </p:txBody>
      </p:sp>
      <p:pic>
        <p:nvPicPr>
          <p:cNvPr id="6" name="Picture 5">
            <a:extLst>
              <a:ext uri="{FF2B5EF4-FFF2-40B4-BE49-F238E27FC236}">
                <a16:creationId xmlns:a16="http://schemas.microsoft.com/office/drawing/2014/main" id="{62B6AD43-18A1-4216-8A06-63A6FC372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130" y="798989"/>
            <a:ext cx="5524870" cy="5190330"/>
          </a:xfrm>
          <a:prstGeom prst="rect">
            <a:avLst/>
          </a:prstGeom>
        </p:spPr>
      </p:pic>
      <p:pic>
        <p:nvPicPr>
          <p:cNvPr id="8" name="Picture 7">
            <a:extLst>
              <a:ext uri="{FF2B5EF4-FFF2-40B4-BE49-F238E27FC236}">
                <a16:creationId xmlns:a16="http://schemas.microsoft.com/office/drawing/2014/main" id="{2E90F190-D6CA-4683-8ECB-A9BD60050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1" y="798989"/>
            <a:ext cx="6413704" cy="5190330"/>
          </a:xfrm>
          <a:prstGeom prst="rect">
            <a:avLst/>
          </a:prstGeom>
        </p:spPr>
      </p:pic>
    </p:spTree>
    <p:extLst>
      <p:ext uri="{BB962C8B-B14F-4D97-AF65-F5344CB8AC3E}">
        <p14:creationId xmlns:p14="http://schemas.microsoft.com/office/powerpoint/2010/main" val="260180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FA2B-9F93-4AD7-8D8A-87F104B22D1A}"/>
              </a:ext>
            </a:extLst>
          </p:cNvPr>
          <p:cNvSpPr>
            <a:spLocks noGrp="1"/>
          </p:cNvSpPr>
          <p:nvPr>
            <p:ph type="ctrTitle"/>
          </p:nvPr>
        </p:nvSpPr>
        <p:spPr>
          <a:xfrm>
            <a:off x="88776" y="150921"/>
            <a:ext cx="7966121" cy="585926"/>
          </a:xfrm>
        </p:spPr>
        <p:txBody>
          <a:bodyPr>
            <a:normAutofit fontScale="90000"/>
          </a:bodyPr>
          <a:lstStyle/>
          <a:p>
            <a:r>
              <a:rPr lang="en-IN" sz="3600" dirty="0">
                <a:latin typeface="Times New Roman" pitchFamily="18" charset="0"/>
                <a:cs typeface="Times New Roman" pitchFamily="18" charset="0"/>
              </a:rPr>
              <a:t>INPUT</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D0590-F889-4902-B821-740E34C2A377}"/>
              </a:ext>
            </a:extLst>
          </p:cNvPr>
          <p:cNvSpPr>
            <a:spLocks noGrp="1"/>
          </p:cNvSpPr>
          <p:nvPr>
            <p:ph type="subTitle" idx="1"/>
          </p:nvPr>
        </p:nvSpPr>
        <p:spPr>
          <a:xfrm>
            <a:off x="88775" y="843379"/>
            <a:ext cx="11993733" cy="5353235"/>
          </a:xfrm>
        </p:spPr>
        <p:txBody>
          <a:bodyPr/>
          <a:lstStyle/>
          <a:p>
            <a:endParaRPr lang="en-US" dirty="0"/>
          </a:p>
        </p:txBody>
      </p:sp>
      <p:sp>
        <p:nvSpPr>
          <p:cNvPr id="4" name="Rectangle 3">
            <a:extLst>
              <a:ext uri="{FF2B5EF4-FFF2-40B4-BE49-F238E27FC236}">
                <a16:creationId xmlns:a16="http://schemas.microsoft.com/office/drawing/2014/main" id="{1A2B5821-EA85-4EA2-9243-E3EC50514DE5}"/>
              </a:ext>
            </a:extLst>
          </p:cNvPr>
          <p:cNvSpPr/>
          <p:nvPr/>
        </p:nvSpPr>
        <p:spPr>
          <a:xfrm>
            <a:off x="8644685" y="6439707"/>
            <a:ext cx="3265638" cy="246221"/>
          </a:xfrm>
          <a:prstGeom prst="rect">
            <a:avLst/>
          </a:prstGeom>
        </p:spPr>
        <p:txBody>
          <a:bodyPr wrap="none">
            <a:spAutoFit/>
          </a:bodyPr>
          <a:lstStyle/>
          <a:p>
            <a:pPr lvl="0">
              <a:defRPr/>
            </a:pPr>
            <a:r>
              <a:rPr lang="en-IN" sz="1000" b="1" dirty="0">
                <a:solidFill>
                  <a:srgbClr val="146194">
                    <a:lumMod val="50000"/>
                  </a:srgbClr>
                </a:solidFill>
              </a:rPr>
              <a:t>BATCH NO: 26             PRESENTED DATE: 18/05/2020</a:t>
            </a:r>
          </a:p>
        </p:txBody>
      </p:sp>
      <p:pic>
        <p:nvPicPr>
          <p:cNvPr id="6" name="Picture 5">
            <a:extLst>
              <a:ext uri="{FF2B5EF4-FFF2-40B4-BE49-F238E27FC236}">
                <a16:creationId xmlns:a16="http://schemas.microsoft.com/office/drawing/2014/main" id="{42E846EE-799C-4503-9508-69DE27A82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848"/>
            <a:ext cx="12191999" cy="6121152"/>
          </a:xfrm>
          <a:prstGeom prst="rect">
            <a:avLst/>
          </a:prstGeom>
        </p:spPr>
      </p:pic>
    </p:spTree>
    <p:extLst>
      <p:ext uri="{BB962C8B-B14F-4D97-AF65-F5344CB8AC3E}">
        <p14:creationId xmlns:p14="http://schemas.microsoft.com/office/powerpoint/2010/main" val="95758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53AE3F-F7D3-47F5-842C-0613CE5CF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3669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2E10-CF65-4C63-9C70-AD3E28D199E9}"/>
              </a:ext>
            </a:extLst>
          </p:cNvPr>
          <p:cNvSpPr>
            <a:spLocks noGrp="1"/>
          </p:cNvSpPr>
          <p:nvPr>
            <p:ph type="title"/>
          </p:nvPr>
        </p:nvSpPr>
        <p:spPr>
          <a:xfrm>
            <a:off x="0" y="0"/>
            <a:ext cx="9218613" cy="896645"/>
          </a:xfrm>
        </p:spPr>
        <p:txBody>
          <a:bodyPr/>
          <a:lstStyle/>
          <a:p>
            <a:r>
              <a:rPr lang="en-US"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E1C165B6-D962-44A3-A990-6BB162B49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645"/>
            <a:ext cx="12191999" cy="5961354"/>
          </a:xfrm>
          <a:prstGeom prst="rect">
            <a:avLst/>
          </a:prstGeom>
        </p:spPr>
      </p:pic>
    </p:spTree>
    <p:extLst>
      <p:ext uri="{BB962C8B-B14F-4D97-AF65-F5344CB8AC3E}">
        <p14:creationId xmlns:p14="http://schemas.microsoft.com/office/powerpoint/2010/main" val="333190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2F21-40C8-4389-A9D1-29ACCC0D5926}"/>
              </a:ext>
            </a:extLst>
          </p:cNvPr>
          <p:cNvSpPr>
            <a:spLocks noGrp="1"/>
          </p:cNvSpPr>
          <p:nvPr>
            <p:ph type="title"/>
          </p:nvPr>
        </p:nvSpPr>
        <p:spPr>
          <a:xfrm>
            <a:off x="902825" y="729207"/>
            <a:ext cx="8882946" cy="4582288"/>
          </a:xfrm>
        </p:spPr>
        <p:txBody>
          <a:bodyPr>
            <a:noAutofit/>
          </a:bodyPr>
          <a:lstStyle/>
          <a:p>
            <a:r>
              <a:rPr lang="en-US" sz="2000" cap="none" dirty="0">
                <a:solidFill>
                  <a:schemeClr val="bg1"/>
                </a:solidFill>
                <a:latin typeface="Times New Roman" panose="02020603050405020304" pitchFamily="18" charset="0"/>
                <a:cs typeface="Times New Roman" panose="02020603050405020304" pitchFamily="18" charset="0"/>
              </a:rPr>
              <a:t>Additional models: we focused our efforts on optimizing google net, but it would be worth exploring different nets that have also been proven effective at image classification .Image preprocessing: we believe that the classification task could be made much simpler if there is very heavy preprocessing done on the images. This would include contrast adjustment, background subtraction and potentially cropping. A more robust approach would be to use another CNN to localize and crop the hand. Language model enhancement: building a bigram and trigram language model would allow us to handle sentences instead of individual words. Along with this comes a need for better letter segmentation and a more seamless process for retrieving images from the user at a higher rate. </a:t>
            </a:r>
            <a:br>
              <a:rPr lang="en-US" sz="1800" dirty="0">
                <a:solidFill>
                  <a:schemeClr val="bg1"/>
                </a:solidFill>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21A58EB-DC85-480A-B4C6-545B56415D1F}"/>
              </a:ext>
            </a:extLst>
          </p:cNvPr>
          <p:cNvSpPr/>
          <p:nvPr/>
        </p:nvSpPr>
        <p:spPr>
          <a:xfrm>
            <a:off x="363877" y="436819"/>
            <a:ext cx="2969632" cy="584775"/>
          </a:xfrm>
          <a:prstGeom prst="rect">
            <a:avLst/>
          </a:prstGeom>
        </p:spPr>
        <p:txBody>
          <a:bodyPr wrap="square">
            <a:spAutoFit/>
          </a:bodyPr>
          <a:lstStyle/>
          <a:p>
            <a:r>
              <a:rPr lang="en-US" sz="1600" dirty="0"/>
              <a:t> </a:t>
            </a:r>
            <a:r>
              <a:rPr lang="en-US" sz="3200" b="1" dirty="0">
                <a:latin typeface="Times New Roman" panose="02020603050405020304" pitchFamily="18" charset="0"/>
                <a:cs typeface="Times New Roman" panose="02020603050405020304" pitchFamily="18" charset="0"/>
              </a:rPr>
              <a:t>Future Work</a:t>
            </a:r>
          </a:p>
        </p:txBody>
      </p:sp>
      <p:sp>
        <p:nvSpPr>
          <p:cNvPr id="5" name="Rectangle 4">
            <a:extLst>
              <a:ext uri="{FF2B5EF4-FFF2-40B4-BE49-F238E27FC236}">
                <a16:creationId xmlns:a16="http://schemas.microsoft.com/office/drawing/2014/main" id="{A15C9A67-44FB-4F2E-980C-2C33059D79EA}"/>
              </a:ext>
            </a:extLst>
          </p:cNvPr>
          <p:cNvSpPr/>
          <p:nvPr/>
        </p:nvSpPr>
        <p:spPr>
          <a:xfrm>
            <a:off x="8644685" y="6439707"/>
            <a:ext cx="3265638" cy="246221"/>
          </a:xfrm>
          <a:prstGeom prst="rect">
            <a:avLst/>
          </a:prstGeom>
        </p:spPr>
        <p:txBody>
          <a:bodyPr wrap="none">
            <a:spAutoFit/>
          </a:bodyPr>
          <a:lstStyle/>
          <a:p>
            <a:pPr lvl="0">
              <a:defRPr/>
            </a:pPr>
            <a:r>
              <a:rPr lang="en-IN" sz="1000" b="1" dirty="0">
                <a:solidFill>
                  <a:srgbClr val="146194">
                    <a:lumMod val="50000"/>
                  </a:srgbClr>
                </a:solidFill>
              </a:rPr>
              <a:t>BATCH NO: 26             PRESENTED DATE: 18/05/2020</a:t>
            </a:r>
          </a:p>
        </p:txBody>
      </p:sp>
    </p:spTree>
    <p:extLst>
      <p:ext uri="{BB962C8B-B14F-4D97-AF65-F5344CB8AC3E}">
        <p14:creationId xmlns:p14="http://schemas.microsoft.com/office/powerpoint/2010/main" val="372933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03" y="-127446"/>
            <a:ext cx="8534400" cy="1507067"/>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24394" y="1592547"/>
            <a:ext cx="8946541" cy="4195481"/>
          </a:xfrm>
        </p:spPr>
        <p:txBody>
          <a:bodyPr/>
          <a:lstStyle/>
          <a:p>
            <a:pPr>
              <a:lnSpc>
                <a:spcPct val="150000"/>
              </a:lnSpc>
            </a:pPr>
            <a:r>
              <a:rPr lang="en-US" dirty="0">
                <a:latin typeface="Times New Roman" panose="02020603050405020304" pitchFamily="18" charset="0"/>
                <a:cs typeface="Times New Roman" panose="02020603050405020304" pitchFamily="18" charset="0"/>
              </a:rPr>
              <a:t>Language translator on a web application based on a CNN classifier. We are able to produce a robust model for letters a-e, and a modest one for letters a-k .Because of the lack of variation in our datasets, the validation accuracies we observed during training were not directly reproducible upon testing on the web application.</a:t>
            </a:r>
            <a:r>
              <a:rPr lang="en-US" dirty="0"/>
              <a:t> n. </a:t>
            </a:r>
            <a:r>
              <a:rPr lang="en-US" dirty="0">
                <a:latin typeface="Times New Roman" panose="02020603050405020304" pitchFamily="18" charset="0"/>
                <a:cs typeface="Times New Roman" panose="02020603050405020304" pitchFamily="18" charset="0"/>
              </a:rPr>
              <a:t>We hypothesize that with additional data  taken in different environmental conditions, the models would be able to generalize with considerably higher efficacy and would produce a robust model for all letters</a:t>
            </a:r>
          </a:p>
        </p:txBody>
      </p:sp>
      <p:sp>
        <p:nvSpPr>
          <p:cNvPr id="5" name="Rectangle 4">
            <a:extLst>
              <a:ext uri="{FF2B5EF4-FFF2-40B4-BE49-F238E27FC236}">
                <a16:creationId xmlns:a16="http://schemas.microsoft.com/office/drawing/2014/main" id="{B08ED245-6542-4AFD-9D28-8A8E787B958E}"/>
              </a:ext>
            </a:extLst>
          </p:cNvPr>
          <p:cNvSpPr/>
          <p:nvPr/>
        </p:nvSpPr>
        <p:spPr>
          <a:xfrm>
            <a:off x="8639957" y="6213826"/>
            <a:ext cx="3265638" cy="246221"/>
          </a:xfrm>
          <a:prstGeom prst="rect">
            <a:avLst/>
          </a:prstGeom>
        </p:spPr>
        <p:txBody>
          <a:bodyPr wrap="none">
            <a:spAutoFit/>
          </a:bodyPr>
          <a:lstStyle/>
          <a:p>
            <a:pPr lvl="0">
              <a:defRPr/>
            </a:pPr>
            <a:r>
              <a:rPr lang="en-IN" sz="1000" b="1" dirty="0">
                <a:solidFill>
                  <a:srgbClr val="146194">
                    <a:lumMod val="50000"/>
                  </a:srgbClr>
                </a:solidFill>
              </a:rPr>
              <a:t>BATCH NO: 26             PRESENTED DATE: 18/05/2020</a:t>
            </a:r>
          </a:p>
        </p:txBody>
      </p:sp>
    </p:spTree>
    <p:extLst>
      <p:ext uri="{BB962C8B-B14F-4D97-AF65-F5344CB8AC3E}">
        <p14:creationId xmlns:p14="http://schemas.microsoft.com/office/powerpoint/2010/main" val="308325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EB4A-E767-4DD2-B3C0-6CE59EE82881}"/>
              </a:ext>
            </a:extLst>
          </p:cNvPr>
          <p:cNvSpPr>
            <a:spLocks noGrp="1"/>
          </p:cNvSpPr>
          <p:nvPr>
            <p:ph type="title"/>
          </p:nvPr>
        </p:nvSpPr>
        <p:spPr>
          <a:xfrm>
            <a:off x="577680" y="0"/>
            <a:ext cx="8534400" cy="1507067"/>
          </a:xfrm>
        </p:spPr>
        <p:txBody>
          <a:bodyPr>
            <a:normAutofit/>
          </a:bodyPr>
          <a:lstStyle/>
          <a:p>
            <a:r>
              <a:rPr lang="en-IN" sz="3200" b="1" dirty="0">
                <a:latin typeface="Times New Roman" pitchFamily="18" charset="0"/>
                <a:cs typeface="Times New Roman" pitchFamily="18" charset="0"/>
              </a:rPr>
              <a:t>REFERENCES</a:t>
            </a:r>
            <a:endParaRPr lang="en-US" sz="3200" b="1" dirty="0"/>
          </a:p>
        </p:txBody>
      </p:sp>
      <p:sp>
        <p:nvSpPr>
          <p:cNvPr id="3" name="Content Placeholder 2">
            <a:extLst>
              <a:ext uri="{FF2B5EF4-FFF2-40B4-BE49-F238E27FC236}">
                <a16:creationId xmlns:a16="http://schemas.microsoft.com/office/drawing/2014/main" id="{C2E3E1DA-05FD-4C23-BDBF-8882ACBD4A11}"/>
              </a:ext>
            </a:extLst>
          </p:cNvPr>
          <p:cNvSpPr>
            <a:spLocks noGrp="1"/>
          </p:cNvSpPr>
          <p:nvPr>
            <p:ph idx="1"/>
          </p:nvPr>
        </p:nvSpPr>
        <p:spPr>
          <a:xfrm>
            <a:off x="1052477" y="1352893"/>
            <a:ext cx="8534400" cy="4917278"/>
          </a:xfrm>
        </p:spPr>
        <p:txBody>
          <a:bodyPr>
            <a:normAutofit fontScale="92500" lnSpcReduction="10000"/>
          </a:bodyPr>
          <a:lstStyle/>
          <a:p>
            <a:pPr>
              <a:lnSpc>
                <a:spcPct val="150000"/>
              </a:lnSpc>
            </a:pPr>
            <a:r>
              <a:rPr lang="en-US" sz="1800" dirty="0">
                <a:latin typeface="Times New Roman" panose="02020603050405020304" pitchFamily="18" charset="0"/>
                <a:cs typeface="Times New Roman" panose="02020603050405020304" pitchFamily="18" charset="0"/>
              </a:rPr>
              <a:t>[1] Mitchell, Ross; Young, </a:t>
            </a:r>
            <a:r>
              <a:rPr lang="en-US" sz="1800" dirty="0" err="1">
                <a:latin typeface="Times New Roman" panose="02020603050405020304" pitchFamily="18" charset="0"/>
                <a:cs typeface="Times New Roman" panose="02020603050405020304" pitchFamily="18" charset="0"/>
              </a:rPr>
              <a:t>Travas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Bachleda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Bellamie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Karchmer</a:t>
            </a:r>
            <a:r>
              <a:rPr lang="en-US" sz="1800" dirty="0">
                <a:latin typeface="Times New Roman" panose="02020603050405020304" pitchFamily="18" charset="0"/>
                <a:cs typeface="Times New Roman" panose="02020603050405020304" pitchFamily="18" charset="0"/>
              </a:rPr>
              <a:t>, Michael (2006). "How Many People Use ASL in the United States?: Why Estimates Need Updating" (PDF). Sign Language Studies (Gallaudet University Press.) 6 (3). ISSN 0302-1475. Retrieved November 27, 2012</a:t>
            </a:r>
          </a:p>
          <a:p>
            <a:pPr>
              <a:lnSpc>
                <a:spcPct val="150000"/>
              </a:lnSpc>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Aryanie</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Heryadi</a:t>
            </a:r>
            <a:r>
              <a:rPr lang="en-US" sz="1800" dirty="0">
                <a:latin typeface="Times New Roman" panose="02020603050405020304" pitchFamily="18" charset="0"/>
                <a:cs typeface="Times New Roman" panose="02020603050405020304" pitchFamily="18" charset="0"/>
              </a:rPr>
              <a:t>. American Sign Language-Based Finger-spelling Recognition using k-Nearest Neighbors Classifier. 3rd International Conference on Information and Communication Technology (2015) 533-536</a:t>
            </a:r>
          </a:p>
          <a:p>
            <a:pPr>
              <a:lnSpc>
                <a:spcPct val="150000"/>
              </a:lnSpc>
            </a:pPr>
            <a:r>
              <a:rPr lang="en-US" sz="1800" dirty="0">
                <a:latin typeface="Times New Roman" panose="02020603050405020304" pitchFamily="18" charset="0"/>
                <a:cs typeface="Times New Roman" panose="02020603050405020304" pitchFamily="18" charset="0"/>
              </a:rPr>
              <a:t>] R. Sharma et al. Recognition of Single Handed Sign Language Gestures using Contour Tracing descriptor. Proceedings of the World Congress on Engineering 2013 Vol. II, WCE 2013, July 3 - 5, 2013, London, U.K</a:t>
            </a:r>
          </a:p>
          <a:p>
            <a:pPr>
              <a:lnSpc>
                <a:spcPct val="150000"/>
              </a:lnSpc>
            </a:pPr>
            <a:r>
              <a:rPr lang="en-US" sz="1800" dirty="0" err="1">
                <a:latin typeface="Times New Roman" panose="02020603050405020304" pitchFamily="18" charset="0"/>
                <a:cs typeface="Times New Roman" panose="02020603050405020304" pitchFamily="18" charset="0"/>
              </a:rPr>
              <a:t>T.Starner</a:t>
            </a:r>
            <a:r>
              <a:rPr lang="en-US" sz="1800" dirty="0">
                <a:latin typeface="Times New Roman" panose="02020603050405020304" pitchFamily="18" charset="0"/>
                <a:cs typeface="Times New Roman" panose="02020603050405020304" pitchFamily="18" charset="0"/>
              </a:rPr>
              <a:t> and A. Pentland. Real-Time American Sign Language Recognition from Video Using Hidden Markov Models. Computational Imaging and Vision, 9(1); 227-243, 1997.</a:t>
            </a:r>
          </a:p>
        </p:txBody>
      </p:sp>
      <p:sp>
        <p:nvSpPr>
          <p:cNvPr id="4" name="Footer Placeholder 3">
            <a:extLst>
              <a:ext uri="{FF2B5EF4-FFF2-40B4-BE49-F238E27FC236}">
                <a16:creationId xmlns:a16="http://schemas.microsoft.com/office/drawing/2014/main" id="{5D83FB00-04F8-4F1C-94AC-61A9D58CDC24}"/>
              </a:ext>
            </a:extLst>
          </p:cNvPr>
          <p:cNvSpPr>
            <a:spLocks noGrp="1"/>
          </p:cNvSpPr>
          <p:nvPr>
            <p:ph type="ftr" sz="quarter" idx="11"/>
          </p:nvPr>
        </p:nvSpPr>
        <p:spPr>
          <a:xfrm>
            <a:off x="7279689" y="6443740"/>
            <a:ext cx="47452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176406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B2BA-B7A6-4FB6-BACA-E0AF26D74E39}"/>
              </a:ext>
            </a:extLst>
          </p:cNvPr>
          <p:cNvSpPr>
            <a:spLocks noGrp="1"/>
          </p:cNvSpPr>
          <p:nvPr>
            <p:ph type="title"/>
          </p:nvPr>
        </p:nvSpPr>
        <p:spPr>
          <a:xfrm>
            <a:off x="3328351" y="2728735"/>
            <a:ext cx="9404723" cy="1400530"/>
          </a:xfrm>
        </p:spPr>
        <p:txBody>
          <a:bodyPr/>
          <a:lstStyle/>
          <a:p>
            <a:r>
              <a:rPr lang="en-US" b="1" dirty="0">
                <a:solidFill>
                  <a:schemeClr val="bg2">
                    <a:lumMod val="75000"/>
                  </a:schemeClr>
                </a:solidFill>
                <a:latin typeface="Times New Roman" panose="02020603050405020304" pitchFamily="18" charset="0"/>
                <a:cs typeface="Times New Roman" panose="02020603050405020304" pitchFamily="18" charset="0"/>
              </a:rPr>
              <a:t>THANK YOU</a:t>
            </a:r>
          </a:p>
        </p:txBody>
      </p:sp>
      <p:sp>
        <p:nvSpPr>
          <p:cNvPr id="3" name="Footer Placeholder 3">
            <a:extLst>
              <a:ext uri="{FF2B5EF4-FFF2-40B4-BE49-F238E27FC236}">
                <a16:creationId xmlns:a16="http://schemas.microsoft.com/office/drawing/2014/main" id="{D5D74CF4-2FB6-41FE-8A86-42A58EFBF607}"/>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207664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A009-4DFC-41C6-8A3D-0D0B24014EAA}"/>
              </a:ext>
            </a:extLst>
          </p:cNvPr>
          <p:cNvSpPr>
            <a:spLocks noGrp="1"/>
          </p:cNvSpPr>
          <p:nvPr>
            <p:ph type="title"/>
          </p:nvPr>
        </p:nvSpPr>
        <p:spPr>
          <a:xfrm>
            <a:off x="0" y="0"/>
            <a:ext cx="12192000" cy="6858000"/>
          </a:xfrm>
        </p:spPr>
        <p:txBody>
          <a:bodyPr>
            <a:normAutofit/>
          </a:bodyPr>
          <a:lstStyle/>
          <a:p>
            <a:pPr fontAlgn="auto">
              <a:lnSpc>
                <a:spcPct val="150000"/>
              </a:lnSpc>
              <a:spcAft>
                <a:spcPts val="0"/>
              </a:spcAft>
              <a:defRPr/>
            </a:pPr>
            <a:r>
              <a:rPr lang="en-IN" altLang="en-US" sz="2400" b="1" dirty="0">
                <a:latin typeface="Times New Roman" panose="02020603050405020304" pitchFamily="18" charset="0"/>
                <a:cs typeface="Times New Roman" panose="02020603050405020304" pitchFamily="18" charset="0"/>
              </a:rPr>
              <a:t>AGENDA</a:t>
            </a:r>
            <a:br>
              <a:rPr lang="en-IN" altLang="en-US" sz="2400" b="1" dirty="0">
                <a:latin typeface="Times New Roman" panose="02020603050405020304" pitchFamily="18" charset="0"/>
                <a:cs typeface="Times New Roman" panose="02020603050405020304" pitchFamily="18" charset="0"/>
              </a:rPr>
            </a:br>
            <a:r>
              <a:rPr lang="en-IN" altLang="en-US" sz="1600" b="1" dirty="0">
                <a:latin typeface="Times New Roman" panose="02020603050405020304" pitchFamily="18" charset="0"/>
                <a:cs typeface="Times New Roman" panose="02020603050405020304" pitchFamily="18" charset="0"/>
              </a:rPr>
              <a:t>  . </a:t>
            </a:r>
            <a:r>
              <a:rPr lang="en-IN" sz="1600" dirty="0">
                <a:solidFill>
                  <a:schemeClr val="bg2">
                    <a:lumMod val="75000"/>
                  </a:schemeClr>
                </a:solidFill>
                <a:latin typeface="Times New Roman" pitchFamily="18" charset="0"/>
                <a:cs typeface="Times New Roman" pitchFamily="18" charset="0"/>
              </a:rPr>
              <a:t>ABSTRACT</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a:t>
            </a:r>
            <a:r>
              <a:rPr lang="en-IN" sz="1600" b="1" dirty="0">
                <a:solidFill>
                  <a:schemeClr val="bg2">
                    <a:lumMod val="75000"/>
                  </a:schemeClr>
                </a:solidFill>
                <a:latin typeface="Times New Roman" pitchFamily="18" charset="0"/>
                <a:cs typeface="Times New Roman" pitchFamily="18" charset="0"/>
              </a:rPr>
              <a:t>.</a:t>
            </a:r>
            <a:r>
              <a:rPr lang="en-IN" sz="1600" dirty="0">
                <a:solidFill>
                  <a:schemeClr val="bg2">
                    <a:lumMod val="75000"/>
                  </a:schemeClr>
                </a:solidFill>
                <a:latin typeface="Times New Roman" pitchFamily="18" charset="0"/>
                <a:cs typeface="Times New Roman" pitchFamily="18" charset="0"/>
              </a:rPr>
              <a:t> OBJECTIVE</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a:t>
            </a:r>
            <a:r>
              <a:rPr lang="en-IN" sz="1600" b="1" dirty="0">
                <a:solidFill>
                  <a:schemeClr val="bg2">
                    <a:lumMod val="75000"/>
                  </a:schemeClr>
                </a:solidFill>
                <a:latin typeface="Times New Roman" pitchFamily="18" charset="0"/>
                <a:cs typeface="Times New Roman" pitchFamily="18" charset="0"/>
              </a:rPr>
              <a:t>.</a:t>
            </a:r>
            <a:r>
              <a:rPr lang="en-IN" sz="1600" dirty="0">
                <a:solidFill>
                  <a:schemeClr val="bg2">
                    <a:lumMod val="75000"/>
                  </a:schemeClr>
                </a:solidFill>
                <a:latin typeface="Times New Roman" pitchFamily="18" charset="0"/>
                <a:cs typeface="Times New Roman" pitchFamily="18" charset="0"/>
              </a:rPr>
              <a:t> INTRODUCTION</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a:t>
            </a:r>
            <a:r>
              <a:rPr lang="en-IN" sz="1600" b="1" dirty="0">
                <a:solidFill>
                  <a:schemeClr val="bg2">
                    <a:lumMod val="75000"/>
                  </a:schemeClr>
                </a:solidFill>
                <a:latin typeface="Times New Roman" pitchFamily="18" charset="0"/>
                <a:cs typeface="Times New Roman" pitchFamily="18" charset="0"/>
              </a:rPr>
              <a:t>.</a:t>
            </a:r>
            <a:r>
              <a:rPr lang="en-IN" sz="1600" dirty="0">
                <a:solidFill>
                  <a:schemeClr val="bg2">
                    <a:lumMod val="75000"/>
                  </a:schemeClr>
                </a:solidFill>
                <a:latin typeface="Times New Roman" pitchFamily="18" charset="0"/>
                <a:cs typeface="Times New Roman" pitchFamily="18" charset="0"/>
              </a:rPr>
              <a:t> METHODOLOGIES</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a:t>
            </a:r>
            <a:r>
              <a:rPr lang="en-IN" sz="1600" b="1" dirty="0">
                <a:solidFill>
                  <a:schemeClr val="bg2">
                    <a:lumMod val="75000"/>
                  </a:schemeClr>
                </a:solidFill>
                <a:latin typeface="Times New Roman" pitchFamily="18" charset="0"/>
                <a:cs typeface="Times New Roman" pitchFamily="18" charset="0"/>
              </a:rPr>
              <a:t> . </a:t>
            </a:r>
            <a:r>
              <a:rPr lang="en-IN" sz="1600" dirty="0">
                <a:solidFill>
                  <a:schemeClr val="bg2">
                    <a:lumMod val="75000"/>
                  </a:schemeClr>
                </a:solidFill>
                <a:latin typeface="Times New Roman" pitchFamily="18" charset="0"/>
                <a:cs typeface="Times New Roman" pitchFamily="18" charset="0"/>
              </a:rPr>
              <a:t>IMPLEMENTATION</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 Testing</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 INPUT AND OUTPUT</a:t>
            </a:r>
            <a:br>
              <a:rPr lang="en-IN" sz="1600" dirty="0">
                <a:solidFill>
                  <a:schemeClr val="bg2">
                    <a:lumMod val="75000"/>
                  </a:schemeClr>
                </a:solidFill>
                <a:latin typeface="Times New Roman" pitchFamily="18" charset="0"/>
                <a:cs typeface="Times New Roman" pitchFamily="18" charset="0"/>
              </a:rPr>
            </a:br>
            <a:r>
              <a:rPr lang="en-IN" sz="1600" dirty="0">
                <a:solidFill>
                  <a:schemeClr val="bg2">
                    <a:lumMod val="75000"/>
                  </a:schemeClr>
                </a:solidFill>
                <a:latin typeface="Times New Roman" pitchFamily="18" charset="0"/>
                <a:cs typeface="Times New Roman" pitchFamily="18" charset="0"/>
              </a:rPr>
              <a:t>  </a:t>
            </a:r>
            <a:r>
              <a:rPr lang="en-IN" sz="1600" b="1" dirty="0">
                <a:solidFill>
                  <a:schemeClr val="bg2">
                    <a:lumMod val="75000"/>
                  </a:schemeClr>
                </a:solidFill>
                <a:latin typeface="Times New Roman" pitchFamily="18" charset="0"/>
                <a:cs typeface="Times New Roman" pitchFamily="18" charset="0"/>
              </a:rPr>
              <a:t>.</a:t>
            </a:r>
            <a:r>
              <a:rPr lang="en-IN" sz="1600" dirty="0">
                <a:solidFill>
                  <a:schemeClr val="bg2">
                    <a:lumMod val="75000"/>
                  </a:schemeClr>
                </a:solidFill>
                <a:latin typeface="Times New Roman" pitchFamily="18" charset="0"/>
                <a:cs typeface="Times New Roman" pitchFamily="18" charset="0"/>
              </a:rPr>
              <a:t> CONCLUSION</a:t>
            </a:r>
            <a:br>
              <a:rPr lang="en-IN" sz="1600" dirty="0">
                <a:solidFill>
                  <a:schemeClr val="bg2">
                    <a:lumMod val="75000"/>
                  </a:schemeClr>
                </a:solidFill>
                <a:latin typeface="Times New Roman" pitchFamily="18" charset="0"/>
                <a:cs typeface="Times New Roman" pitchFamily="18" charset="0"/>
              </a:rPr>
            </a:br>
            <a:r>
              <a:rPr lang="en-IN" sz="1600" b="1" dirty="0">
                <a:solidFill>
                  <a:schemeClr val="bg2">
                    <a:lumMod val="75000"/>
                  </a:schemeClr>
                </a:solidFill>
                <a:latin typeface="Times New Roman" pitchFamily="18" charset="0"/>
                <a:cs typeface="Times New Roman" pitchFamily="18" charset="0"/>
              </a:rPr>
              <a:t>  . </a:t>
            </a:r>
            <a:r>
              <a:rPr lang="en-IN" sz="1600" dirty="0">
                <a:solidFill>
                  <a:schemeClr val="bg2">
                    <a:lumMod val="75000"/>
                  </a:schemeClr>
                </a:solidFill>
                <a:latin typeface="Times New Roman" pitchFamily="18" charset="0"/>
                <a:cs typeface="Times New Roman" pitchFamily="18" charset="0"/>
              </a:rPr>
              <a:t>REFERENCES</a:t>
            </a:r>
            <a:br>
              <a:rPr lang="en-IN" sz="2400" dirty="0">
                <a:latin typeface="Times New Roman" pitchFamily="18" charset="0"/>
                <a:cs typeface="Times New Roman" pitchFamily="18" charset="0"/>
              </a:rPr>
            </a:br>
            <a:br>
              <a:rPr lang="en-IN" altLang="en-US" sz="2400" b="1" dirty="0">
                <a:latin typeface="Times New Roman" panose="02020603050405020304" pitchFamily="18" charset="0"/>
                <a:cs typeface="Times New Roman" panose="02020603050405020304" pitchFamily="18" charset="0"/>
              </a:rPr>
            </a:br>
            <a:endParaRPr lang="en-US" sz="2400" dirty="0"/>
          </a:p>
        </p:txBody>
      </p:sp>
      <p:sp>
        <p:nvSpPr>
          <p:cNvPr id="3" name="Footer Placeholder 3">
            <a:extLst>
              <a:ext uri="{FF2B5EF4-FFF2-40B4-BE49-F238E27FC236}">
                <a16:creationId xmlns:a16="http://schemas.microsoft.com/office/drawing/2014/main" id="{CF66AEA0-32FA-4685-A5C5-AC9642B2E1DB}"/>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341894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445C-F192-457F-A191-229B9B68153F}"/>
              </a:ext>
            </a:extLst>
          </p:cNvPr>
          <p:cNvSpPr>
            <a:spLocks noGrp="1"/>
          </p:cNvSpPr>
          <p:nvPr>
            <p:ph type="ctrTitle"/>
          </p:nvPr>
        </p:nvSpPr>
        <p:spPr>
          <a:xfrm>
            <a:off x="522514" y="-1"/>
            <a:ext cx="11303726" cy="3037113"/>
          </a:xfrm>
        </p:spPr>
        <p:txBody>
          <a:bodyPr>
            <a:normAutofit fontScale="90000"/>
          </a:bodyPr>
          <a:lstStyle/>
          <a:p>
            <a:pPr algn="l"/>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r>
              <a:rPr lang="en-IN" sz="2700" b="1" dirty="0">
                <a:latin typeface="Times New Roman" pitchFamily="18" charset="0"/>
                <a:cs typeface="Times New Roman" pitchFamily="18" charset="0"/>
              </a:rPr>
              <a:t>ABSTRACT</a:t>
            </a: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endParaRPr lang="en-US" sz="2400" dirty="0"/>
          </a:p>
        </p:txBody>
      </p:sp>
      <p:sp>
        <p:nvSpPr>
          <p:cNvPr id="3" name="Subtitle 2">
            <a:extLst>
              <a:ext uri="{FF2B5EF4-FFF2-40B4-BE49-F238E27FC236}">
                <a16:creationId xmlns:a16="http://schemas.microsoft.com/office/drawing/2014/main" id="{88BE3D1E-556F-4D67-B003-32F86CD689FC}"/>
              </a:ext>
            </a:extLst>
          </p:cNvPr>
          <p:cNvSpPr>
            <a:spLocks noGrp="1"/>
          </p:cNvSpPr>
          <p:nvPr>
            <p:ph type="subTitle" idx="1"/>
          </p:nvPr>
        </p:nvSpPr>
        <p:spPr>
          <a:xfrm>
            <a:off x="461554" y="1680754"/>
            <a:ext cx="10355798" cy="3833078"/>
          </a:xfrm>
        </p:spPr>
        <p:txBody>
          <a:bodyPr>
            <a:noAutofit/>
          </a:bodyPr>
          <a:lstStyle/>
          <a:p>
            <a:pPr algn="just"/>
            <a:r>
              <a:rPr lang="en-US" sz="2000" dirty="0">
                <a:latin typeface="Times New Roman" panose="02020603050405020304" pitchFamily="18" charset="0"/>
                <a:cs typeface="Times New Roman" panose="02020603050405020304" pitchFamily="18" charset="0"/>
              </a:rPr>
              <a:t>A real-time sign language translator is an important milestone in facilitating communication between the deaf community and the general public. We hereby present the development and implementation of an American Sign Language (ASL) fingerspelling translator based on a convolutional neural network. We utilize a pre-trained Google Net architecture trained on the ILSVRC2012 dataset, as well as the Surrey University and Massey University ASL datasets in order to apply transfer learning to this task. We produced a robust model that consistently classifies letters a-e correctly with first-time users and another that correctly classifies letters a-k in a majority of cases. Given the limitations of the datasets and the encouraging results achieved, we are confident that with further research and more data, we can produce a fully generalizable translator for all ASL letters</a:t>
            </a:r>
            <a:endParaRPr lang="en-US" sz="2000" cap="non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6B29ECA-47D1-48FD-9319-940490C2A885}"/>
              </a:ext>
            </a:extLst>
          </p:cNvPr>
          <p:cNvSpPr>
            <a:spLocks noGrp="1"/>
          </p:cNvSpPr>
          <p:nvPr>
            <p:ph type="ftr" sz="quarter" idx="11"/>
          </p:nvPr>
        </p:nvSpPr>
        <p:spPr>
          <a:xfrm>
            <a:off x="8165189" y="6452449"/>
            <a:ext cx="38597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85711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F250-EC58-49F4-8C4D-CBBA7BEC040D}"/>
              </a:ext>
            </a:extLst>
          </p:cNvPr>
          <p:cNvSpPr>
            <a:spLocks noGrp="1"/>
          </p:cNvSpPr>
          <p:nvPr>
            <p:ph type="ctrTitle"/>
          </p:nvPr>
        </p:nvSpPr>
        <p:spPr>
          <a:xfrm>
            <a:off x="357051" y="130630"/>
            <a:ext cx="10310950" cy="1097280"/>
          </a:xfrm>
        </p:spPr>
        <p:txBody>
          <a:bodyPr>
            <a:normAutofit/>
          </a:bodyPr>
          <a:lstStyle/>
          <a:p>
            <a:pPr algn="l"/>
            <a:r>
              <a:rPr lang="en-IN" altLang="en-US" sz="2400" b="1" dirty="0">
                <a:latin typeface="Times New Roman" panose="02020603050405020304" pitchFamily="18" charset="0"/>
                <a:cs typeface="Times New Roman" panose="02020603050405020304" pitchFamily="18" charset="0"/>
              </a:rPr>
              <a:t>OBJECTIVES</a:t>
            </a:r>
            <a:r>
              <a:rPr lang="en-IN" altLang="en-US" sz="2400" dirty="0"/>
              <a:t> </a:t>
            </a:r>
            <a:br>
              <a:rPr lang="en-IN" altLang="en-US" sz="2400" dirty="0"/>
            </a:br>
            <a:endParaRPr lang="en-US" sz="2400" dirty="0"/>
          </a:p>
        </p:txBody>
      </p:sp>
      <p:sp>
        <p:nvSpPr>
          <p:cNvPr id="3" name="Subtitle 2">
            <a:extLst>
              <a:ext uri="{FF2B5EF4-FFF2-40B4-BE49-F238E27FC236}">
                <a16:creationId xmlns:a16="http://schemas.microsoft.com/office/drawing/2014/main" id="{B44B633E-F090-453E-84FA-F9F3EDC3C4E8}"/>
              </a:ext>
            </a:extLst>
          </p:cNvPr>
          <p:cNvSpPr>
            <a:spLocks noGrp="1"/>
          </p:cNvSpPr>
          <p:nvPr>
            <p:ph type="subTitle" idx="1"/>
          </p:nvPr>
        </p:nvSpPr>
        <p:spPr>
          <a:xfrm>
            <a:off x="357050" y="992777"/>
            <a:ext cx="10310950" cy="4963886"/>
          </a:xfrm>
        </p:spPr>
        <p:txBody>
          <a:bodyPr>
            <a:normAutofit fontScale="92500"/>
          </a:bodyPr>
          <a:lstStyle/>
          <a:p>
            <a:pPr algn="l"/>
            <a:r>
              <a:rPr lang="en-IN" b="1" dirty="0">
                <a:solidFill>
                  <a:schemeClr val="tx1"/>
                </a:solidFill>
                <a:latin typeface="Times New Roman" panose="02020603050405020304" pitchFamily="18" charset="0"/>
                <a:cs typeface="Times New Roman" pitchFamily="18" charset="0"/>
              </a:rPr>
              <a:t>Aim of the Project: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main </a:t>
            </a: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is to </a:t>
            </a:r>
            <a:r>
              <a:rPr lang="en-US" b="1" dirty="0">
                <a:latin typeface="Times New Roman" panose="02020603050405020304" pitchFamily="18" charset="0"/>
                <a:cs typeface="Times New Roman" panose="02020603050405020304" pitchFamily="18" charset="0"/>
              </a:rPr>
              <a:t>translate sign language</a:t>
            </a:r>
            <a:r>
              <a:rPr lang="en-US" dirty="0">
                <a:latin typeface="Times New Roman" panose="02020603050405020304" pitchFamily="18" charset="0"/>
                <a:cs typeface="Times New Roman" panose="02020603050405020304" pitchFamily="18" charset="0"/>
              </a:rPr>
              <a:t> to text/speech. The framework provides a helping-hand for speech-impaired to communicate with the rest of the world using </a:t>
            </a:r>
            <a:r>
              <a:rPr lang="en-US" b="1" dirty="0">
                <a:latin typeface="Times New Roman" panose="02020603050405020304" pitchFamily="18" charset="0"/>
                <a:cs typeface="Times New Roman" panose="02020603050405020304" pitchFamily="18" charset="0"/>
              </a:rPr>
              <a:t>sign language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This leads to the elimination of the middle person who generally acts as a medium of </a:t>
            </a:r>
            <a:r>
              <a:rPr lang="en-US" b="1" dirty="0">
                <a:latin typeface="Times New Roman" panose="02020603050405020304" pitchFamily="18" charset="0"/>
                <a:cs typeface="Times New Roman" panose="02020603050405020304" pitchFamily="18" charset="0"/>
              </a:rPr>
              <a:t>translation</a:t>
            </a:r>
          </a:p>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Scope of the Project:</a:t>
            </a:r>
          </a:p>
          <a:p>
            <a:pPr marL="457200" indent="-457200">
              <a:buAutoNum type="arabicPeriod"/>
            </a:pPr>
            <a:r>
              <a:rPr lang="en-US" sz="1900" dirty="0">
                <a:latin typeface="Times New Roman" panose="02020603050405020304" pitchFamily="18" charset="0"/>
                <a:cs typeface="Times New Roman" panose="02020603050405020304" pitchFamily="18" charset="0"/>
              </a:rPr>
              <a:t>Since deaf people are usually deprived of normal communication with other people, they have to rely on an interpreter or some visual communication. Now the interpreter can not be available always, so this project can help eliminate the dependency on the interpreter.</a:t>
            </a:r>
          </a:p>
          <a:p>
            <a:pPr marL="457200" indent="-457200">
              <a:buAutoNum type="arabicPeriod"/>
            </a:pPr>
            <a:r>
              <a:rPr lang="en-US" sz="1900" dirty="0">
                <a:latin typeface="Times New Roman" panose="02020603050405020304" pitchFamily="18" charset="0"/>
                <a:cs typeface="Times New Roman" panose="02020603050405020304" pitchFamily="18" charset="0"/>
              </a:rPr>
              <a:t>The system can be extended to incorporate the knowledge of facial expressions and body language too so that there is a complete understanding of the context and tone of the input speech.</a:t>
            </a:r>
          </a:p>
          <a:p>
            <a:pPr marL="457200" indent="-457200">
              <a:buAutoNum type="arabicPeriod"/>
            </a:pPr>
            <a:r>
              <a:rPr lang="en-US" sz="1900" dirty="0">
                <a:latin typeface="Times New Roman" panose="02020603050405020304" pitchFamily="18" charset="0"/>
                <a:cs typeface="Times New Roman" panose="02020603050405020304" pitchFamily="18" charset="0"/>
              </a:rPr>
              <a:t>A mobile and web based version of the application will increase the reach to more people.</a:t>
            </a:r>
          </a:p>
          <a:p>
            <a:pPr marL="457200" indent="-457200">
              <a:buAutoNum type="arabicPeriod"/>
            </a:pPr>
            <a:r>
              <a:rPr lang="en-US" sz="1900" dirty="0">
                <a:latin typeface="Times New Roman" panose="02020603050405020304" pitchFamily="18" charset="0"/>
                <a:cs typeface="Times New Roman" panose="02020603050405020304" pitchFamily="18" charset="0"/>
              </a:rPr>
              <a:t>Integrating hand gesture recognition system using computer vision for establishing 2-way communication system.</a:t>
            </a:r>
            <a:endParaRPr lang="en-US" sz="1900" b="1"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32CC7A-2DC6-433F-A219-AF576D9DB926}"/>
              </a:ext>
            </a:extLst>
          </p:cNvPr>
          <p:cNvSpPr>
            <a:spLocks noGrp="1"/>
          </p:cNvSpPr>
          <p:nvPr>
            <p:ph type="ftr" sz="quarter" idx="11"/>
          </p:nvPr>
        </p:nvSpPr>
        <p:spPr>
          <a:xfrm>
            <a:off x="8118890" y="6422569"/>
            <a:ext cx="38597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322139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872-1A76-4E7A-B55D-9CD3F169218C}"/>
              </a:ext>
            </a:extLst>
          </p:cNvPr>
          <p:cNvSpPr>
            <a:spLocks noGrp="1"/>
          </p:cNvSpPr>
          <p:nvPr>
            <p:ph type="ctrTitle"/>
          </p:nvPr>
        </p:nvSpPr>
        <p:spPr>
          <a:xfrm>
            <a:off x="792480" y="78378"/>
            <a:ext cx="9213668" cy="853440"/>
          </a:xfrm>
        </p:spPr>
        <p:txBody>
          <a:bodyPr>
            <a:normAutofit/>
          </a:bodyPr>
          <a:lstStyle/>
          <a:p>
            <a:pPr algn="l"/>
            <a:r>
              <a:rPr lang="en-US" altLang="en-US" sz="2800" b="1" dirty="0">
                <a:latin typeface="Times New Roman" panose="02020603050405020304" pitchFamily="18" charset="0"/>
                <a:cs typeface="Times New Roman" panose="02020603050405020304" pitchFamily="18" charset="0"/>
              </a:rPr>
              <a:t>INTRODUCTION</a:t>
            </a:r>
            <a:endParaRPr lang="en-US" sz="2800" dirty="0"/>
          </a:p>
        </p:txBody>
      </p:sp>
      <p:sp>
        <p:nvSpPr>
          <p:cNvPr id="3" name="Subtitle 2">
            <a:extLst>
              <a:ext uri="{FF2B5EF4-FFF2-40B4-BE49-F238E27FC236}">
                <a16:creationId xmlns:a16="http://schemas.microsoft.com/office/drawing/2014/main" id="{800A1C40-35A4-4031-AFBA-BA3A95359AE5}"/>
              </a:ext>
            </a:extLst>
          </p:cNvPr>
          <p:cNvSpPr>
            <a:spLocks noGrp="1"/>
          </p:cNvSpPr>
          <p:nvPr>
            <p:ph type="subTitle" idx="1"/>
          </p:nvPr>
        </p:nvSpPr>
        <p:spPr>
          <a:xfrm>
            <a:off x="505097" y="1306287"/>
            <a:ext cx="10162903" cy="3977982"/>
          </a:xfrm>
        </p:spPr>
        <p:txBody>
          <a:bodyPr>
            <a:norm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American Sign Language (ASL) substantially facilitates communication in the deaf community. However, there are only ~250,000-500,000 speakers which significantly limits the number of people that they can easily communicate. The alternative of written communication is cumbersome, impersonal and even impractical when an emergency occurs. In order to diminish this obstacle and to enable dynamic communication, we present an ASL recognition system that uses Convolutional Neural Networks (CNN) in real time to translate a video of a user’s ASL signs into text. Our problem consists of three tasks to be done in real time: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Obtaining video of the user signing (input)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Classifying each frame in the video to a letter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Reconstructing and displaying the most likely word from classification scores (output)</a:t>
            </a:r>
            <a:endParaRPr lang="en-US" sz="2000" cap="none"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D95304C9-57EE-4997-B075-BE588B70FD67}"/>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spTree>
    <p:extLst>
      <p:ext uri="{BB962C8B-B14F-4D97-AF65-F5344CB8AC3E}">
        <p14:creationId xmlns:p14="http://schemas.microsoft.com/office/powerpoint/2010/main" val="43801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5D8-FDA8-4435-B366-785E2C18466B}"/>
              </a:ext>
            </a:extLst>
          </p:cNvPr>
          <p:cNvSpPr>
            <a:spLocks noGrp="1"/>
          </p:cNvSpPr>
          <p:nvPr>
            <p:ph type="title"/>
          </p:nvPr>
        </p:nvSpPr>
        <p:spPr>
          <a:xfrm>
            <a:off x="338329" y="287383"/>
            <a:ext cx="11015472" cy="1660290"/>
          </a:xfrm>
        </p:spPr>
        <p:txBody>
          <a:bodyPr>
            <a:normAutofit/>
          </a:bodyPr>
          <a:lstStyle/>
          <a:p>
            <a:r>
              <a:rPr lang="en-US" sz="2000" dirty="0">
                <a:solidFill>
                  <a:schemeClr val="bg1"/>
                </a:solidFill>
              </a:rPr>
              <a:t>•</a:t>
            </a:r>
            <a:r>
              <a:rPr lang="en-US" sz="2000" cap="none" dirty="0">
                <a:solidFill>
                  <a:schemeClr val="bg1"/>
                </a:solidFill>
                <a:latin typeface="Times New Roman" panose="02020603050405020304" pitchFamily="18" charset="0"/>
                <a:cs typeface="Times New Roman" panose="02020603050405020304" pitchFamily="18" charset="0"/>
              </a:rPr>
              <a:t>Environmental concerns (</a:t>
            </a:r>
            <a:r>
              <a:rPr lang="en-US" sz="2000" cap="none" dirty="0" err="1">
                <a:solidFill>
                  <a:schemeClr val="bg1"/>
                </a:solidFill>
                <a:latin typeface="Times New Roman" panose="02020603050405020304" pitchFamily="18" charset="0"/>
                <a:cs typeface="Times New Roman" panose="02020603050405020304" pitchFamily="18" charset="0"/>
              </a:rPr>
              <a:t>e.G.</a:t>
            </a:r>
            <a:r>
              <a:rPr lang="en-US" sz="2000" cap="none" dirty="0">
                <a:solidFill>
                  <a:schemeClr val="bg1"/>
                </a:solidFill>
                <a:latin typeface="Times New Roman" panose="02020603050405020304" pitchFamily="18" charset="0"/>
                <a:cs typeface="Times New Roman" panose="02020603050405020304" pitchFamily="18" charset="0"/>
              </a:rPr>
              <a:t> Lighting sensitivity, background, and camera position) </a:t>
            </a: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Occlusion (</a:t>
            </a:r>
            <a:r>
              <a:rPr lang="en-US" sz="2000" cap="none" dirty="0" err="1">
                <a:solidFill>
                  <a:schemeClr val="bg1"/>
                </a:solidFill>
                <a:latin typeface="Times New Roman" panose="02020603050405020304" pitchFamily="18" charset="0"/>
                <a:cs typeface="Times New Roman" panose="02020603050405020304" pitchFamily="18" charset="0"/>
              </a:rPr>
              <a:t>e.G.</a:t>
            </a:r>
            <a:r>
              <a:rPr lang="en-US" sz="2000" cap="none" dirty="0">
                <a:solidFill>
                  <a:schemeClr val="bg1"/>
                </a:solidFill>
                <a:latin typeface="Times New Roman" panose="02020603050405020304" pitchFamily="18" charset="0"/>
                <a:cs typeface="Times New Roman" panose="02020603050405020304" pitchFamily="18" charset="0"/>
              </a:rPr>
              <a:t> Some or all fingers, or an entire hand can be out of the field of view) </a:t>
            </a: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Sign boundary detection (when a sign ends and the next begins) </a:t>
            </a:r>
            <a:br>
              <a:rPr lang="en-US" sz="2000" cap="none" dirty="0">
                <a:solidFill>
                  <a:schemeClr val="bg1"/>
                </a:solidFill>
                <a:latin typeface="Times New Roman" panose="02020603050405020304" pitchFamily="18" charset="0"/>
                <a:cs typeface="Times New Roman" panose="02020603050405020304" pitchFamily="18" charset="0"/>
              </a:rPr>
            </a:br>
            <a:r>
              <a:rPr lang="en-US" sz="2000" cap="none" dirty="0">
                <a:solidFill>
                  <a:schemeClr val="bg1"/>
                </a:solidFill>
                <a:latin typeface="Times New Roman" panose="02020603050405020304" pitchFamily="18" charset="0"/>
                <a:cs typeface="Times New Roman" panose="02020603050405020304" pitchFamily="18" charset="0"/>
              </a:rPr>
              <a:t>• Co-articulation (when a sign is affected by the preceding or succeeding sign)</a:t>
            </a:r>
          </a:p>
        </p:txBody>
      </p:sp>
      <p:sp>
        <p:nvSpPr>
          <p:cNvPr id="4" name="Footer Placeholder 3">
            <a:extLst>
              <a:ext uri="{FF2B5EF4-FFF2-40B4-BE49-F238E27FC236}">
                <a16:creationId xmlns:a16="http://schemas.microsoft.com/office/drawing/2014/main" id="{1D2B02C0-3B94-4EAF-B175-4E4238DE3E38}"/>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pic>
        <p:nvPicPr>
          <p:cNvPr id="6" name="Picture 5">
            <a:extLst>
              <a:ext uri="{FF2B5EF4-FFF2-40B4-BE49-F238E27FC236}">
                <a16:creationId xmlns:a16="http://schemas.microsoft.com/office/drawing/2014/main" id="{7220BCF7-3468-498E-ACBA-959EFEBAB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7" y="2075687"/>
            <a:ext cx="8933688" cy="3972687"/>
          </a:xfrm>
          <a:prstGeom prst="rect">
            <a:avLst/>
          </a:prstGeom>
        </p:spPr>
      </p:pic>
    </p:spTree>
    <p:extLst>
      <p:ext uri="{BB962C8B-B14F-4D97-AF65-F5344CB8AC3E}">
        <p14:creationId xmlns:p14="http://schemas.microsoft.com/office/powerpoint/2010/main" val="206468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0972-017D-4ED6-AF0A-175A403F0C95}"/>
              </a:ext>
            </a:extLst>
          </p:cNvPr>
          <p:cNvSpPr>
            <a:spLocks noGrp="1"/>
          </p:cNvSpPr>
          <p:nvPr>
            <p:ph type="title"/>
          </p:nvPr>
        </p:nvSpPr>
        <p:spPr>
          <a:xfrm>
            <a:off x="512063" y="320675"/>
            <a:ext cx="9645333" cy="685800"/>
          </a:xfrm>
        </p:spPr>
        <p:txBody>
          <a:bodyPr>
            <a:normAutofit/>
          </a:bodyPr>
          <a:lstStyle/>
          <a:p>
            <a:pPr algn="l"/>
            <a:r>
              <a:rPr lang="en-US" altLang="en-US" sz="2800" b="1" dirty="0">
                <a:latin typeface="Times New Roman" panose="02020603050405020304" pitchFamily="18" charset="0"/>
                <a:cs typeface="Times New Roman" panose="02020603050405020304" pitchFamily="18" charset="0"/>
              </a:rPr>
              <a:t>METHOLOGIES</a:t>
            </a:r>
            <a:endParaRPr lang="en-US" sz="2800"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FF228C24-51ED-4E09-B8F7-62201E00DDC7}"/>
              </a:ext>
            </a:extLst>
          </p:cNvPr>
          <p:cNvSpPr>
            <a:spLocks noGrp="1"/>
          </p:cNvSpPr>
          <p:nvPr>
            <p:ph type="body" idx="1"/>
          </p:nvPr>
        </p:nvSpPr>
        <p:spPr>
          <a:xfrm>
            <a:off x="512063" y="1188720"/>
            <a:ext cx="11512296" cy="4736591"/>
          </a:xfrm>
        </p:spPr>
        <p:txBody>
          <a:bodyPr>
            <a:normAutofit/>
          </a:bodyPr>
          <a:lstStyle/>
          <a:p>
            <a:r>
              <a:rPr lang="en-US" dirty="0">
                <a:latin typeface="Times New Roman" panose="02020603050405020304" pitchFamily="18" charset="0"/>
                <a:cs typeface="Times New Roman" panose="02020603050405020304" pitchFamily="18" charset="0"/>
              </a:rPr>
              <a:t>Our ASL letter classification is done using a convolutional neural network (CNN or </a:t>
            </a:r>
            <a:r>
              <a:rPr lang="en-US" dirty="0" err="1">
                <a:latin typeface="Times New Roman" panose="02020603050405020304" pitchFamily="18" charset="0"/>
                <a:cs typeface="Times New Roman" panose="02020603050405020304" pitchFamily="18" charset="0"/>
              </a:rPr>
              <a:t>ConvNet</a:t>
            </a:r>
            <a:r>
              <a:rPr lang="en-US" dirty="0">
                <a:latin typeface="Times New Roman" panose="02020603050405020304" pitchFamily="18" charset="0"/>
                <a:cs typeface="Times New Roman" panose="02020603050405020304" pitchFamily="18" charset="0"/>
              </a:rPr>
              <a:t>). CNNs are machine learning algorithms that have seen incredible success in handling a variety of tasks related to processing videos and images. Since 2012, the field has experienced an explosion of growth and applications in image classification, object localization, and object detection. </a:t>
            </a:r>
          </a:p>
          <a:p>
            <a:r>
              <a:rPr lang="en-US" dirty="0">
                <a:latin typeface="Times New Roman" panose="02020603050405020304" pitchFamily="18" charset="0"/>
                <a:cs typeface="Times New Roman" panose="02020603050405020304" pitchFamily="18" charset="0"/>
              </a:rPr>
              <a:t>A primary advantage of utilizing such techniques stems from CNNs abilities to learn features as well as the weights corresponding to each feature. Like other machine learning algorithms, CNNs seek to optimize some objective function, specifically the loss function. We utilized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-based loss function.</a:t>
            </a:r>
          </a:p>
          <a:p>
            <a:r>
              <a:rPr lang="en-US" dirty="0">
                <a:latin typeface="Times New Roman" panose="02020603050405020304" pitchFamily="18" charset="0"/>
                <a:cs typeface="Times New Roman" panose="02020603050405020304" pitchFamily="18" charset="0"/>
              </a:rPr>
              <a:t>Using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-based classification head allows us to output values akin to probabilities for each ASL letter. This differs from another popular choice: the SVM loss. </a:t>
            </a:r>
          </a:p>
          <a:p>
            <a:r>
              <a:rPr lang="en-US" dirty="0">
                <a:latin typeface="Times New Roman" panose="02020603050405020304" pitchFamily="18" charset="0"/>
                <a:cs typeface="Times New Roman" panose="02020603050405020304" pitchFamily="18" charset="0"/>
              </a:rPr>
              <a:t>Using an SVM classification head would result in scores for each ASL letter that would not directly map to probabilities. These probabilities afforded to us by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loss allow us to more intuitively interpret our results and prove useful when running our classifications through a language model.</a:t>
            </a:r>
          </a:p>
        </p:txBody>
      </p:sp>
      <p:sp>
        <p:nvSpPr>
          <p:cNvPr id="5" name="Footer Placeholder 3">
            <a:extLst>
              <a:ext uri="{FF2B5EF4-FFF2-40B4-BE49-F238E27FC236}">
                <a16:creationId xmlns:a16="http://schemas.microsoft.com/office/drawing/2014/main" id="{B11C6BEC-738C-4215-8386-9E85D614CE09}"/>
              </a:ext>
            </a:extLst>
          </p:cNvPr>
          <p:cNvSpPr>
            <a:spLocks noGrp="1"/>
          </p:cNvSpPr>
          <p:nvPr>
            <p:ph type="ftr" sz="quarter" idx="11"/>
          </p:nvPr>
        </p:nvSpPr>
        <p:spPr>
          <a:xfrm>
            <a:off x="8163194" y="6107556"/>
            <a:ext cx="3747155" cy="429769"/>
          </a:xfrm>
        </p:spPr>
        <p:txBody>
          <a:bodyPr/>
          <a:lstStyle/>
          <a:p>
            <a:pPr>
              <a:defRPr/>
            </a:pPr>
            <a:r>
              <a:rPr lang="en-IN" b="1" dirty="0"/>
              <a:t>BATCH NO: 26              PRESENTED DATE 18/05/2020</a:t>
            </a:r>
          </a:p>
        </p:txBody>
      </p:sp>
    </p:spTree>
    <p:extLst>
      <p:ext uri="{BB962C8B-B14F-4D97-AF65-F5344CB8AC3E}">
        <p14:creationId xmlns:p14="http://schemas.microsoft.com/office/powerpoint/2010/main" val="129043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92" y="-118729"/>
            <a:ext cx="8534400" cy="1507067"/>
          </a:xfrm>
        </p:spPr>
        <p:txBody>
          <a:bodyPr/>
          <a:lstStyle/>
          <a:p>
            <a:r>
              <a:rPr lang="en-IN" sz="4400" dirty="0">
                <a:latin typeface="Times New Roman" pitchFamily="18" charset="0"/>
                <a:cs typeface="Times New Roman" pitchFamily="18" charset="0"/>
              </a:rPr>
              <a:t>IMPLEMENTATION</a:t>
            </a:r>
            <a:endParaRPr lang="en-US" dirty="0"/>
          </a:p>
        </p:txBody>
      </p:sp>
      <p:sp>
        <p:nvSpPr>
          <p:cNvPr id="3" name="Content Placeholder 2"/>
          <p:cNvSpPr>
            <a:spLocks noGrp="1"/>
          </p:cNvSpPr>
          <p:nvPr>
            <p:ph idx="1"/>
          </p:nvPr>
        </p:nvSpPr>
        <p:spPr>
          <a:xfrm>
            <a:off x="409892" y="1795461"/>
            <a:ext cx="8534400" cy="3615267"/>
          </a:xfrm>
        </p:spPr>
        <p:txBody>
          <a:bodyPr/>
          <a:lstStyle/>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Data –Flow Diagram</a:t>
            </a:r>
          </a:p>
          <a:p>
            <a:pPr marL="0" indent="0">
              <a:buNone/>
            </a:pPr>
            <a:endParaRPr lang="en-US" dirty="0"/>
          </a:p>
        </p:txBody>
      </p:sp>
      <p:sp>
        <p:nvSpPr>
          <p:cNvPr id="5" name="Footer Placeholder 3">
            <a:extLst>
              <a:ext uri="{FF2B5EF4-FFF2-40B4-BE49-F238E27FC236}">
                <a16:creationId xmlns:a16="http://schemas.microsoft.com/office/drawing/2014/main" id="{92AFC938-CADB-427B-8E49-8CF1D76EDE58}"/>
              </a:ext>
            </a:extLst>
          </p:cNvPr>
          <p:cNvSpPr>
            <a:spLocks noGrp="1"/>
          </p:cNvSpPr>
          <p:nvPr>
            <p:ph type="ftr" sz="quarter" idx="11"/>
          </p:nvPr>
        </p:nvSpPr>
        <p:spPr>
          <a:xfrm>
            <a:off x="8165189" y="6443740"/>
            <a:ext cx="3859795" cy="304801"/>
          </a:xfrm>
        </p:spPr>
        <p:txBody>
          <a:bodyPr/>
          <a:lstStyle/>
          <a:p>
            <a:pPr>
              <a:defRPr/>
            </a:pPr>
            <a:r>
              <a:rPr lang="en-IN" b="1" dirty="0"/>
              <a:t>BATCH NO: 26              PRESENTED DATE: 18/05/2020</a:t>
            </a:r>
          </a:p>
        </p:txBody>
      </p:sp>
      <p:pic>
        <p:nvPicPr>
          <p:cNvPr id="3074" name="Picture 2" descr="Image result for implementation logo">
            <a:extLst>
              <a:ext uri="{FF2B5EF4-FFF2-40B4-BE49-F238E27FC236}">
                <a16:creationId xmlns:a16="http://schemas.microsoft.com/office/drawing/2014/main" id="{DE3C5E9C-B6F1-4FA7-BE46-C66D6D85E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326"/>
          <a:stretch/>
        </p:blipFill>
        <p:spPr bwMode="auto">
          <a:xfrm>
            <a:off x="8330838" y="2493433"/>
            <a:ext cx="2057400" cy="22193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93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B98C-5408-4E5B-BAAC-9330AD31230C}"/>
              </a:ext>
            </a:extLst>
          </p:cNvPr>
          <p:cNvSpPr>
            <a:spLocks noGrp="1"/>
          </p:cNvSpPr>
          <p:nvPr>
            <p:ph type="title"/>
          </p:nvPr>
        </p:nvSpPr>
        <p:spPr>
          <a:xfrm>
            <a:off x="71653" y="146035"/>
            <a:ext cx="8534400" cy="1507067"/>
          </a:xfrm>
        </p:spPr>
        <p:txBody>
          <a:bodyPr/>
          <a:lstStyle/>
          <a:p>
            <a:r>
              <a:rPr lang="en-US" altLang="en-US" dirty="0">
                <a:latin typeface="Times New Roman" panose="02020603050405020304" pitchFamily="18" charset="0"/>
                <a:cs typeface="Times New Roman" panose="02020603050405020304" pitchFamily="18" charset="0"/>
              </a:rPr>
              <a:t>Architecture Diagram</a:t>
            </a:r>
            <a:br>
              <a:rPr lang="en-US" altLang="en-US" dirty="0">
                <a:latin typeface="Times New Roman" panose="02020603050405020304" pitchFamily="18" charset="0"/>
                <a:cs typeface="Times New Roman" panose="02020603050405020304" pitchFamily="18" charset="0"/>
              </a:rPr>
            </a:br>
            <a:endParaRPr lang="en-US" dirty="0"/>
          </a:p>
        </p:txBody>
      </p:sp>
      <p:sp>
        <p:nvSpPr>
          <p:cNvPr id="4" name="Footer Placeholder 3">
            <a:extLst>
              <a:ext uri="{FF2B5EF4-FFF2-40B4-BE49-F238E27FC236}">
                <a16:creationId xmlns:a16="http://schemas.microsoft.com/office/drawing/2014/main" id="{4DB67EE3-A8A5-42F3-8466-4BFD3B823D2D}"/>
              </a:ext>
            </a:extLst>
          </p:cNvPr>
          <p:cNvSpPr>
            <a:spLocks noGrp="1"/>
          </p:cNvSpPr>
          <p:nvPr>
            <p:ph type="ftr" sz="quarter" idx="11"/>
          </p:nvPr>
        </p:nvSpPr>
        <p:spPr>
          <a:xfrm>
            <a:off x="8100849" y="6407164"/>
            <a:ext cx="3859795" cy="304801"/>
          </a:xfrm>
        </p:spPr>
        <p:txBody>
          <a:bodyPr/>
          <a:lstStyle/>
          <a:p>
            <a:pPr>
              <a:defRPr/>
            </a:pPr>
            <a:r>
              <a:rPr lang="en-IN" b="1" dirty="0"/>
              <a:t>BATCH NO: 26            PRESENTED DATE: 18/05/2020</a:t>
            </a:r>
          </a:p>
        </p:txBody>
      </p:sp>
      <p:pic>
        <p:nvPicPr>
          <p:cNvPr id="7" name="Content Placeholder 6">
            <a:extLst>
              <a:ext uri="{FF2B5EF4-FFF2-40B4-BE49-F238E27FC236}">
                <a16:creationId xmlns:a16="http://schemas.microsoft.com/office/drawing/2014/main" id="{E5BE2639-69E3-480E-8A1C-7581DD2E3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8111" y="1653102"/>
            <a:ext cx="3976211" cy="3614738"/>
          </a:xfrm>
        </p:spPr>
      </p:pic>
    </p:spTree>
    <p:extLst>
      <p:ext uri="{BB962C8B-B14F-4D97-AF65-F5344CB8AC3E}">
        <p14:creationId xmlns:p14="http://schemas.microsoft.com/office/powerpoint/2010/main" val="12216262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974</TotalTime>
  <Words>1381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Times New Roman</vt:lpstr>
      <vt:lpstr>Wingdings</vt:lpstr>
      <vt:lpstr>Wingdings 3</vt:lpstr>
      <vt:lpstr>Slice</vt:lpstr>
      <vt:lpstr>PowerPoint Presentation</vt:lpstr>
      <vt:lpstr>AGENDA   . ABSTRACT   . OBJECTIVE   . INTRODUCTION   . METHODOLOGIES   . IMPLEMENTATION   . Testing   . INPUT AND OUTPUT   . CONCLUSION   . REFERENCES  </vt:lpstr>
      <vt:lpstr>    ABSTRACT     </vt:lpstr>
      <vt:lpstr>OBJECTIVES  </vt:lpstr>
      <vt:lpstr>INTRODUCTION</vt:lpstr>
      <vt:lpstr>•Environmental concerns (e.G. Lighting sensitivity, background, and camera position)  • Occlusion (e.G. Some or all fingers, or an entire hand can be out of the field of view)  • Sign boundary detection (when a sign ends and the next begins)  • Co-articulation (when a sign is affected by the preceding or succeeding sign)</vt:lpstr>
      <vt:lpstr>METHOLOGIES</vt:lpstr>
      <vt:lpstr>IMPLEMENTATION</vt:lpstr>
      <vt:lpstr>Architecture Diagram </vt:lpstr>
      <vt:lpstr>Data –Flow Diagram </vt:lpstr>
      <vt:lpstr>Testing</vt:lpstr>
      <vt:lpstr>INPUT</vt:lpstr>
      <vt:lpstr>PowerPoint Presentation</vt:lpstr>
      <vt:lpstr>Output</vt:lpstr>
      <vt:lpstr>Additional models: we focused our efforts on optimizing google net, but it would be worth exploring different nets that have also been proven effective at image classification .Image preprocessing: we believe that the classification task could be made much simpler if there is very heavy preprocessing done on the images. This would include contrast adjustment, background subtraction and potentially cropping. A more robust approach would be to use another CNN to localize and crop the hand. Language model enhancement: building a bigram and trigram language model would allow us to handle sentences instead of individual words. Along with this comes a need for better letter segmentation and a more seamless process for retrieving images from the user at a higher rate.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Vishwajeet Chaurasia</dc:creator>
  <cp:lastModifiedBy>Vishwajeet Chaurasia</cp:lastModifiedBy>
  <cp:revision>78</cp:revision>
  <dcterms:created xsi:type="dcterms:W3CDTF">2020-02-06T15:11:32Z</dcterms:created>
  <dcterms:modified xsi:type="dcterms:W3CDTF">2020-05-17T19:03:41Z</dcterms:modified>
</cp:coreProperties>
</file>