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Nunito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++S17gGqdtZ5xppZColjxR96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10C1BE-7E45-4203-8985-045E505F9E78}">
  <a:tblStyle styleId="{3710C1BE-7E45-4203-8985-045E505F9E7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NunitoExtraBold-bold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NunitoExtra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8" name="Google Shape;78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" name="Google Shape;15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0" name="Google Shape;6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4550" y="37275"/>
            <a:ext cx="980450" cy="980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5028300" y="1727250"/>
            <a:ext cx="4095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MACHINE LEARNING</a:t>
            </a:r>
            <a:endParaRPr b="0" i="0" sz="2900" u="none" cap="none" strike="noStrike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2000250" y="564025"/>
            <a:ext cx="514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GB" sz="2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PROBLEM WITH DECISION TREE</a:t>
            </a:r>
            <a:endParaRPr b="1" i="0" sz="2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882425" y="2156550"/>
            <a:ext cx="4096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Decision tree is very prone to overfitting</a:t>
            </a:r>
            <a:endParaRPr b="0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5972877" y="1463800"/>
            <a:ext cx="633000" cy="437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6471995" y="2199889"/>
            <a:ext cx="633000" cy="437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6928423" y="2935977"/>
            <a:ext cx="633000" cy="437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5465800" y="2935977"/>
            <a:ext cx="633000" cy="43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3"/>
          <p:cNvCxnSpPr>
            <a:endCxn id="95" idx="0"/>
          </p:cNvCxnSpPr>
          <p:nvPr/>
        </p:nvCxnSpPr>
        <p:spPr>
          <a:xfrm>
            <a:off x="6317195" y="1912189"/>
            <a:ext cx="471300" cy="28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3"/>
          <p:cNvCxnSpPr/>
          <p:nvPr/>
        </p:nvCxnSpPr>
        <p:spPr>
          <a:xfrm>
            <a:off x="6788546" y="2637149"/>
            <a:ext cx="4713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3"/>
          <p:cNvCxnSpPr>
            <a:stCxn id="95" idx="2"/>
            <a:endCxn id="97" idx="0"/>
          </p:cNvCxnSpPr>
          <p:nvPr/>
        </p:nvCxnSpPr>
        <p:spPr>
          <a:xfrm flipH="1">
            <a:off x="5782295" y="2637289"/>
            <a:ext cx="100620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3"/>
          <p:cNvCxnSpPr>
            <a:stCxn id="94" idx="2"/>
          </p:cNvCxnSpPr>
          <p:nvPr/>
        </p:nvCxnSpPr>
        <p:spPr>
          <a:xfrm flipH="1">
            <a:off x="5935977" y="1901200"/>
            <a:ext cx="353400" cy="32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3"/>
          <p:cNvSpPr/>
          <p:nvPr/>
        </p:nvSpPr>
        <p:spPr>
          <a:xfrm>
            <a:off x="6439513" y="3672052"/>
            <a:ext cx="633000" cy="437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7368725" y="3663777"/>
            <a:ext cx="633000" cy="437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5618200" y="2199890"/>
            <a:ext cx="633000" cy="437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3"/>
          <p:cNvCxnSpPr>
            <a:stCxn id="96" idx="2"/>
            <a:endCxn id="102" idx="0"/>
          </p:cNvCxnSpPr>
          <p:nvPr/>
        </p:nvCxnSpPr>
        <p:spPr>
          <a:xfrm flipH="1">
            <a:off x="6755923" y="3373377"/>
            <a:ext cx="48900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3"/>
          <p:cNvCxnSpPr/>
          <p:nvPr/>
        </p:nvCxnSpPr>
        <p:spPr>
          <a:xfrm>
            <a:off x="7259846" y="3374749"/>
            <a:ext cx="4713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1255150" y="308575"/>
            <a:ext cx="58956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ENSEMBLE MODELS</a:t>
            </a:r>
            <a:endParaRPr b="1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979900" y="1127775"/>
            <a:ext cx="64461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Ensemble method is a technique that combines several base models in order to produce one optimal predictive model.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2343700" y="1946975"/>
            <a:ext cx="973200" cy="8463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-1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908399" y="1946975"/>
            <a:ext cx="973200" cy="846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5473075" y="1946975"/>
            <a:ext cx="973200" cy="846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- 3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4"/>
          <p:cNvCxnSpPr>
            <a:stCxn id="113" idx="2"/>
            <a:endCxn id="117" idx="0"/>
          </p:cNvCxnSpPr>
          <p:nvPr/>
        </p:nvCxnSpPr>
        <p:spPr>
          <a:xfrm>
            <a:off x="2830300" y="2793275"/>
            <a:ext cx="1564800" cy="8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4"/>
          <p:cNvCxnSpPr>
            <a:stCxn id="114" idx="2"/>
            <a:endCxn id="117" idx="0"/>
          </p:cNvCxnSpPr>
          <p:nvPr/>
        </p:nvCxnSpPr>
        <p:spPr>
          <a:xfrm>
            <a:off x="4394999" y="2793275"/>
            <a:ext cx="0" cy="8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4"/>
          <p:cNvCxnSpPr>
            <a:stCxn id="115" idx="2"/>
            <a:endCxn id="117" idx="0"/>
          </p:cNvCxnSpPr>
          <p:nvPr/>
        </p:nvCxnSpPr>
        <p:spPr>
          <a:xfrm flipH="1">
            <a:off x="4394875" y="2793275"/>
            <a:ext cx="1564800" cy="886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p4"/>
          <p:cNvSpPr/>
          <p:nvPr/>
        </p:nvSpPr>
        <p:spPr>
          <a:xfrm>
            <a:off x="3908400" y="3679775"/>
            <a:ext cx="973200" cy="846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1433475" y="966775"/>
            <a:ext cx="5895600" cy="57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TYPES OF ENSEMBLE MODELS</a:t>
            </a:r>
            <a:endParaRPr b="1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1514825" y="2663600"/>
            <a:ext cx="2175600" cy="1020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BAGGING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5575200" y="2663600"/>
            <a:ext cx="2175600" cy="10206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BOOSTING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5"/>
          <p:cNvCxnSpPr>
            <a:stCxn id="124" idx="2"/>
            <a:endCxn id="125" idx="0"/>
          </p:cNvCxnSpPr>
          <p:nvPr/>
        </p:nvCxnSpPr>
        <p:spPr>
          <a:xfrm flipH="1">
            <a:off x="2602575" y="1544275"/>
            <a:ext cx="1778700" cy="111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5"/>
          <p:cNvCxnSpPr>
            <a:stCxn id="124" idx="2"/>
            <a:endCxn id="126" idx="0"/>
          </p:cNvCxnSpPr>
          <p:nvPr/>
        </p:nvCxnSpPr>
        <p:spPr>
          <a:xfrm>
            <a:off x="4381275" y="1544275"/>
            <a:ext cx="2281800" cy="111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1369050" y="523750"/>
            <a:ext cx="64059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BAGGING OR BOOTSTRAP AGGREGATING</a:t>
            </a:r>
            <a:endParaRPr b="1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1289425" y="1271375"/>
            <a:ext cx="64461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Bagging is a way to decrease variance in prediction by training several decision trees and combining their predictions.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688822" y="2251788"/>
            <a:ext cx="485400" cy="32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071640" y="2797312"/>
            <a:ext cx="485400" cy="32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1421715" y="3342836"/>
            <a:ext cx="485400" cy="32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299900" y="3342836"/>
            <a:ext cx="485400" cy="324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6"/>
          <p:cNvCxnSpPr>
            <a:endCxn id="136" idx="0"/>
          </p:cNvCxnSpPr>
          <p:nvPr/>
        </p:nvCxnSpPr>
        <p:spPr>
          <a:xfrm>
            <a:off x="952840" y="2584012"/>
            <a:ext cx="361500" cy="2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6"/>
          <p:cNvCxnSpPr/>
          <p:nvPr/>
        </p:nvCxnSpPr>
        <p:spPr>
          <a:xfrm>
            <a:off x="1314431" y="3121371"/>
            <a:ext cx="3615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6"/>
          <p:cNvCxnSpPr>
            <a:stCxn id="136" idx="2"/>
            <a:endCxn id="138" idx="0"/>
          </p:cNvCxnSpPr>
          <p:nvPr/>
        </p:nvCxnSpPr>
        <p:spPr>
          <a:xfrm flipH="1">
            <a:off x="542740" y="3121612"/>
            <a:ext cx="7716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6"/>
          <p:cNvCxnSpPr>
            <a:stCxn id="135" idx="2"/>
          </p:cNvCxnSpPr>
          <p:nvPr/>
        </p:nvCxnSpPr>
        <p:spPr>
          <a:xfrm flipH="1">
            <a:off x="660322" y="2576088"/>
            <a:ext cx="271200" cy="2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6"/>
          <p:cNvSpPr/>
          <p:nvPr/>
        </p:nvSpPr>
        <p:spPr>
          <a:xfrm>
            <a:off x="1046726" y="3888351"/>
            <a:ext cx="485400" cy="324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1759421" y="3882218"/>
            <a:ext cx="485400" cy="324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416789" y="2797313"/>
            <a:ext cx="485400" cy="324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6"/>
          <p:cNvCxnSpPr>
            <a:stCxn id="137" idx="2"/>
            <a:endCxn id="143" idx="0"/>
          </p:cNvCxnSpPr>
          <p:nvPr/>
        </p:nvCxnSpPr>
        <p:spPr>
          <a:xfrm flipH="1">
            <a:off x="1289415" y="3667136"/>
            <a:ext cx="3750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6"/>
          <p:cNvCxnSpPr/>
          <p:nvPr/>
        </p:nvCxnSpPr>
        <p:spPr>
          <a:xfrm>
            <a:off x="1675913" y="3668016"/>
            <a:ext cx="3615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6"/>
          <p:cNvSpPr/>
          <p:nvPr/>
        </p:nvSpPr>
        <p:spPr>
          <a:xfrm>
            <a:off x="7336597" y="2207076"/>
            <a:ext cx="485400" cy="32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7719415" y="2752600"/>
            <a:ext cx="485400" cy="32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8069490" y="3298124"/>
            <a:ext cx="485400" cy="32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6947675" y="3298124"/>
            <a:ext cx="485400" cy="324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6"/>
          <p:cNvCxnSpPr>
            <a:endCxn id="149" idx="0"/>
          </p:cNvCxnSpPr>
          <p:nvPr/>
        </p:nvCxnSpPr>
        <p:spPr>
          <a:xfrm>
            <a:off x="7600615" y="2539300"/>
            <a:ext cx="361500" cy="2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6"/>
          <p:cNvCxnSpPr/>
          <p:nvPr/>
        </p:nvCxnSpPr>
        <p:spPr>
          <a:xfrm>
            <a:off x="7962206" y="3076659"/>
            <a:ext cx="3615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6"/>
          <p:cNvCxnSpPr>
            <a:stCxn id="149" idx="2"/>
            <a:endCxn id="151" idx="0"/>
          </p:cNvCxnSpPr>
          <p:nvPr/>
        </p:nvCxnSpPr>
        <p:spPr>
          <a:xfrm flipH="1">
            <a:off x="7190515" y="3076900"/>
            <a:ext cx="7716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6"/>
          <p:cNvCxnSpPr>
            <a:stCxn id="148" idx="2"/>
          </p:cNvCxnSpPr>
          <p:nvPr/>
        </p:nvCxnSpPr>
        <p:spPr>
          <a:xfrm flipH="1">
            <a:off x="7308097" y="2531376"/>
            <a:ext cx="271200" cy="2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6"/>
          <p:cNvSpPr/>
          <p:nvPr/>
        </p:nvSpPr>
        <p:spPr>
          <a:xfrm>
            <a:off x="7694501" y="3843638"/>
            <a:ext cx="485400" cy="324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8407196" y="3837505"/>
            <a:ext cx="485400" cy="324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7064564" y="2752601"/>
            <a:ext cx="485400" cy="324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6"/>
          <p:cNvCxnSpPr>
            <a:stCxn id="150" idx="2"/>
            <a:endCxn id="156" idx="0"/>
          </p:cNvCxnSpPr>
          <p:nvPr/>
        </p:nvCxnSpPr>
        <p:spPr>
          <a:xfrm flipH="1">
            <a:off x="7937190" y="3622424"/>
            <a:ext cx="3750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6"/>
          <p:cNvCxnSpPr/>
          <p:nvPr/>
        </p:nvCxnSpPr>
        <p:spPr>
          <a:xfrm>
            <a:off x="8323688" y="3623303"/>
            <a:ext cx="3615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6"/>
          <p:cNvSpPr/>
          <p:nvPr/>
        </p:nvSpPr>
        <p:spPr>
          <a:xfrm>
            <a:off x="5296685" y="2251863"/>
            <a:ext cx="485400" cy="32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5679503" y="2797387"/>
            <a:ext cx="485400" cy="32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6029577" y="3342911"/>
            <a:ext cx="485400" cy="32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4907763" y="3342911"/>
            <a:ext cx="485400" cy="324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6"/>
          <p:cNvCxnSpPr>
            <a:endCxn id="162" idx="0"/>
          </p:cNvCxnSpPr>
          <p:nvPr/>
        </p:nvCxnSpPr>
        <p:spPr>
          <a:xfrm>
            <a:off x="5560703" y="2584087"/>
            <a:ext cx="361500" cy="2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6"/>
          <p:cNvCxnSpPr/>
          <p:nvPr/>
        </p:nvCxnSpPr>
        <p:spPr>
          <a:xfrm>
            <a:off x="5922294" y="3121446"/>
            <a:ext cx="3615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6"/>
          <p:cNvCxnSpPr>
            <a:stCxn id="162" idx="2"/>
            <a:endCxn id="164" idx="0"/>
          </p:cNvCxnSpPr>
          <p:nvPr/>
        </p:nvCxnSpPr>
        <p:spPr>
          <a:xfrm flipH="1">
            <a:off x="5150603" y="3121687"/>
            <a:ext cx="7716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6"/>
          <p:cNvCxnSpPr>
            <a:stCxn id="161" idx="2"/>
          </p:cNvCxnSpPr>
          <p:nvPr/>
        </p:nvCxnSpPr>
        <p:spPr>
          <a:xfrm flipH="1">
            <a:off x="5268185" y="2576163"/>
            <a:ext cx="271200" cy="2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6"/>
          <p:cNvSpPr/>
          <p:nvPr/>
        </p:nvSpPr>
        <p:spPr>
          <a:xfrm>
            <a:off x="5654589" y="3888426"/>
            <a:ext cx="485400" cy="324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6367284" y="3882293"/>
            <a:ext cx="485400" cy="324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5024652" y="2797388"/>
            <a:ext cx="485400" cy="324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6"/>
          <p:cNvCxnSpPr>
            <a:stCxn id="163" idx="2"/>
            <a:endCxn id="169" idx="0"/>
          </p:cNvCxnSpPr>
          <p:nvPr/>
        </p:nvCxnSpPr>
        <p:spPr>
          <a:xfrm flipH="1">
            <a:off x="5897277" y="3667211"/>
            <a:ext cx="3750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6"/>
          <p:cNvCxnSpPr/>
          <p:nvPr/>
        </p:nvCxnSpPr>
        <p:spPr>
          <a:xfrm>
            <a:off x="6283775" y="3668091"/>
            <a:ext cx="3615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6"/>
          <p:cNvSpPr/>
          <p:nvPr/>
        </p:nvSpPr>
        <p:spPr>
          <a:xfrm>
            <a:off x="2992760" y="2251788"/>
            <a:ext cx="485400" cy="32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3375578" y="2797312"/>
            <a:ext cx="485400" cy="32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3725652" y="3342836"/>
            <a:ext cx="485400" cy="32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2603838" y="3342836"/>
            <a:ext cx="485400" cy="324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6"/>
          <p:cNvCxnSpPr>
            <a:endCxn id="175" idx="0"/>
          </p:cNvCxnSpPr>
          <p:nvPr/>
        </p:nvCxnSpPr>
        <p:spPr>
          <a:xfrm>
            <a:off x="3256778" y="2584012"/>
            <a:ext cx="361500" cy="2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6"/>
          <p:cNvCxnSpPr/>
          <p:nvPr/>
        </p:nvCxnSpPr>
        <p:spPr>
          <a:xfrm>
            <a:off x="3618369" y="3121371"/>
            <a:ext cx="3615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6"/>
          <p:cNvCxnSpPr>
            <a:stCxn id="175" idx="2"/>
            <a:endCxn id="177" idx="0"/>
          </p:cNvCxnSpPr>
          <p:nvPr/>
        </p:nvCxnSpPr>
        <p:spPr>
          <a:xfrm flipH="1">
            <a:off x="2846678" y="3121612"/>
            <a:ext cx="7716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6"/>
          <p:cNvCxnSpPr>
            <a:stCxn id="174" idx="2"/>
          </p:cNvCxnSpPr>
          <p:nvPr/>
        </p:nvCxnSpPr>
        <p:spPr>
          <a:xfrm flipH="1">
            <a:off x="2964260" y="2576088"/>
            <a:ext cx="271200" cy="2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6"/>
          <p:cNvSpPr/>
          <p:nvPr/>
        </p:nvSpPr>
        <p:spPr>
          <a:xfrm>
            <a:off x="3350664" y="3888351"/>
            <a:ext cx="485400" cy="324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4063359" y="3882218"/>
            <a:ext cx="485400" cy="324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2720727" y="2797313"/>
            <a:ext cx="485400" cy="324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6"/>
          <p:cNvCxnSpPr>
            <a:stCxn id="176" idx="2"/>
            <a:endCxn id="182" idx="0"/>
          </p:cNvCxnSpPr>
          <p:nvPr/>
        </p:nvCxnSpPr>
        <p:spPr>
          <a:xfrm flipH="1">
            <a:off x="3593352" y="3667136"/>
            <a:ext cx="3750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6"/>
          <p:cNvCxnSpPr/>
          <p:nvPr/>
        </p:nvCxnSpPr>
        <p:spPr>
          <a:xfrm>
            <a:off x="3979850" y="3668016"/>
            <a:ext cx="3615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6"/>
          <p:cNvSpPr txBox="1"/>
          <p:nvPr/>
        </p:nvSpPr>
        <p:spPr>
          <a:xfrm>
            <a:off x="778900" y="4248100"/>
            <a:ext cx="980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TREE -1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3280488" y="4230850"/>
            <a:ext cx="980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TREE -2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5782075" y="4257375"/>
            <a:ext cx="980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TREE -3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6"/>
          <p:cNvSpPr txBox="1"/>
          <p:nvPr/>
        </p:nvSpPr>
        <p:spPr>
          <a:xfrm>
            <a:off x="7549975" y="4236775"/>
            <a:ext cx="980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TREE -4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/>
        </p:nvSpPr>
        <p:spPr>
          <a:xfrm>
            <a:off x="1511375" y="168475"/>
            <a:ext cx="64059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BAGGING WORKS ?</a:t>
            </a:r>
            <a:endParaRPr b="1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1222075" y="1530975"/>
            <a:ext cx="993900" cy="29007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br>
              <a:rPr b="1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br>
              <a:rPr b="1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br>
              <a:rPr b="1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2967925" y="1466175"/>
            <a:ext cx="671400" cy="4296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2967925" y="2196038"/>
            <a:ext cx="671400" cy="4296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967925" y="2925925"/>
            <a:ext cx="671400" cy="42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2958875" y="4002075"/>
            <a:ext cx="671400" cy="429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S-N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7"/>
          <p:cNvCxnSpPr/>
          <p:nvPr/>
        </p:nvCxnSpPr>
        <p:spPr>
          <a:xfrm>
            <a:off x="3303625" y="3507925"/>
            <a:ext cx="0" cy="4047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2" name="Google Shape;202;p7"/>
          <p:cNvCxnSpPr>
            <a:stCxn id="196" idx="3"/>
            <a:endCxn id="197" idx="1"/>
          </p:cNvCxnSpPr>
          <p:nvPr/>
        </p:nvCxnSpPr>
        <p:spPr>
          <a:xfrm flipH="1" rot="10800000">
            <a:off x="2215975" y="1681125"/>
            <a:ext cx="752100" cy="130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7"/>
          <p:cNvCxnSpPr>
            <a:stCxn id="196" idx="3"/>
            <a:endCxn id="200" idx="1"/>
          </p:cNvCxnSpPr>
          <p:nvPr/>
        </p:nvCxnSpPr>
        <p:spPr>
          <a:xfrm>
            <a:off x="2215975" y="2981325"/>
            <a:ext cx="742800" cy="123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7"/>
          <p:cNvCxnSpPr>
            <a:stCxn id="196" idx="3"/>
            <a:endCxn id="198" idx="1"/>
          </p:cNvCxnSpPr>
          <p:nvPr/>
        </p:nvCxnSpPr>
        <p:spPr>
          <a:xfrm flipH="1" rot="10800000">
            <a:off x="2215975" y="2410725"/>
            <a:ext cx="752100" cy="5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7"/>
          <p:cNvCxnSpPr>
            <a:stCxn id="196" idx="3"/>
            <a:endCxn id="199" idx="1"/>
          </p:cNvCxnSpPr>
          <p:nvPr/>
        </p:nvCxnSpPr>
        <p:spPr>
          <a:xfrm>
            <a:off x="2215975" y="2981325"/>
            <a:ext cx="752100" cy="15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7"/>
          <p:cNvSpPr/>
          <p:nvPr/>
        </p:nvSpPr>
        <p:spPr>
          <a:xfrm>
            <a:off x="4378625" y="1466175"/>
            <a:ext cx="671400" cy="4296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4378625" y="2196038"/>
            <a:ext cx="671400" cy="4296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4378625" y="2925925"/>
            <a:ext cx="671400" cy="4296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4378625" y="4002075"/>
            <a:ext cx="671400" cy="429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M-N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5891775" y="1480800"/>
            <a:ext cx="45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5891775" y="2276950"/>
            <a:ext cx="45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5891775" y="2906438"/>
            <a:ext cx="45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5891775" y="4013025"/>
            <a:ext cx="45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" name="Google Shape;214;p7"/>
          <p:cNvCxnSpPr/>
          <p:nvPr/>
        </p:nvCxnSpPr>
        <p:spPr>
          <a:xfrm>
            <a:off x="5116650" y="1692125"/>
            <a:ext cx="5640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7"/>
          <p:cNvCxnSpPr/>
          <p:nvPr/>
        </p:nvCxnSpPr>
        <p:spPr>
          <a:xfrm>
            <a:off x="5116650" y="2457800"/>
            <a:ext cx="5640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7"/>
          <p:cNvCxnSpPr/>
          <p:nvPr/>
        </p:nvCxnSpPr>
        <p:spPr>
          <a:xfrm>
            <a:off x="5188900" y="3133975"/>
            <a:ext cx="5640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7"/>
          <p:cNvCxnSpPr/>
          <p:nvPr/>
        </p:nvCxnSpPr>
        <p:spPr>
          <a:xfrm>
            <a:off x="5188900" y="4210125"/>
            <a:ext cx="5640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7"/>
          <p:cNvCxnSpPr>
            <a:stCxn id="210" idx="2"/>
          </p:cNvCxnSpPr>
          <p:nvPr/>
        </p:nvCxnSpPr>
        <p:spPr>
          <a:xfrm>
            <a:off x="6120075" y="1736100"/>
            <a:ext cx="1239300" cy="97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7"/>
          <p:cNvCxnSpPr>
            <a:stCxn id="211" idx="2"/>
          </p:cNvCxnSpPr>
          <p:nvPr/>
        </p:nvCxnSpPr>
        <p:spPr>
          <a:xfrm>
            <a:off x="6120075" y="2532250"/>
            <a:ext cx="1118400" cy="30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7"/>
          <p:cNvCxnSpPr>
            <a:stCxn id="212" idx="2"/>
          </p:cNvCxnSpPr>
          <p:nvPr/>
        </p:nvCxnSpPr>
        <p:spPr>
          <a:xfrm flipH="1" rot="10800000">
            <a:off x="6120075" y="3035138"/>
            <a:ext cx="1131900" cy="12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7"/>
          <p:cNvCxnSpPr>
            <a:stCxn id="213" idx="0"/>
          </p:cNvCxnSpPr>
          <p:nvPr/>
        </p:nvCxnSpPr>
        <p:spPr>
          <a:xfrm flipH="1" rot="10800000">
            <a:off x="6120075" y="3263325"/>
            <a:ext cx="1252800" cy="74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7"/>
          <p:cNvSpPr txBox="1"/>
          <p:nvPr/>
        </p:nvSpPr>
        <p:spPr>
          <a:xfrm>
            <a:off x="7453375" y="2739625"/>
            <a:ext cx="564000" cy="570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Max Vote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3" name="Google Shape;223;p7"/>
          <p:cNvCxnSpPr/>
          <p:nvPr/>
        </p:nvCxnSpPr>
        <p:spPr>
          <a:xfrm>
            <a:off x="8017375" y="3054225"/>
            <a:ext cx="5640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p7"/>
          <p:cNvSpPr txBox="1"/>
          <p:nvPr/>
        </p:nvSpPr>
        <p:spPr>
          <a:xfrm>
            <a:off x="8600825" y="2906450"/>
            <a:ext cx="45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5" name="Google Shape;225;p7"/>
          <p:cNvCxnSpPr>
            <a:stCxn id="197" idx="3"/>
            <a:endCxn id="206" idx="1"/>
          </p:cNvCxnSpPr>
          <p:nvPr/>
        </p:nvCxnSpPr>
        <p:spPr>
          <a:xfrm>
            <a:off x="3639325" y="1680975"/>
            <a:ext cx="7392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26" name="Google Shape;226;p7"/>
          <p:cNvCxnSpPr/>
          <p:nvPr/>
        </p:nvCxnSpPr>
        <p:spPr>
          <a:xfrm>
            <a:off x="3639325" y="2410850"/>
            <a:ext cx="7392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27" name="Google Shape;227;p7"/>
          <p:cNvCxnSpPr/>
          <p:nvPr/>
        </p:nvCxnSpPr>
        <p:spPr>
          <a:xfrm>
            <a:off x="3639325" y="3140725"/>
            <a:ext cx="7392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28" name="Google Shape;228;p7"/>
          <p:cNvCxnSpPr/>
          <p:nvPr/>
        </p:nvCxnSpPr>
        <p:spPr>
          <a:xfrm>
            <a:off x="3639325" y="4216875"/>
            <a:ext cx="73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29" name="Google Shape;229;p7"/>
          <p:cNvCxnSpPr/>
          <p:nvPr/>
        </p:nvCxnSpPr>
        <p:spPr>
          <a:xfrm>
            <a:off x="4714325" y="3476450"/>
            <a:ext cx="0" cy="4047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30" name="Google Shape;230;p7"/>
          <p:cNvSpPr txBox="1"/>
          <p:nvPr/>
        </p:nvSpPr>
        <p:spPr>
          <a:xfrm>
            <a:off x="1638400" y="886350"/>
            <a:ext cx="1252800" cy="375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BOOTSTRAP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1" name="Google Shape;231;p7"/>
          <p:cNvCxnSpPr>
            <a:stCxn id="230" idx="2"/>
          </p:cNvCxnSpPr>
          <p:nvPr/>
        </p:nvCxnSpPr>
        <p:spPr>
          <a:xfrm>
            <a:off x="2264800" y="1262250"/>
            <a:ext cx="313800" cy="779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" name="Google Shape;232;p7"/>
          <p:cNvSpPr txBox="1"/>
          <p:nvPr/>
        </p:nvSpPr>
        <p:spPr>
          <a:xfrm>
            <a:off x="6850050" y="1158600"/>
            <a:ext cx="1543500" cy="375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AGGREGATION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3" name="Google Shape;233;p7"/>
          <p:cNvCxnSpPr>
            <a:stCxn id="232" idx="2"/>
          </p:cNvCxnSpPr>
          <p:nvPr/>
        </p:nvCxnSpPr>
        <p:spPr>
          <a:xfrm flipH="1">
            <a:off x="7198200" y="1534500"/>
            <a:ext cx="423600" cy="842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/>
          <p:nvPr/>
        </p:nvSpPr>
        <p:spPr>
          <a:xfrm>
            <a:off x="1369050" y="361000"/>
            <a:ext cx="64059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BAGGING WORKS ?</a:t>
            </a:r>
            <a:endParaRPr b="1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1369050" y="1022975"/>
            <a:ext cx="64059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bagging we do row sampling with replacement so there is a chance that the the same data points gets selected multiple times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8"/>
          <p:cNvPicPr preferRelativeResize="0"/>
          <p:nvPr/>
        </p:nvPicPr>
        <p:blipFill rotWithShape="1">
          <a:blip r:embed="rId3">
            <a:alphaModFix/>
          </a:blip>
          <a:srcRect b="38862" l="0" r="77082" t="32331"/>
          <a:stretch/>
        </p:blipFill>
        <p:spPr>
          <a:xfrm>
            <a:off x="1080975" y="2304950"/>
            <a:ext cx="1953550" cy="20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8"/>
          <p:cNvPicPr preferRelativeResize="0"/>
          <p:nvPr/>
        </p:nvPicPr>
        <p:blipFill rotWithShape="1">
          <a:blip r:embed="rId3">
            <a:alphaModFix/>
          </a:blip>
          <a:srcRect b="70572" l="45650" r="31710" t="0"/>
          <a:stretch/>
        </p:blipFill>
        <p:spPr>
          <a:xfrm>
            <a:off x="5297475" y="1899275"/>
            <a:ext cx="1099001" cy="118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8"/>
          <p:cNvPicPr preferRelativeResize="0"/>
          <p:nvPr/>
        </p:nvPicPr>
        <p:blipFill rotWithShape="1">
          <a:blip r:embed="rId3">
            <a:alphaModFix/>
          </a:blip>
          <a:srcRect b="43231" l="43966" r="31445" t="29498"/>
          <a:stretch/>
        </p:blipFill>
        <p:spPr>
          <a:xfrm>
            <a:off x="6598900" y="2638838"/>
            <a:ext cx="1176051" cy="10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8"/>
          <p:cNvPicPr preferRelativeResize="0"/>
          <p:nvPr/>
        </p:nvPicPr>
        <p:blipFill rotWithShape="1">
          <a:blip r:embed="rId3">
            <a:alphaModFix/>
          </a:blip>
          <a:srcRect b="0" l="43454" r="30497" t="68700"/>
          <a:stretch/>
        </p:blipFill>
        <p:spPr>
          <a:xfrm>
            <a:off x="5207050" y="3716825"/>
            <a:ext cx="1279850" cy="12709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8"/>
          <p:cNvCxnSpPr>
            <a:stCxn id="240" idx="3"/>
            <a:endCxn id="241" idx="1"/>
          </p:cNvCxnSpPr>
          <p:nvPr/>
        </p:nvCxnSpPr>
        <p:spPr>
          <a:xfrm flipH="1" rot="10800000">
            <a:off x="3034525" y="2489488"/>
            <a:ext cx="2262900" cy="83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8"/>
          <p:cNvCxnSpPr>
            <a:stCxn id="240" idx="3"/>
            <a:endCxn id="243" idx="1"/>
          </p:cNvCxnSpPr>
          <p:nvPr/>
        </p:nvCxnSpPr>
        <p:spPr>
          <a:xfrm>
            <a:off x="3034525" y="3319588"/>
            <a:ext cx="2172600" cy="103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8"/>
          <p:cNvCxnSpPr>
            <a:stCxn id="240" idx="3"/>
            <a:endCxn id="242" idx="1"/>
          </p:cNvCxnSpPr>
          <p:nvPr/>
        </p:nvCxnSpPr>
        <p:spPr>
          <a:xfrm flipH="1" rot="10800000">
            <a:off x="3034525" y="3177988"/>
            <a:ext cx="3564300" cy="14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/>
        </p:nvSpPr>
        <p:spPr>
          <a:xfrm>
            <a:off x="1369050" y="518775"/>
            <a:ext cx="64059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 b="1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338050" y="1432000"/>
            <a:ext cx="41370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Random forest classifier is a set of decision tree from randomly selected subset of training set.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aggregates the votes from different decision trees to decide the final class of the output.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8218101" y="1531537"/>
            <a:ext cx="219300" cy="16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8391196" y="1812797"/>
            <a:ext cx="219300" cy="16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8549486" y="2094058"/>
            <a:ext cx="219300" cy="16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8042246" y="2094058"/>
            <a:ext cx="219300" cy="167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9"/>
          <p:cNvCxnSpPr>
            <a:endCxn id="254" idx="0"/>
          </p:cNvCxnSpPr>
          <p:nvPr/>
        </p:nvCxnSpPr>
        <p:spPr>
          <a:xfrm>
            <a:off x="8337346" y="1702997"/>
            <a:ext cx="163500" cy="10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9"/>
          <p:cNvCxnSpPr/>
          <p:nvPr/>
        </p:nvCxnSpPr>
        <p:spPr>
          <a:xfrm>
            <a:off x="8500977" y="1979875"/>
            <a:ext cx="1635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9"/>
          <p:cNvCxnSpPr>
            <a:stCxn id="254" idx="2"/>
            <a:endCxn id="256" idx="0"/>
          </p:cNvCxnSpPr>
          <p:nvPr/>
        </p:nvCxnSpPr>
        <p:spPr>
          <a:xfrm flipH="1">
            <a:off x="8151946" y="1979897"/>
            <a:ext cx="3489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9"/>
          <p:cNvCxnSpPr>
            <a:stCxn id="253" idx="2"/>
          </p:cNvCxnSpPr>
          <p:nvPr/>
        </p:nvCxnSpPr>
        <p:spPr>
          <a:xfrm flipH="1">
            <a:off x="8205051" y="1698637"/>
            <a:ext cx="122700" cy="12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9"/>
          <p:cNvSpPr/>
          <p:nvPr/>
        </p:nvSpPr>
        <p:spPr>
          <a:xfrm>
            <a:off x="8379931" y="2375313"/>
            <a:ext cx="219300" cy="167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8702184" y="2372151"/>
            <a:ext cx="219300" cy="16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8095098" y="1812798"/>
            <a:ext cx="219300" cy="16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9"/>
          <p:cNvCxnSpPr>
            <a:stCxn id="255" idx="2"/>
            <a:endCxn id="261" idx="0"/>
          </p:cNvCxnSpPr>
          <p:nvPr/>
        </p:nvCxnSpPr>
        <p:spPr>
          <a:xfrm flipH="1">
            <a:off x="8489636" y="2261158"/>
            <a:ext cx="1695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9"/>
          <p:cNvCxnSpPr/>
          <p:nvPr/>
        </p:nvCxnSpPr>
        <p:spPr>
          <a:xfrm>
            <a:off x="8664425" y="2261713"/>
            <a:ext cx="1635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9"/>
          <p:cNvSpPr/>
          <p:nvPr/>
        </p:nvSpPr>
        <p:spPr>
          <a:xfrm>
            <a:off x="7295733" y="1554628"/>
            <a:ext cx="219300" cy="16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7468828" y="1835889"/>
            <a:ext cx="219300" cy="16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7627118" y="2117149"/>
            <a:ext cx="219300" cy="16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7119877" y="2117149"/>
            <a:ext cx="219300" cy="167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9"/>
          <p:cNvCxnSpPr>
            <a:endCxn id="267" idx="0"/>
          </p:cNvCxnSpPr>
          <p:nvPr/>
        </p:nvCxnSpPr>
        <p:spPr>
          <a:xfrm>
            <a:off x="7414978" y="1726089"/>
            <a:ext cx="163500" cy="10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9"/>
          <p:cNvCxnSpPr/>
          <p:nvPr/>
        </p:nvCxnSpPr>
        <p:spPr>
          <a:xfrm>
            <a:off x="7578608" y="2002966"/>
            <a:ext cx="1635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9"/>
          <p:cNvCxnSpPr>
            <a:stCxn id="267" idx="2"/>
            <a:endCxn id="269" idx="0"/>
          </p:cNvCxnSpPr>
          <p:nvPr/>
        </p:nvCxnSpPr>
        <p:spPr>
          <a:xfrm flipH="1">
            <a:off x="7229578" y="2002989"/>
            <a:ext cx="3489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9"/>
          <p:cNvCxnSpPr>
            <a:stCxn id="266" idx="2"/>
          </p:cNvCxnSpPr>
          <p:nvPr/>
        </p:nvCxnSpPr>
        <p:spPr>
          <a:xfrm flipH="1">
            <a:off x="7282683" y="1721728"/>
            <a:ext cx="122700" cy="12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9"/>
          <p:cNvSpPr/>
          <p:nvPr/>
        </p:nvSpPr>
        <p:spPr>
          <a:xfrm>
            <a:off x="7457563" y="2398404"/>
            <a:ext cx="219300" cy="167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7779816" y="2395242"/>
            <a:ext cx="219300" cy="16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7172730" y="1835889"/>
            <a:ext cx="219300" cy="16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9"/>
          <p:cNvCxnSpPr>
            <a:stCxn id="268" idx="2"/>
            <a:endCxn id="274" idx="0"/>
          </p:cNvCxnSpPr>
          <p:nvPr/>
        </p:nvCxnSpPr>
        <p:spPr>
          <a:xfrm flipH="1">
            <a:off x="7567268" y="2284249"/>
            <a:ext cx="1695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9"/>
          <p:cNvCxnSpPr/>
          <p:nvPr/>
        </p:nvCxnSpPr>
        <p:spPr>
          <a:xfrm>
            <a:off x="7742056" y="2284804"/>
            <a:ext cx="1635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9"/>
          <p:cNvSpPr/>
          <p:nvPr/>
        </p:nvSpPr>
        <p:spPr>
          <a:xfrm>
            <a:off x="6313551" y="1522199"/>
            <a:ext cx="219300" cy="16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6486646" y="1803460"/>
            <a:ext cx="219300" cy="16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/>
          <p:nvPr/>
        </p:nvSpPr>
        <p:spPr>
          <a:xfrm>
            <a:off x="6644936" y="2084720"/>
            <a:ext cx="219300" cy="16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6137696" y="2084720"/>
            <a:ext cx="219300" cy="167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9"/>
          <p:cNvCxnSpPr>
            <a:endCxn id="280" idx="0"/>
          </p:cNvCxnSpPr>
          <p:nvPr/>
        </p:nvCxnSpPr>
        <p:spPr>
          <a:xfrm>
            <a:off x="6432796" y="1693660"/>
            <a:ext cx="163500" cy="10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9"/>
          <p:cNvCxnSpPr/>
          <p:nvPr/>
        </p:nvCxnSpPr>
        <p:spPr>
          <a:xfrm>
            <a:off x="6596427" y="1970538"/>
            <a:ext cx="1635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9"/>
          <p:cNvCxnSpPr>
            <a:stCxn id="280" idx="2"/>
            <a:endCxn id="282" idx="0"/>
          </p:cNvCxnSpPr>
          <p:nvPr/>
        </p:nvCxnSpPr>
        <p:spPr>
          <a:xfrm flipH="1">
            <a:off x="6247396" y="1970560"/>
            <a:ext cx="3489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9"/>
          <p:cNvCxnSpPr>
            <a:stCxn id="279" idx="2"/>
          </p:cNvCxnSpPr>
          <p:nvPr/>
        </p:nvCxnSpPr>
        <p:spPr>
          <a:xfrm flipH="1">
            <a:off x="6300501" y="1689299"/>
            <a:ext cx="122700" cy="12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9"/>
          <p:cNvSpPr/>
          <p:nvPr/>
        </p:nvSpPr>
        <p:spPr>
          <a:xfrm>
            <a:off x="6475381" y="2365975"/>
            <a:ext cx="219300" cy="167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6797634" y="2362813"/>
            <a:ext cx="219300" cy="16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6190548" y="1803460"/>
            <a:ext cx="219300" cy="16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9"/>
          <p:cNvCxnSpPr>
            <a:stCxn id="281" idx="2"/>
            <a:endCxn id="287" idx="0"/>
          </p:cNvCxnSpPr>
          <p:nvPr/>
        </p:nvCxnSpPr>
        <p:spPr>
          <a:xfrm flipH="1">
            <a:off x="6585086" y="2251820"/>
            <a:ext cx="1695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9"/>
          <p:cNvCxnSpPr/>
          <p:nvPr/>
        </p:nvCxnSpPr>
        <p:spPr>
          <a:xfrm>
            <a:off x="6759875" y="2252375"/>
            <a:ext cx="1635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9"/>
          <p:cNvSpPr/>
          <p:nvPr/>
        </p:nvSpPr>
        <p:spPr>
          <a:xfrm>
            <a:off x="5391183" y="1545291"/>
            <a:ext cx="219300" cy="16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564278" y="1826551"/>
            <a:ext cx="219300" cy="16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722568" y="2107812"/>
            <a:ext cx="219300" cy="16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5215327" y="2107812"/>
            <a:ext cx="219300" cy="167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9"/>
          <p:cNvCxnSpPr>
            <a:endCxn id="293" idx="0"/>
          </p:cNvCxnSpPr>
          <p:nvPr/>
        </p:nvCxnSpPr>
        <p:spPr>
          <a:xfrm>
            <a:off x="5510428" y="1716751"/>
            <a:ext cx="163500" cy="10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9"/>
          <p:cNvCxnSpPr/>
          <p:nvPr/>
        </p:nvCxnSpPr>
        <p:spPr>
          <a:xfrm>
            <a:off x="5674058" y="1993629"/>
            <a:ext cx="1635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9"/>
          <p:cNvCxnSpPr>
            <a:stCxn id="293" idx="2"/>
            <a:endCxn id="295" idx="0"/>
          </p:cNvCxnSpPr>
          <p:nvPr/>
        </p:nvCxnSpPr>
        <p:spPr>
          <a:xfrm flipH="1">
            <a:off x="5325028" y="1993651"/>
            <a:ext cx="3489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9"/>
          <p:cNvCxnSpPr>
            <a:stCxn id="292" idx="2"/>
          </p:cNvCxnSpPr>
          <p:nvPr/>
        </p:nvCxnSpPr>
        <p:spPr>
          <a:xfrm flipH="1">
            <a:off x="5378133" y="1712391"/>
            <a:ext cx="122700" cy="12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9"/>
          <p:cNvSpPr/>
          <p:nvPr/>
        </p:nvSpPr>
        <p:spPr>
          <a:xfrm>
            <a:off x="5553013" y="2389067"/>
            <a:ext cx="219300" cy="167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5875266" y="2385905"/>
            <a:ext cx="219300" cy="16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9"/>
          <p:cNvSpPr/>
          <p:nvPr/>
        </p:nvSpPr>
        <p:spPr>
          <a:xfrm>
            <a:off x="5268180" y="1826552"/>
            <a:ext cx="219300" cy="16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9"/>
          <p:cNvCxnSpPr>
            <a:stCxn id="294" idx="2"/>
            <a:endCxn id="300" idx="0"/>
          </p:cNvCxnSpPr>
          <p:nvPr/>
        </p:nvCxnSpPr>
        <p:spPr>
          <a:xfrm flipH="1">
            <a:off x="5662718" y="2274912"/>
            <a:ext cx="1695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9"/>
          <p:cNvCxnSpPr/>
          <p:nvPr/>
        </p:nvCxnSpPr>
        <p:spPr>
          <a:xfrm>
            <a:off x="5837506" y="2275467"/>
            <a:ext cx="1635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9"/>
          <p:cNvSpPr txBox="1"/>
          <p:nvPr/>
        </p:nvSpPr>
        <p:spPr>
          <a:xfrm>
            <a:off x="5433000" y="2594150"/>
            <a:ext cx="645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TREE -1</a:t>
            </a:r>
            <a:endParaRPr b="0" i="0" sz="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6431575" y="2571025"/>
            <a:ext cx="645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TREE -2</a:t>
            </a:r>
            <a:endParaRPr b="0" i="0" sz="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7501000" y="2603450"/>
            <a:ext cx="645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TREE -3</a:t>
            </a:r>
            <a:endParaRPr b="0" i="0" sz="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9"/>
          <p:cNvSpPr txBox="1"/>
          <p:nvPr/>
        </p:nvSpPr>
        <p:spPr>
          <a:xfrm>
            <a:off x="8336325" y="2580400"/>
            <a:ext cx="645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TREE -4</a:t>
            </a:r>
            <a:endParaRPr b="0" i="0" sz="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5603925" y="3232850"/>
            <a:ext cx="45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6561500" y="3191075"/>
            <a:ext cx="45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9"/>
          <p:cNvSpPr txBox="1"/>
          <p:nvPr/>
        </p:nvSpPr>
        <p:spPr>
          <a:xfrm>
            <a:off x="7595500" y="3218150"/>
            <a:ext cx="45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9"/>
          <p:cNvSpPr txBox="1"/>
          <p:nvPr/>
        </p:nvSpPr>
        <p:spPr>
          <a:xfrm>
            <a:off x="8430825" y="3195150"/>
            <a:ext cx="45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5680675" y="2873925"/>
            <a:ext cx="219300" cy="25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7627125" y="2930900"/>
            <a:ext cx="219300" cy="25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9"/>
          <p:cNvSpPr/>
          <p:nvPr/>
        </p:nvSpPr>
        <p:spPr>
          <a:xfrm>
            <a:off x="6568525" y="2901150"/>
            <a:ext cx="219300" cy="25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"/>
          <p:cNvSpPr/>
          <p:nvPr/>
        </p:nvSpPr>
        <p:spPr>
          <a:xfrm>
            <a:off x="8464800" y="2913875"/>
            <a:ext cx="219300" cy="25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"/>
          <p:cNvSpPr txBox="1"/>
          <p:nvPr/>
        </p:nvSpPr>
        <p:spPr>
          <a:xfrm>
            <a:off x="6687900" y="3666250"/>
            <a:ext cx="780900" cy="55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MAX VOTE</a:t>
            </a:r>
            <a:endParaRPr b="1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9"/>
          <p:cNvSpPr/>
          <p:nvPr/>
        </p:nvSpPr>
        <p:spPr>
          <a:xfrm>
            <a:off x="6968700" y="4368275"/>
            <a:ext cx="219300" cy="25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 txBox="1"/>
          <p:nvPr/>
        </p:nvSpPr>
        <p:spPr>
          <a:xfrm>
            <a:off x="6926250" y="4713500"/>
            <a:ext cx="45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1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{3710C1BE-7E45-4203-8985-045E505F9E78}</a:tableStyleId>
              </a:tblPr>
              <a:tblGrid>
                <a:gridCol w="483575"/>
                <a:gridCol w="483575"/>
                <a:gridCol w="483575"/>
                <a:gridCol w="483575"/>
              </a:tblGrid>
              <a:tr h="32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OBS</a:t>
                      </a:r>
                      <a:endParaRPr b="1"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S</a:t>
                      </a:r>
                      <a:endParaRPr b="1"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P</a:t>
                      </a:r>
                      <a:endParaRPr b="1"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C</a:t>
                      </a:r>
                      <a:endParaRPr b="1" sz="900" u="none" cap="none" strike="noStrike"/>
                    </a:p>
                  </a:txBody>
                  <a:tcPr marT="91425" marB="91425" marR="91425" marL="91425"/>
                </a:tc>
              </a:tr>
              <a:tr h="32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2.23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4.2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4.3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32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3.34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3.6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3.6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32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3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4.2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2.1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4.2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32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4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3.8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4.6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2.4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5" name="Google Shape;325;p10"/>
          <p:cNvGraphicFramePr/>
          <p:nvPr/>
        </p:nvGraphicFramePr>
        <p:xfrm>
          <a:off x="4572000" y="7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{3710C1BE-7E45-4203-8985-045E505F9E78}</a:tableStyleId>
              </a:tblPr>
              <a:tblGrid>
                <a:gridCol w="483575"/>
                <a:gridCol w="483575"/>
                <a:gridCol w="483575"/>
              </a:tblGrid>
              <a:tr h="32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OBS</a:t>
                      </a:r>
                      <a:endParaRPr b="1"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P</a:t>
                      </a:r>
                      <a:endParaRPr b="1"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S</a:t>
                      </a:r>
                      <a:endParaRPr b="1" sz="900" u="none" cap="none" strike="noStrike"/>
                    </a:p>
                  </a:txBody>
                  <a:tcPr marT="91425" marB="91425" marR="91425" marL="91425"/>
                </a:tc>
              </a:tr>
              <a:tr h="32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4.2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4.3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32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3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2.1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4.2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6" name="Google Shape;326;p10"/>
          <p:cNvGraphicFramePr/>
          <p:nvPr/>
        </p:nvGraphicFramePr>
        <p:xfrm>
          <a:off x="4572000" y="278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{3710C1BE-7E45-4203-8985-045E505F9E78}</a:tableStyleId>
              </a:tblPr>
              <a:tblGrid>
                <a:gridCol w="483575"/>
                <a:gridCol w="483575"/>
                <a:gridCol w="483575"/>
              </a:tblGrid>
              <a:tr h="32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OBS</a:t>
                      </a:r>
                      <a:endParaRPr b="1"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S</a:t>
                      </a:r>
                      <a:endParaRPr b="1"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P</a:t>
                      </a:r>
                      <a:endParaRPr b="1" sz="900" u="none" cap="none" strike="noStrike"/>
                    </a:p>
                  </a:txBody>
                  <a:tcPr marT="91425" marB="91425" marR="91425" marL="91425"/>
                </a:tc>
              </a:tr>
              <a:tr h="32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2.23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4.2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32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3.34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3.6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7" name="Google Shape;327;p10"/>
          <p:cNvGraphicFramePr/>
          <p:nvPr/>
        </p:nvGraphicFramePr>
        <p:xfrm>
          <a:off x="6389650" y="208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{3710C1BE-7E45-4203-8985-045E505F9E78}</a:tableStyleId>
              </a:tblPr>
              <a:tblGrid>
                <a:gridCol w="483575"/>
                <a:gridCol w="483575"/>
                <a:gridCol w="483575"/>
              </a:tblGrid>
              <a:tr h="32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OBS</a:t>
                      </a:r>
                      <a:endParaRPr b="1" sz="9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P</a:t>
                      </a:r>
                      <a:endParaRPr b="1" sz="9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C</a:t>
                      </a:r>
                      <a:endParaRPr b="1" sz="9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4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4.6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2.4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0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4.2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4.3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8" name="Google Shape;328;p10"/>
          <p:cNvCxnSpPr/>
          <p:nvPr/>
        </p:nvCxnSpPr>
        <p:spPr>
          <a:xfrm flipH="1" rot="10800000">
            <a:off x="2927625" y="1369650"/>
            <a:ext cx="1598100" cy="12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9" name="Google Shape;329;p10"/>
          <p:cNvCxnSpPr/>
          <p:nvPr/>
        </p:nvCxnSpPr>
        <p:spPr>
          <a:xfrm flipH="1" rot="10800000">
            <a:off x="2967925" y="2363400"/>
            <a:ext cx="32904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" name="Google Shape;330;p10"/>
          <p:cNvCxnSpPr/>
          <p:nvPr/>
        </p:nvCxnSpPr>
        <p:spPr>
          <a:xfrm>
            <a:off x="2967925" y="2712750"/>
            <a:ext cx="1584600" cy="5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1" name="Google Shape;331;p10"/>
          <p:cNvSpPr txBox="1"/>
          <p:nvPr/>
        </p:nvSpPr>
        <p:spPr>
          <a:xfrm>
            <a:off x="952500" y="693750"/>
            <a:ext cx="2914200" cy="6222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random forest sampling is done for rows as well as columns.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