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Nunito ExtraBold" panose="020B0604020202020204" charset="0"/>
      <p:bold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3f73e5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3f73e5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c99558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c99558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3fe5e9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3fe5e9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c4e8025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c4e8025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6f0a97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6f0a97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7a6bc2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7a6bc2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7a6bc2b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7a6bc2b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7a6bc2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7a6bc2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9955878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9955878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9955878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c9955878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04550" y="37275"/>
            <a:ext cx="980450" cy="980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MACHINE LEARNING</a:t>
            </a:r>
            <a:endParaRPr sz="29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/>
        </p:nvSpPr>
        <p:spPr>
          <a:xfrm>
            <a:off x="1402200" y="3351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/>
                <a:ea typeface="Lato"/>
                <a:cs typeface="Lato"/>
                <a:sym typeface="Lato"/>
              </a:rPr>
              <a:t>XGBOOST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1402200" y="1241313"/>
            <a:ext cx="3782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Extreme gradient boosting machines.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1402200" y="1693200"/>
            <a:ext cx="6749400" cy="27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XGBoost is a decision tree based ensemble learning method which uses a gradient boost framework.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It can be used for both regression and classification problems.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It is the most powerful machine learning algorithm for small to medium unstructured dataset.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XGBoost is faster than ADABoost and Gradient Boosting (Parallel Operation)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1992250" y="7339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/>
              <a:t>BOOTCAMP STRUCTURE</a:t>
            </a:r>
            <a:endParaRPr sz="2900" b="1"/>
          </a:p>
        </p:txBody>
      </p:sp>
      <p:sp>
        <p:nvSpPr>
          <p:cNvPr id="98" name="Google Shape;98;p14"/>
          <p:cNvSpPr txBox="1"/>
          <p:nvPr/>
        </p:nvSpPr>
        <p:spPr>
          <a:xfrm>
            <a:off x="2189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DAY 1 - PANDAS AND NUMPY</a:t>
            </a:r>
            <a:endParaRPr sz="1100" b="1"/>
          </a:p>
        </p:txBody>
      </p:sp>
      <p:sp>
        <p:nvSpPr>
          <p:cNvPr id="99" name="Google Shape;99;p14"/>
          <p:cNvSpPr txBox="1"/>
          <p:nvPr/>
        </p:nvSpPr>
        <p:spPr>
          <a:xfrm>
            <a:off x="23135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DAY 2 - MATPLOTLIB AND SEABORN</a:t>
            </a:r>
            <a:endParaRPr sz="1100" b="1"/>
          </a:p>
        </p:txBody>
      </p:sp>
      <p:sp>
        <p:nvSpPr>
          <p:cNvPr id="100" name="Google Shape;100;p14"/>
          <p:cNvSpPr txBox="1"/>
          <p:nvPr/>
        </p:nvSpPr>
        <p:spPr>
          <a:xfrm>
            <a:off x="197075" y="30630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3 - DATA ANALYSIS / EDA</a:t>
            </a:r>
            <a:endParaRPr sz="1200" b="1"/>
          </a:p>
        </p:txBody>
      </p:sp>
      <p:sp>
        <p:nvSpPr>
          <p:cNvPr id="101" name="Google Shape;101;p14"/>
          <p:cNvSpPr txBox="1"/>
          <p:nvPr/>
        </p:nvSpPr>
        <p:spPr>
          <a:xfrm>
            <a:off x="328090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7 - LOGISTIC REGRESSION</a:t>
            </a:r>
            <a:endParaRPr sz="1200" b="1"/>
          </a:p>
        </p:txBody>
      </p:sp>
      <p:sp>
        <p:nvSpPr>
          <p:cNvPr id="102" name="Google Shape;102;p14"/>
          <p:cNvSpPr txBox="1"/>
          <p:nvPr/>
        </p:nvSpPr>
        <p:spPr>
          <a:xfrm>
            <a:off x="3280900" y="1759275"/>
            <a:ext cx="27891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6-POLYNOMIAL REGRESSION</a:t>
            </a:r>
            <a:endParaRPr sz="1200" b="1"/>
          </a:p>
        </p:txBody>
      </p:sp>
      <p:sp>
        <p:nvSpPr>
          <p:cNvPr id="103" name="Google Shape;103;p14"/>
          <p:cNvSpPr txBox="1"/>
          <p:nvPr/>
        </p:nvSpPr>
        <p:spPr>
          <a:xfrm>
            <a:off x="3280900" y="304192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8 - DECISION TREE</a:t>
            </a:r>
            <a:endParaRPr sz="1200" b="1"/>
          </a:p>
        </p:txBody>
      </p:sp>
      <p:sp>
        <p:nvSpPr>
          <p:cNvPr id="104" name="Google Shape;104;p14"/>
          <p:cNvSpPr txBox="1"/>
          <p:nvPr/>
        </p:nvSpPr>
        <p:spPr>
          <a:xfrm>
            <a:off x="231350" y="36726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4 - MACHINE LEARNING</a:t>
            </a:r>
            <a:endParaRPr sz="1200" b="1"/>
          </a:p>
        </p:txBody>
      </p:sp>
      <p:sp>
        <p:nvSpPr>
          <p:cNvPr id="105" name="Google Shape;105;p14"/>
          <p:cNvSpPr txBox="1"/>
          <p:nvPr/>
        </p:nvSpPr>
        <p:spPr>
          <a:xfrm>
            <a:off x="231350" y="4366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5 - LINEAR REGRESSION </a:t>
            </a:r>
            <a:endParaRPr sz="1200" b="1"/>
          </a:p>
        </p:txBody>
      </p:sp>
      <p:sp>
        <p:nvSpPr>
          <p:cNvPr id="106" name="Google Shape;106;p14"/>
          <p:cNvSpPr txBox="1"/>
          <p:nvPr/>
        </p:nvSpPr>
        <p:spPr>
          <a:xfrm>
            <a:off x="3280900" y="3704400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9 - RANDOM FOREST</a:t>
            </a:r>
            <a:endParaRPr sz="1200" b="1"/>
          </a:p>
        </p:txBody>
      </p:sp>
      <p:sp>
        <p:nvSpPr>
          <p:cNvPr id="107" name="Google Shape;107;p14"/>
          <p:cNvSpPr txBox="1"/>
          <p:nvPr/>
        </p:nvSpPr>
        <p:spPr>
          <a:xfrm>
            <a:off x="3280900" y="4366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10 - XGBOOST</a:t>
            </a:r>
            <a:endParaRPr sz="1200" b="1"/>
          </a:p>
        </p:txBody>
      </p:sp>
      <p:sp>
        <p:nvSpPr>
          <p:cNvPr id="108" name="Google Shape;108;p14"/>
          <p:cNvSpPr txBox="1"/>
          <p:nvPr/>
        </p:nvSpPr>
        <p:spPr>
          <a:xfrm>
            <a:off x="62666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15 - DEPLOYING  MODELS</a:t>
            </a:r>
            <a:endParaRPr sz="1200" b="1"/>
          </a:p>
        </p:txBody>
      </p:sp>
      <p:sp>
        <p:nvSpPr>
          <p:cNvPr id="109" name="Google Shape;109;p14"/>
          <p:cNvSpPr txBox="1"/>
          <p:nvPr/>
        </p:nvSpPr>
        <p:spPr>
          <a:xfrm>
            <a:off x="6190450" y="3672675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14- CLUSTERING ALGORITHMS</a:t>
            </a:r>
            <a:endParaRPr sz="1200" b="1"/>
          </a:p>
        </p:txBody>
      </p:sp>
      <p:sp>
        <p:nvSpPr>
          <p:cNvPr id="110" name="Google Shape;110;p14"/>
          <p:cNvSpPr txBox="1"/>
          <p:nvPr/>
        </p:nvSpPr>
        <p:spPr>
          <a:xfrm>
            <a:off x="6266650" y="3063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13 - SVM</a:t>
            </a:r>
            <a:endParaRPr sz="1200" b="1"/>
          </a:p>
        </p:txBody>
      </p:sp>
      <p:sp>
        <p:nvSpPr>
          <p:cNvPr id="111" name="Google Shape;111;p14"/>
          <p:cNvSpPr txBox="1"/>
          <p:nvPr/>
        </p:nvSpPr>
        <p:spPr>
          <a:xfrm>
            <a:off x="6266650" y="2368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12 - KNN</a:t>
            </a:r>
            <a:endParaRPr sz="1200" b="1"/>
          </a:p>
        </p:txBody>
      </p:sp>
      <p:sp>
        <p:nvSpPr>
          <p:cNvPr id="112" name="Google Shape;112;p14"/>
          <p:cNvSpPr txBox="1"/>
          <p:nvPr/>
        </p:nvSpPr>
        <p:spPr>
          <a:xfrm>
            <a:off x="6266650" y="1759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11 - NAIVE BAYES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1255150" y="308575"/>
            <a:ext cx="58956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/>
                <a:ea typeface="Lato"/>
                <a:cs typeface="Lato"/>
                <a:sym typeface="Lato"/>
              </a:rPr>
              <a:t>ENSEMBLE MODELS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979900" y="1127775"/>
            <a:ext cx="64461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Ensemble method is a technique that combines several base models in order to produce one optimal predictive model.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343700" y="1946975"/>
            <a:ext cx="973200" cy="8463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-1 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908399" y="1946975"/>
            <a:ext cx="973200" cy="846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-2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5473075" y="1946975"/>
            <a:ext cx="973200" cy="846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- 3</a:t>
            </a:r>
            <a:endParaRPr/>
          </a:p>
        </p:txBody>
      </p:sp>
      <p:cxnSp>
        <p:nvCxnSpPr>
          <p:cNvPr id="122" name="Google Shape;122;p15"/>
          <p:cNvCxnSpPr>
            <a:stCxn id="119" idx="2"/>
            <a:endCxn id="123" idx="0"/>
          </p:cNvCxnSpPr>
          <p:nvPr/>
        </p:nvCxnSpPr>
        <p:spPr>
          <a:xfrm>
            <a:off x="2830300" y="2793275"/>
            <a:ext cx="1564800" cy="88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5"/>
          <p:cNvCxnSpPr>
            <a:stCxn id="120" idx="2"/>
            <a:endCxn id="123" idx="0"/>
          </p:cNvCxnSpPr>
          <p:nvPr/>
        </p:nvCxnSpPr>
        <p:spPr>
          <a:xfrm>
            <a:off x="4394999" y="2793275"/>
            <a:ext cx="0" cy="88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5"/>
          <p:cNvCxnSpPr>
            <a:stCxn id="121" idx="2"/>
            <a:endCxn id="123" idx="0"/>
          </p:cNvCxnSpPr>
          <p:nvPr/>
        </p:nvCxnSpPr>
        <p:spPr>
          <a:xfrm flipH="1">
            <a:off x="4394875" y="2793275"/>
            <a:ext cx="1564800" cy="88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5"/>
          <p:cNvSpPr/>
          <p:nvPr/>
        </p:nvSpPr>
        <p:spPr>
          <a:xfrm>
            <a:off x="3908400" y="3679775"/>
            <a:ext cx="973200" cy="84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1433475" y="966775"/>
            <a:ext cx="58956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/>
                <a:ea typeface="Lato"/>
                <a:cs typeface="Lato"/>
                <a:sym typeface="Lato"/>
              </a:rPr>
              <a:t>TYPES OF ENSEMBLE MODELS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514825" y="2663600"/>
            <a:ext cx="2175600" cy="102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BAGGING</a:t>
            </a:r>
            <a:endParaRPr sz="2300" b="1"/>
          </a:p>
        </p:txBody>
      </p:sp>
      <p:sp>
        <p:nvSpPr>
          <p:cNvPr id="132" name="Google Shape;132;p16"/>
          <p:cNvSpPr/>
          <p:nvPr/>
        </p:nvSpPr>
        <p:spPr>
          <a:xfrm>
            <a:off x="5575200" y="2663600"/>
            <a:ext cx="2175600" cy="10206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BOOSTING</a:t>
            </a:r>
            <a:endParaRPr sz="2300" b="1"/>
          </a:p>
        </p:txBody>
      </p:sp>
      <p:cxnSp>
        <p:nvCxnSpPr>
          <p:cNvPr id="133" name="Google Shape;133;p16"/>
          <p:cNvCxnSpPr>
            <a:stCxn id="130" idx="2"/>
            <a:endCxn id="131" idx="0"/>
          </p:cNvCxnSpPr>
          <p:nvPr/>
        </p:nvCxnSpPr>
        <p:spPr>
          <a:xfrm flipH="1">
            <a:off x="2602575" y="1544275"/>
            <a:ext cx="1778700" cy="111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6"/>
          <p:cNvCxnSpPr>
            <a:stCxn id="130" idx="2"/>
            <a:endCxn id="132" idx="0"/>
          </p:cNvCxnSpPr>
          <p:nvPr/>
        </p:nvCxnSpPr>
        <p:spPr>
          <a:xfrm>
            <a:off x="4381275" y="1544275"/>
            <a:ext cx="2281800" cy="111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624200" y="885738"/>
            <a:ext cx="58956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/>
                <a:ea typeface="Lato"/>
                <a:cs typeface="Lato"/>
                <a:sym typeface="Lato"/>
              </a:rPr>
              <a:t>BOOSTING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193550" y="1894113"/>
            <a:ext cx="6756900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Boosting is family of algorithms that converts weak learners into strong learners.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Boosting is a sequential process in which more weightage is given to misclassified instances after every iteration.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1402200" y="335125"/>
            <a:ext cx="63396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/>
                <a:ea typeface="Lato"/>
                <a:cs typeface="Lato"/>
                <a:sym typeface="Lato"/>
              </a:rPr>
              <a:t>DIFFERENCE BETWEEN BAGGING AND BOOSTING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954268" y="1807437"/>
            <a:ext cx="485700" cy="348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S1</a:t>
            </a:r>
            <a:endParaRPr sz="1200"/>
          </a:p>
        </p:txBody>
      </p:sp>
      <p:sp>
        <p:nvSpPr>
          <p:cNvPr id="147" name="Google Shape;147;p18"/>
          <p:cNvSpPr/>
          <p:nvPr/>
        </p:nvSpPr>
        <p:spPr>
          <a:xfrm>
            <a:off x="1954259" y="2476701"/>
            <a:ext cx="485700" cy="348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S2</a:t>
            </a:r>
            <a:endParaRPr sz="1200"/>
          </a:p>
        </p:txBody>
      </p:sp>
      <p:sp>
        <p:nvSpPr>
          <p:cNvPr id="148" name="Google Shape;148;p18"/>
          <p:cNvSpPr/>
          <p:nvPr/>
        </p:nvSpPr>
        <p:spPr>
          <a:xfrm>
            <a:off x="1954268" y="3145964"/>
            <a:ext cx="485700" cy="348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S-N</a:t>
            </a:r>
            <a:endParaRPr sz="1200"/>
          </a:p>
        </p:txBody>
      </p:sp>
      <p:sp>
        <p:nvSpPr>
          <p:cNvPr id="149" name="Google Shape;149;p18"/>
          <p:cNvSpPr/>
          <p:nvPr/>
        </p:nvSpPr>
        <p:spPr>
          <a:xfrm>
            <a:off x="1017150" y="1675075"/>
            <a:ext cx="638700" cy="1862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</a:t>
            </a:r>
            <a:endParaRPr b="1"/>
          </a:p>
        </p:txBody>
      </p:sp>
      <p:sp>
        <p:nvSpPr>
          <p:cNvPr id="150" name="Google Shape;150;p18"/>
          <p:cNvSpPr/>
          <p:nvPr/>
        </p:nvSpPr>
        <p:spPr>
          <a:xfrm>
            <a:off x="2656861" y="1807437"/>
            <a:ext cx="485700" cy="348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M1</a:t>
            </a:r>
            <a:endParaRPr sz="1200"/>
          </a:p>
        </p:txBody>
      </p:sp>
      <p:sp>
        <p:nvSpPr>
          <p:cNvPr id="151" name="Google Shape;151;p18"/>
          <p:cNvSpPr/>
          <p:nvPr/>
        </p:nvSpPr>
        <p:spPr>
          <a:xfrm>
            <a:off x="2656852" y="2476701"/>
            <a:ext cx="485700" cy="348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M2</a:t>
            </a:r>
            <a:endParaRPr sz="1200"/>
          </a:p>
        </p:txBody>
      </p:sp>
      <p:sp>
        <p:nvSpPr>
          <p:cNvPr id="152" name="Google Shape;152;p18"/>
          <p:cNvSpPr/>
          <p:nvPr/>
        </p:nvSpPr>
        <p:spPr>
          <a:xfrm>
            <a:off x="2656861" y="3145964"/>
            <a:ext cx="485700" cy="348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M-N</a:t>
            </a:r>
            <a:endParaRPr sz="1200"/>
          </a:p>
        </p:txBody>
      </p:sp>
      <p:cxnSp>
        <p:nvCxnSpPr>
          <p:cNvPr id="153" name="Google Shape;153;p18"/>
          <p:cNvCxnSpPr>
            <a:stCxn id="146" idx="3"/>
            <a:endCxn id="150" idx="1"/>
          </p:cNvCxnSpPr>
          <p:nvPr/>
        </p:nvCxnSpPr>
        <p:spPr>
          <a:xfrm>
            <a:off x="2439968" y="1981737"/>
            <a:ext cx="2169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1696423" y="2003462"/>
            <a:ext cx="2172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1722504" y="2651007"/>
            <a:ext cx="2172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1696423" y="3320266"/>
            <a:ext cx="2172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2452389" y="2651007"/>
            <a:ext cx="2172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2452378" y="3320266"/>
            <a:ext cx="21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9" name="Google Shape;159;p18"/>
          <p:cNvSpPr/>
          <p:nvPr/>
        </p:nvSpPr>
        <p:spPr>
          <a:xfrm>
            <a:off x="5883375" y="1675075"/>
            <a:ext cx="638700" cy="1862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</a:t>
            </a:r>
            <a:endParaRPr b="1"/>
          </a:p>
        </p:txBody>
      </p:sp>
      <p:sp>
        <p:nvSpPr>
          <p:cNvPr id="160" name="Google Shape;160;p18"/>
          <p:cNvSpPr/>
          <p:nvPr/>
        </p:nvSpPr>
        <p:spPr>
          <a:xfrm>
            <a:off x="6989686" y="1807437"/>
            <a:ext cx="485700" cy="348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M1</a:t>
            </a:r>
            <a:endParaRPr sz="1200"/>
          </a:p>
        </p:txBody>
      </p:sp>
      <p:sp>
        <p:nvSpPr>
          <p:cNvPr id="161" name="Google Shape;161;p18"/>
          <p:cNvSpPr/>
          <p:nvPr/>
        </p:nvSpPr>
        <p:spPr>
          <a:xfrm>
            <a:off x="6989677" y="2476701"/>
            <a:ext cx="485700" cy="348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M2</a:t>
            </a:r>
            <a:endParaRPr sz="1200"/>
          </a:p>
        </p:txBody>
      </p:sp>
      <p:sp>
        <p:nvSpPr>
          <p:cNvPr id="162" name="Google Shape;162;p18"/>
          <p:cNvSpPr/>
          <p:nvPr/>
        </p:nvSpPr>
        <p:spPr>
          <a:xfrm>
            <a:off x="6989686" y="3145964"/>
            <a:ext cx="485700" cy="348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M-N</a:t>
            </a:r>
            <a:endParaRPr sz="1200"/>
          </a:p>
        </p:txBody>
      </p:sp>
      <p:cxnSp>
        <p:nvCxnSpPr>
          <p:cNvPr id="163" name="Google Shape;163;p18"/>
          <p:cNvCxnSpPr/>
          <p:nvPr/>
        </p:nvCxnSpPr>
        <p:spPr>
          <a:xfrm>
            <a:off x="6540250" y="1981350"/>
            <a:ext cx="462300" cy="13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6532250" y="3298400"/>
            <a:ext cx="462300" cy="13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6540250" y="2639863"/>
            <a:ext cx="462300" cy="13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6" name="Google Shape;166;p18"/>
          <p:cNvCxnSpPr/>
          <p:nvPr/>
        </p:nvCxnSpPr>
        <p:spPr>
          <a:xfrm flipH="1">
            <a:off x="6539450" y="2191725"/>
            <a:ext cx="540300" cy="150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7" name="Google Shape;167;p18"/>
          <p:cNvCxnSpPr/>
          <p:nvPr/>
        </p:nvCxnSpPr>
        <p:spPr>
          <a:xfrm flipH="1">
            <a:off x="6539450" y="2840125"/>
            <a:ext cx="540300" cy="150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8" name="Google Shape;168;p18"/>
          <p:cNvSpPr txBox="1"/>
          <p:nvPr/>
        </p:nvSpPr>
        <p:spPr>
          <a:xfrm>
            <a:off x="814250" y="3676375"/>
            <a:ext cx="27657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Bagging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Multiple Decision trees(Models) are trained parallely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329850" y="3650425"/>
            <a:ext cx="295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Boosting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It is a sequential process more weightage is given to misclassified instances after each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478250" y="2417300"/>
            <a:ext cx="725100" cy="510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FINAL MODEL</a:t>
            </a:r>
            <a:endParaRPr sz="1000" b="1"/>
          </a:p>
        </p:txBody>
      </p:sp>
      <p:sp>
        <p:nvSpPr>
          <p:cNvPr id="171" name="Google Shape;171;p18"/>
          <p:cNvSpPr/>
          <p:nvPr/>
        </p:nvSpPr>
        <p:spPr>
          <a:xfrm>
            <a:off x="7741800" y="2350975"/>
            <a:ext cx="725100" cy="510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FINAL MODEL</a:t>
            </a:r>
            <a:endParaRPr sz="1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1402200" y="335125"/>
            <a:ext cx="63396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/>
                <a:ea typeface="Lato"/>
                <a:cs typeface="Lato"/>
                <a:sym typeface="Lato"/>
              </a:rPr>
              <a:t>HOW BOOSTING ALGORITHMS WORK ?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140850" y="1675925"/>
            <a:ext cx="959100" cy="338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STEP -1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158325" y="1608863"/>
            <a:ext cx="3782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Base learner takes all the distribution and assign equal weight to each observation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158325" y="2172863"/>
            <a:ext cx="37824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If there is any prediction error caused by first base learner then we pay higher attention to the observations having prediction error. Then we apply the next base learning algorithm.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158325" y="3108750"/>
            <a:ext cx="37824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Iterate step 2 till the limit of base learning algorithms is reached or higher accuracy is achieved.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140850" y="3794575"/>
            <a:ext cx="959100" cy="338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STEP -4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140850" y="2429913"/>
            <a:ext cx="959100" cy="338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STEP -2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140850" y="3183925"/>
            <a:ext cx="959100" cy="338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STEP -3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158325" y="3642025"/>
            <a:ext cx="37824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Finally it combines the outputs from weak learner which eventually improves the prediction power of model.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711775" y="644025"/>
            <a:ext cx="1611600" cy="16920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114638" y="77390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1412488" y="646375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019075" y="77390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019075" y="178930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503625" y="1468175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1141500" y="196870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101150" y="1400325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725200" y="657450"/>
            <a:ext cx="349200" cy="1692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79375" y="1468175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65550" y="95330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5952575" y="650738"/>
            <a:ext cx="1611600" cy="16920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6306100" y="722563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628325" y="646363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744425" y="1474888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382300" y="1975413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6341950" y="1407038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207000" y="657438"/>
            <a:ext cx="349200" cy="1692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6020175" y="1474888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6006350" y="960013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134650" y="644025"/>
            <a:ext cx="1611600" cy="16920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450800" y="189695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926500" y="1468175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3564375" y="196870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3524025" y="1400325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/>
          <p:nvPr/>
        </p:nvSpPr>
        <p:spPr>
          <a:xfrm rot="-5400000">
            <a:off x="3765850" y="30950"/>
            <a:ext cx="349200" cy="1611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3202250" y="1468175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3188425" y="95330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7223550" y="1789288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7207000" y="773888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1656400" y="722575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6856925" y="722563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4186850" y="72930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3966850" y="65310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539900" y="780625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4393800" y="77390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/>
          <p:nvPr/>
        </p:nvSpPr>
        <p:spPr>
          <a:xfrm rot="-5400000">
            <a:off x="3723290" y="-195239"/>
            <a:ext cx="510300" cy="5845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1128075" y="214875"/>
            <a:ext cx="552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D1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664000" y="283425"/>
            <a:ext cx="552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D2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6481925" y="244100"/>
            <a:ext cx="552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D3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438950" y="3020000"/>
            <a:ext cx="1611600" cy="16920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746250" y="4165275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230800" y="384415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3868675" y="4344675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3828325" y="3776300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-5400000">
            <a:off x="4070150" y="2406925"/>
            <a:ext cx="349200" cy="1611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4491150" y="3105275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4271150" y="3029075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44200" y="315660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4746250" y="3163325"/>
            <a:ext cx="349200" cy="179400"/>
          </a:xfrm>
          <a:prstGeom prst="mathMin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3425850" y="3019988"/>
            <a:ext cx="349200" cy="1692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3466200" y="395570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3466200" y="3461250"/>
            <a:ext cx="268500" cy="295500"/>
          </a:xfrm>
          <a:prstGeom prst="mathPlus">
            <a:avLst>
              <a:gd name="adj1" fmla="val 2352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5457050" y="3718250"/>
            <a:ext cx="16116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FINAL MODEL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/>
        </p:nvSpPr>
        <p:spPr>
          <a:xfrm>
            <a:off x="1433475" y="966775"/>
            <a:ext cx="6317400" cy="882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Lato"/>
                <a:ea typeface="Lato"/>
                <a:cs typeface="Lato"/>
                <a:sym typeface="Lato"/>
              </a:rPr>
              <a:t>MOST POPULAR BOOSTING ALGORITHMS</a:t>
            </a:r>
            <a:endParaRPr sz="25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1125350" y="3061975"/>
            <a:ext cx="1992300" cy="564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ADABOOST</a:t>
            </a:r>
            <a:endParaRPr sz="2000" b="1"/>
          </a:p>
        </p:txBody>
      </p:sp>
      <p:sp>
        <p:nvSpPr>
          <p:cNvPr id="249" name="Google Shape;249;p21"/>
          <p:cNvSpPr/>
          <p:nvPr/>
        </p:nvSpPr>
        <p:spPr>
          <a:xfrm>
            <a:off x="3557024" y="3061975"/>
            <a:ext cx="2070900" cy="5643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GRADIENT BOOSTING</a:t>
            </a:r>
            <a:endParaRPr sz="2000" b="1"/>
          </a:p>
        </p:txBody>
      </p:sp>
      <p:cxnSp>
        <p:nvCxnSpPr>
          <p:cNvPr id="250" name="Google Shape;250;p21"/>
          <p:cNvCxnSpPr/>
          <p:nvPr/>
        </p:nvCxnSpPr>
        <p:spPr>
          <a:xfrm flipH="1">
            <a:off x="2602575" y="1849075"/>
            <a:ext cx="1989600" cy="111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4592175" y="1849075"/>
            <a:ext cx="600" cy="121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1"/>
          <p:cNvSpPr/>
          <p:nvPr/>
        </p:nvSpPr>
        <p:spPr>
          <a:xfrm>
            <a:off x="6139225" y="3061975"/>
            <a:ext cx="1992300" cy="564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XGBOOST</a:t>
            </a:r>
            <a:endParaRPr sz="2000" b="1"/>
          </a:p>
        </p:txBody>
      </p:sp>
      <p:cxnSp>
        <p:nvCxnSpPr>
          <p:cNvPr id="253" name="Google Shape;253;p21"/>
          <p:cNvCxnSpPr>
            <a:stCxn id="247" idx="2"/>
            <a:endCxn id="252" idx="0"/>
          </p:cNvCxnSpPr>
          <p:nvPr/>
        </p:nvCxnSpPr>
        <p:spPr>
          <a:xfrm>
            <a:off x="4592175" y="1849075"/>
            <a:ext cx="2543100" cy="121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Arial</vt:lpstr>
      <vt:lpstr>Raleway</vt:lpstr>
      <vt:lpstr>Nunito ExtraBold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sairam tadepalli</cp:lastModifiedBy>
  <cp:revision>1</cp:revision>
  <dcterms:modified xsi:type="dcterms:W3CDTF">2021-07-09T04:26:09Z</dcterms:modified>
</cp:coreProperties>
</file>