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VkQzLEU8rL+BbAMXJ8OftUe9G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6757650" y="1885275"/>
            <a:ext cx="8664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7624050" y="1885275"/>
            <a:ext cx="8664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7624050" y="2618475"/>
            <a:ext cx="8664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6757650" y="1152075"/>
            <a:ext cx="866400" cy="73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POSITIVE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650" y="2618475"/>
            <a:ext cx="8664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7624050" y="1152075"/>
            <a:ext cx="866400" cy="73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NEGATIVE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891250" y="1885275"/>
            <a:ext cx="866400" cy="73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POSITIVE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5891250" y="2618475"/>
            <a:ext cx="866400" cy="73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NEGATIVE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000100" y="127700"/>
            <a:ext cx="3010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500" y="1035300"/>
            <a:ext cx="779105" cy="13087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1880770" y="1251668"/>
            <a:ext cx="12630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NEGATIVE 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008325" y="2376825"/>
            <a:ext cx="3123300" cy="391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 (TP) :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positive and The patient is actually positive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008325" y="2919725"/>
            <a:ext cx="3123300" cy="391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 (TN) :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negative and The patient is actually negative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2008200" y="3462625"/>
            <a:ext cx="3123300" cy="391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 (FP) :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positive and in actuality patient is Negative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2008200" y="4058175"/>
            <a:ext cx="3123300" cy="391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 (FN) :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negative and in actuality patient is positive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"/>
          <p:cNvCxnSpPr/>
          <p:nvPr/>
        </p:nvCxnSpPr>
        <p:spPr>
          <a:xfrm flipH="1">
            <a:off x="6487550" y="3166075"/>
            <a:ext cx="544500" cy="63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1"/>
          <p:cNvCxnSpPr>
            <a:stCxn id="67" idx="3"/>
            <a:endCxn id="71" idx="1"/>
          </p:cNvCxnSpPr>
          <p:nvPr/>
        </p:nvCxnSpPr>
        <p:spPr>
          <a:xfrm>
            <a:off x="5131500" y="3658225"/>
            <a:ext cx="578400" cy="23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" name="Google Shape;71;p1"/>
          <p:cNvSpPr txBox="1"/>
          <p:nvPr/>
        </p:nvSpPr>
        <p:spPr>
          <a:xfrm>
            <a:off x="5710050" y="3735975"/>
            <a:ext cx="1146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- II error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"/>
          <p:cNvCxnSpPr/>
          <p:nvPr/>
        </p:nvCxnSpPr>
        <p:spPr>
          <a:xfrm flipH="1">
            <a:off x="6730325" y="2455100"/>
            <a:ext cx="1146000" cy="19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>
            <a:stCxn id="68" idx="3"/>
            <a:endCxn id="74" idx="1"/>
          </p:cNvCxnSpPr>
          <p:nvPr/>
        </p:nvCxnSpPr>
        <p:spPr>
          <a:xfrm>
            <a:off x="5131500" y="4253775"/>
            <a:ext cx="8214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1"/>
          <p:cNvSpPr txBox="1"/>
          <p:nvPr/>
        </p:nvSpPr>
        <p:spPr>
          <a:xfrm>
            <a:off x="5952800" y="4305875"/>
            <a:ext cx="1047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- I error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/>
          <p:nvPr/>
        </p:nvSpPr>
        <p:spPr>
          <a:xfrm>
            <a:off x="6757650" y="1885275"/>
            <a:ext cx="8664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7624050" y="1885275"/>
            <a:ext cx="8664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7624050" y="2618475"/>
            <a:ext cx="8664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6757650" y="1152075"/>
            <a:ext cx="866400" cy="73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POSITIVE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6757650" y="2618475"/>
            <a:ext cx="8664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7624050" y="1152075"/>
            <a:ext cx="866400" cy="73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NEGATIVE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5891250" y="1885275"/>
            <a:ext cx="866400" cy="73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POSITIVE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5891250" y="2618475"/>
            <a:ext cx="866400" cy="73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NEGATIVE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3000100" y="127700"/>
            <a:ext cx="3010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500" y="1035300"/>
            <a:ext cx="779105" cy="1308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 txBox="1"/>
          <p:nvPr/>
        </p:nvSpPr>
        <p:spPr>
          <a:xfrm>
            <a:off x="1880770" y="1251668"/>
            <a:ext cx="12630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NEGATIVE 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1880775" y="2289875"/>
            <a:ext cx="1751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Score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4">
            <a:alphaModFix/>
          </a:blip>
          <a:srcRect b="22392" l="15287" r="13999" t="28531"/>
          <a:stretch/>
        </p:blipFill>
        <p:spPr>
          <a:xfrm>
            <a:off x="3603750" y="2257225"/>
            <a:ext cx="1421100" cy="4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/>
          <p:nvPr/>
        </p:nvSpPr>
        <p:spPr>
          <a:xfrm>
            <a:off x="6783450" y="1900850"/>
            <a:ext cx="1751775" cy="1453600"/>
          </a:xfrm>
          <a:custGeom>
            <a:rect b="b" l="l" r="r" t="t"/>
            <a:pathLst>
              <a:path extrusionOk="0" h="58144" w="70071">
                <a:moveTo>
                  <a:pt x="0" y="0"/>
                </a:moveTo>
                <a:lnTo>
                  <a:pt x="497" y="29818"/>
                </a:lnTo>
                <a:lnTo>
                  <a:pt x="35284" y="29321"/>
                </a:lnTo>
                <a:lnTo>
                  <a:pt x="35781" y="58144"/>
                </a:lnTo>
                <a:lnTo>
                  <a:pt x="70071" y="57647"/>
                </a:lnTo>
                <a:lnTo>
                  <a:pt x="69574" y="27333"/>
                </a:lnTo>
                <a:lnTo>
                  <a:pt x="34290" y="26836"/>
                </a:lnTo>
                <a:lnTo>
                  <a:pt x="33793" y="0"/>
                </a:lnTo>
                <a:close/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"/>
          <p:cNvSpPr txBox="1"/>
          <p:nvPr/>
        </p:nvSpPr>
        <p:spPr>
          <a:xfrm>
            <a:off x="1930075" y="2761975"/>
            <a:ext cx="1619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5901350" y="1888425"/>
            <a:ext cx="2609025" cy="733025"/>
          </a:xfrm>
          <a:custGeom>
            <a:rect b="b" l="l" r="r" t="t"/>
            <a:pathLst>
              <a:path extrusionOk="0" h="29321" w="104361">
                <a:moveTo>
                  <a:pt x="0" y="0"/>
                </a:moveTo>
                <a:lnTo>
                  <a:pt x="994" y="29321"/>
                </a:lnTo>
                <a:lnTo>
                  <a:pt x="104361" y="28327"/>
                </a:lnTo>
                <a:lnTo>
                  <a:pt x="103864" y="994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95" name="Google Shape;95;p6"/>
          <p:cNvPicPr preferRelativeResize="0"/>
          <p:nvPr/>
        </p:nvPicPr>
        <p:blipFill rotWithShape="1">
          <a:blip r:embed="rId5">
            <a:alphaModFix/>
          </a:blip>
          <a:srcRect b="24120" l="16453" r="12839" t="26804"/>
          <a:stretch/>
        </p:blipFill>
        <p:spPr>
          <a:xfrm>
            <a:off x="3549175" y="2729325"/>
            <a:ext cx="1421100" cy="4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/>
          <p:nvPr/>
        </p:nvSpPr>
        <p:spPr>
          <a:xfrm>
            <a:off x="6783450" y="1913275"/>
            <a:ext cx="857250" cy="720600"/>
          </a:xfrm>
          <a:custGeom>
            <a:rect b="b" l="l" r="r" t="t"/>
            <a:pathLst>
              <a:path extrusionOk="0" h="28824" w="34290">
                <a:moveTo>
                  <a:pt x="0" y="497"/>
                </a:moveTo>
                <a:lnTo>
                  <a:pt x="994" y="28824"/>
                </a:lnTo>
                <a:lnTo>
                  <a:pt x="34290" y="27830"/>
                </a:lnTo>
                <a:lnTo>
                  <a:pt x="34290" y="0"/>
                </a:lnTo>
                <a:close/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"/>
          <p:cNvSpPr/>
          <p:nvPr/>
        </p:nvSpPr>
        <p:spPr>
          <a:xfrm>
            <a:off x="6777238" y="1894638"/>
            <a:ext cx="869675" cy="1466025"/>
          </a:xfrm>
          <a:custGeom>
            <a:rect b="b" l="l" r="r" t="t"/>
            <a:pathLst>
              <a:path extrusionOk="0" h="58641" w="34787">
                <a:moveTo>
                  <a:pt x="0" y="0"/>
                </a:moveTo>
                <a:lnTo>
                  <a:pt x="497" y="58641"/>
                </a:lnTo>
                <a:lnTo>
                  <a:pt x="34787" y="57647"/>
                </a:lnTo>
                <a:lnTo>
                  <a:pt x="33793" y="497"/>
                </a:lnTo>
                <a:close/>
              </a:path>
            </a:pathLst>
          </a:cu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"/>
          <p:cNvSpPr/>
          <p:nvPr/>
        </p:nvSpPr>
        <p:spPr>
          <a:xfrm>
            <a:off x="6795875" y="1900850"/>
            <a:ext cx="857250" cy="720600"/>
          </a:xfrm>
          <a:custGeom>
            <a:rect b="b" l="l" r="r" t="t"/>
            <a:pathLst>
              <a:path extrusionOk="0" h="28824" w="34290">
                <a:moveTo>
                  <a:pt x="0" y="994"/>
                </a:moveTo>
                <a:lnTo>
                  <a:pt x="994" y="28824"/>
                </a:lnTo>
                <a:lnTo>
                  <a:pt x="34290" y="28327"/>
                </a:lnTo>
                <a:lnTo>
                  <a:pt x="33793" y="0"/>
                </a:lnTo>
                <a:close/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"/>
          <p:cNvSpPr txBox="1"/>
          <p:nvPr/>
        </p:nvSpPr>
        <p:spPr>
          <a:xfrm>
            <a:off x="1930075" y="3316575"/>
            <a:ext cx="1619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5">
            <a:alphaModFix/>
          </a:blip>
          <a:srcRect b="21513" l="11831" r="4021" t="18641"/>
          <a:stretch/>
        </p:blipFill>
        <p:spPr>
          <a:xfrm>
            <a:off x="3549175" y="3244387"/>
            <a:ext cx="1619100" cy="5511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6"/>
          <p:cNvSpPr txBox="1"/>
          <p:nvPr/>
        </p:nvSpPr>
        <p:spPr>
          <a:xfrm>
            <a:off x="1553250" y="3838550"/>
            <a:ext cx="2168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Misclassification Rate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6">
            <a:alphaModFix/>
          </a:blip>
          <a:srcRect b="25102" l="15908" r="13384" t="25715"/>
          <a:stretch/>
        </p:blipFill>
        <p:spPr>
          <a:xfrm>
            <a:off x="3724725" y="3853711"/>
            <a:ext cx="1619100" cy="32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6757650" y="1885275"/>
            <a:ext cx="8664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7624050" y="1885275"/>
            <a:ext cx="8664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7624050" y="2618475"/>
            <a:ext cx="8664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6757650" y="1152075"/>
            <a:ext cx="866400" cy="73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POSITIVE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6757650" y="2618475"/>
            <a:ext cx="866400" cy="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7624050" y="1152075"/>
            <a:ext cx="866400" cy="73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NEGATIVE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5891250" y="1885275"/>
            <a:ext cx="866400" cy="73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POSITIVE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5891250" y="2618475"/>
            <a:ext cx="866400" cy="73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NEGATIVE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5946750" y="1342125"/>
            <a:ext cx="755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150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500" y="1035300"/>
            <a:ext cx="779105" cy="130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1880770" y="1251668"/>
            <a:ext cx="12630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NEGATIVE 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3000100" y="127700"/>
            <a:ext cx="3010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1880775" y="2366075"/>
            <a:ext cx="1751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Score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3629500" y="2289875"/>
            <a:ext cx="412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6776525" y="1899650"/>
            <a:ext cx="866525" cy="733200"/>
          </a:xfrm>
          <a:custGeom>
            <a:rect b="b" l="l" r="r" t="t"/>
            <a:pathLst>
              <a:path extrusionOk="0" h="29328" w="34661">
                <a:moveTo>
                  <a:pt x="0" y="0"/>
                </a:moveTo>
                <a:lnTo>
                  <a:pt x="0" y="29328"/>
                </a:lnTo>
                <a:lnTo>
                  <a:pt x="34661" y="28884"/>
                </a:lnTo>
                <a:lnTo>
                  <a:pt x="34216" y="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"/>
          <p:cNvSpPr txBox="1"/>
          <p:nvPr/>
        </p:nvSpPr>
        <p:spPr>
          <a:xfrm>
            <a:off x="4299100" y="2289875"/>
            <a:ext cx="412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4010375" y="2289875"/>
            <a:ext cx="412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7628225" y="2624900"/>
            <a:ext cx="874950" cy="739400"/>
          </a:xfrm>
          <a:custGeom>
            <a:rect b="b" l="l" r="r" t="t"/>
            <a:pathLst>
              <a:path extrusionOk="0" h="29576" w="34998">
                <a:moveTo>
                  <a:pt x="0" y="0"/>
                </a:moveTo>
                <a:lnTo>
                  <a:pt x="493" y="29576"/>
                </a:lnTo>
                <a:lnTo>
                  <a:pt x="34998" y="29083"/>
                </a:lnTo>
                <a:lnTo>
                  <a:pt x="34505" y="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25" name="Google Shape;125;p7"/>
          <p:cNvCxnSpPr/>
          <p:nvPr/>
        </p:nvCxnSpPr>
        <p:spPr>
          <a:xfrm>
            <a:off x="3629500" y="2569475"/>
            <a:ext cx="108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7"/>
          <p:cNvSpPr/>
          <p:nvPr/>
        </p:nvSpPr>
        <p:spPr>
          <a:xfrm>
            <a:off x="6777875" y="1920863"/>
            <a:ext cx="1725275" cy="1454175"/>
          </a:xfrm>
          <a:custGeom>
            <a:rect b="b" l="l" r="r" t="t"/>
            <a:pathLst>
              <a:path extrusionOk="0" h="58167" w="69011">
                <a:moveTo>
                  <a:pt x="493" y="0"/>
                </a:moveTo>
                <a:lnTo>
                  <a:pt x="0" y="58167"/>
                </a:lnTo>
                <a:lnTo>
                  <a:pt x="69011" y="57674"/>
                </a:lnTo>
                <a:lnTo>
                  <a:pt x="68518" y="0"/>
                </a:ln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"/>
          <p:cNvSpPr txBox="1"/>
          <p:nvPr/>
        </p:nvSpPr>
        <p:spPr>
          <a:xfrm>
            <a:off x="3902350" y="2493275"/>
            <a:ext cx="536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4936975" y="2392925"/>
            <a:ext cx="536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0.8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4708625" y="2360975"/>
            <a:ext cx="4125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1356075" y="2829550"/>
            <a:ext cx="2168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Misclassification Rate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3609400" y="2856400"/>
            <a:ext cx="11223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1 - 0.8 = 0.2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2195475" y="3216825"/>
            <a:ext cx="112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3858100" y="3209500"/>
            <a:ext cx="412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6808300" y="1938125"/>
            <a:ext cx="844825" cy="695750"/>
          </a:xfrm>
          <a:custGeom>
            <a:rect b="b" l="l" r="r" t="t"/>
            <a:pathLst>
              <a:path extrusionOk="0" h="27830" w="33793">
                <a:moveTo>
                  <a:pt x="497" y="994"/>
                </a:moveTo>
                <a:lnTo>
                  <a:pt x="0" y="27830"/>
                </a:lnTo>
                <a:lnTo>
                  <a:pt x="33296" y="27830"/>
                </a:lnTo>
                <a:lnTo>
                  <a:pt x="33793" y="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35" name="Google Shape;135;p7"/>
          <p:cNvCxnSpPr/>
          <p:nvPr/>
        </p:nvCxnSpPr>
        <p:spPr>
          <a:xfrm>
            <a:off x="3585250" y="3467325"/>
            <a:ext cx="108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7"/>
          <p:cNvSpPr/>
          <p:nvPr/>
        </p:nvSpPr>
        <p:spPr>
          <a:xfrm>
            <a:off x="6795875" y="1925700"/>
            <a:ext cx="1714500" cy="695750"/>
          </a:xfrm>
          <a:custGeom>
            <a:rect b="b" l="l" r="r" t="t"/>
            <a:pathLst>
              <a:path extrusionOk="0" h="27830" w="68580">
                <a:moveTo>
                  <a:pt x="0" y="0"/>
                </a:moveTo>
                <a:lnTo>
                  <a:pt x="497" y="27830"/>
                </a:lnTo>
                <a:lnTo>
                  <a:pt x="68580" y="27830"/>
                </a:lnTo>
                <a:lnTo>
                  <a:pt x="67586" y="994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"/>
          <p:cNvSpPr txBox="1"/>
          <p:nvPr/>
        </p:nvSpPr>
        <p:spPr>
          <a:xfrm>
            <a:off x="3686650" y="3445425"/>
            <a:ext cx="755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+ 5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5012750" y="3236350"/>
            <a:ext cx="536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0.90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4706225" y="3258825"/>
            <a:ext cx="4125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2125125" y="3685875"/>
            <a:ext cx="1263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6795875" y="1900850"/>
            <a:ext cx="869675" cy="745450"/>
          </a:xfrm>
          <a:custGeom>
            <a:rect b="b" l="l" r="r" t="t"/>
            <a:pathLst>
              <a:path extrusionOk="0" h="29818" w="34787">
                <a:moveTo>
                  <a:pt x="0" y="0"/>
                </a:moveTo>
                <a:lnTo>
                  <a:pt x="497" y="29818"/>
                </a:lnTo>
                <a:lnTo>
                  <a:pt x="34787" y="29321"/>
                </a:lnTo>
                <a:lnTo>
                  <a:pt x="34290" y="497"/>
                </a:lnTo>
                <a:close/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"/>
          <p:cNvSpPr txBox="1"/>
          <p:nvPr/>
        </p:nvSpPr>
        <p:spPr>
          <a:xfrm>
            <a:off x="3786875" y="3685875"/>
            <a:ext cx="412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6795875" y="1913275"/>
            <a:ext cx="869675" cy="1466025"/>
          </a:xfrm>
          <a:custGeom>
            <a:rect b="b" l="l" r="r" t="t"/>
            <a:pathLst>
              <a:path extrusionOk="0" h="58641" w="34787">
                <a:moveTo>
                  <a:pt x="0" y="0"/>
                </a:moveTo>
                <a:lnTo>
                  <a:pt x="994" y="58641"/>
                </a:lnTo>
                <a:lnTo>
                  <a:pt x="34787" y="58144"/>
                </a:lnTo>
                <a:lnTo>
                  <a:pt x="33793" y="1491"/>
                </a:lnTo>
                <a:close/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44" name="Google Shape;144;p7"/>
          <p:cNvCxnSpPr/>
          <p:nvPr/>
        </p:nvCxnSpPr>
        <p:spPr>
          <a:xfrm>
            <a:off x="3523300" y="3980025"/>
            <a:ext cx="108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7"/>
          <p:cNvSpPr txBox="1"/>
          <p:nvPr/>
        </p:nvSpPr>
        <p:spPr>
          <a:xfrm>
            <a:off x="3686650" y="3958250"/>
            <a:ext cx="755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+ 25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5047088" y="3803475"/>
            <a:ext cx="536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0.66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4740563" y="3825950"/>
            <a:ext cx="4125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/>
        </p:nvSpPr>
        <p:spPr>
          <a:xfrm>
            <a:off x="3000100" y="127700"/>
            <a:ext cx="3010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179725" y="767400"/>
            <a:ext cx="36153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there are 1000 people, and you are predicting they will like your TV show or not.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781575" y="3115988"/>
            <a:ext cx="3615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if i say, nobody likes the show, we will get very high 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score i.e 99 %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3602250" y="3525600"/>
            <a:ext cx="3615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…..but we haven’t identified 1 % who will like 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2340988" y="3942788"/>
            <a:ext cx="3615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that reason we came up with precision and recall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876" y="767400"/>
            <a:ext cx="3303250" cy="17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 b="27593" l="0" r="0" t="0"/>
          <a:stretch/>
        </p:blipFill>
        <p:spPr>
          <a:xfrm>
            <a:off x="309500" y="1577850"/>
            <a:ext cx="2367426" cy="11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375113" y="2635300"/>
            <a:ext cx="2236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r>
              <a:rPr lang="en-GB" sz="1100"/>
              <a:t>0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 not like the show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5">
            <a:alphaModFix/>
          </a:blip>
          <a:srcRect b="58475" l="22712" r="27148" t="0"/>
          <a:stretch/>
        </p:blipFill>
        <p:spPr>
          <a:xfrm>
            <a:off x="3560013" y="1794463"/>
            <a:ext cx="1092775" cy="7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3502138" y="2437550"/>
            <a:ext cx="1293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likes the show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/>
        </p:nvSpPr>
        <p:spPr>
          <a:xfrm>
            <a:off x="3000100" y="127700"/>
            <a:ext cx="3010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1032025" y="927625"/>
            <a:ext cx="36153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how accurate you are when you say someone will like it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2977400" y="1405213"/>
            <a:ext cx="36153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 say 8 people like the show, out of which only 6 actually liked my show then my precision is 75 %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1449250" y="2393800"/>
            <a:ext cx="36153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how good you are at identifying people who actually like it.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4015800" y="2915800"/>
            <a:ext cx="3615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10 people who like it and i was able to identify only 6, here my recall is 60 %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4496675" y="3747875"/>
            <a:ext cx="3615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and recall both are good metric and both are needed.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/>
        </p:nvSpPr>
        <p:spPr>
          <a:xfrm>
            <a:off x="3000100" y="127700"/>
            <a:ext cx="3010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593875" y="1086638"/>
            <a:ext cx="3197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 say nobody likes the show, i have 0 % recall .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2168250" y="1356913"/>
            <a:ext cx="1434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is bad…..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510475" y="1812538"/>
            <a:ext cx="3197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if i say everyone likes the show, i have 100% recall and only 1 % precision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2084850" y="2293888"/>
            <a:ext cx="1789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is bad again….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5840175" y="1459988"/>
            <a:ext cx="69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7281200" y="1459988"/>
            <a:ext cx="957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0"/>
          <p:cNvCxnSpPr/>
          <p:nvPr/>
        </p:nvCxnSpPr>
        <p:spPr>
          <a:xfrm rot="10800000">
            <a:off x="6407100" y="1385613"/>
            <a:ext cx="0" cy="4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10"/>
          <p:cNvCxnSpPr/>
          <p:nvPr/>
        </p:nvCxnSpPr>
        <p:spPr>
          <a:xfrm>
            <a:off x="8160750" y="1387388"/>
            <a:ext cx="9600" cy="49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10"/>
          <p:cNvSpPr txBox="1"/>
          <p:nvPr/>
        </p:nvSpPr>
        <p:spPr>
          <a:xfrm>
            <a:off x="5787225" y="2166863"/>
            <a:ext cx="957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7475750" y="2166863"/>
            <a:ext cx="957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0"/>
          <p:cNvCxnSpPr/>
          <p:nvPr/>
        </p:nvCxnSpPr>
        <p:spPr>
          <a:xfrm rot="10800000">
            <a:off x="6612750" y="2092488"/>
            <a:ext cx="0" cy="4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10"/>
          <p:cNvCxnSpPr/>
          <p:nvPr/>
        </p:nvCxnSpPr>
        <p:spPr>
          <a:xfrm>
            <a:off x="8066475" y="2094263"/>
            <a:ext cx="9600" cy="49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30771" r="29517" t="0"/>
          <a:stretch/>
        </p:blipFill>
        <p:spPr>
          <a:xfrm>
            <a:off x="4331352" y="899975"/>
            <a:ext cx="1056050" cy="191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/>
        </p:nvSpPr>
        <p:spPr>
          <a:xfrm>
            <a:off x="3260675" y="2974638"/>
            <a:ext cx="3197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about if we average these two values ?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510475" y="1859388"/>
            <a:ext cx="3130150" cy="431325"/>
          </a:xfrm>
          <a:custGeom>
            <a:rect b="b" l="l" r="r" t="t"/>
            <a:pathLst>
              <a:path extrusionOk="0" h="17253" w="125206">
                <a:moveTo>
                  <a:pt x="0" y="0"/>
                </a:moveTo>
                <a:lnTo>
                  <a:pt x="0" y="17253"/>
                </a:lnTo>
                <a:lnTo>
                  <a:pt x="125206" y="15281"/>
                </a:lnTo>
                <a:lnTo>
                  <a:pt x="124221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"/>
          <p:cNvSpPr txBox="1"/>
          <p:nvPr/>
        </p:nvSpPr>
        <p:spPr>
          <a:xfrm>
            <a:off x="4222650" y="3399300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5015875" y="3399300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4623125" y="3399300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0"/>
          <p:cNvCxnSpPr/>
          <p:nvPr/>
        </p:nvCxnSpPr>
        <p:spPr>
          <a:xfrm>
            <a:off x="4222650" y="3652200"/>
            <a:ext cx="126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10"/>
          <p:cNvSpPr txBox="1"/>
          <p:nvPr/>
        </p:nvSpPr>
        <p:spPr>
          <a:xfrm>
            <a:off x="4699325" y="3600300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5538100" y="3475500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5953275" y="3475500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50.5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593875" y="3600305"/>
            <a:ext cx="3197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average of precision and recall here is far from truth.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5646700" y="3752712"/>
            <a:ext cx="31974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Simply averaging precision and recall is not enough. We use harmonic mean for precision and recall.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0"/>
          <p:cNvCxnSpPr>
            <a:endCxn id="192" idx="1"/>
          </p:cNvCxnSpPr>
          <p:nvPr/>
        </p:nvCxnSpPr>
        <p:spPr>
          <a:xfrm>
            <a:off x="2452350" y="3190500"/>
            <a:ext cx="1770300" cy="38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p10"/>
          <p:cNvSpPr txBox="1"/>
          <p:nvPr/>
        </p:nvSpPr>
        <p:spPr>
          <a:xfrm>
            <a:off x="662550" y="2870888"/>
            <a:ext cx="1789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punishes the higher values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7825" y="1386125"/>
            <a:ext cx="2715050" cy="9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 txBox="1"/>
          <p:nvPr/>
        </p:nvSpPr>
        <p:spPr>
          <a:xfrm>
            <a:off x="3000100" y="127700"/>
            <a:ext cx="3010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1071225" y="2291800"/>
            <a:ext cx="1184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= 20 %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2102525" y="2291800"/>
            <a:ext cx="1360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 = 80%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4076000" y="2291788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4869225" y="2291788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4476475" y="2291788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1"/>
          <p:cNvCxnSpPr/>
          <p:nvPr/>
        </p:nvCxnSpPr>
        <p:spPr>
          <a:xfrm>
            <a:off x="4076000" y="2544688"/>
            <a:ext cx="126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11"/>
          <p:cNvSpPr txBox="1"/>
          <p:nvPr/>
        </p:nvSpPr>
        <p:spPr>
          <a:xfrm>
            <a:off x="4324075" y="2480463"/>
            <a:ext cx="734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0.8 + 0.2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3389175" y="2367988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3657288" y="2376913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5390378" y="2368000"/>
            <a:ext cx="620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0.32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1071225" y="2998750"/>
            <a:ext cx="1184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= 10 %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2102525" y="2998750"/>
            <a:ext cx="1360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 = 90%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4067300" y="2904413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0.9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4860525" y="2904413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4467775" y="2904413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11"/>
          <p:cNvCxnSpPr/>
          <p:nvPr/>
        </p:nvCxnSpPr>
        <p:spPr>
          <a:xfrm>
            <a:off x="4067300" y="3157313"/>
            <a:ext cx="126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11"/>
          <p:cNvSpPr txBox="1"/>
          <p:nvPr/>
        </p:nvSpPr>
        <p:spPr>
          <a:xfrm>
            <a:off x="4315375" y="3093088"/>
            <a:ext cx="734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0.9 + 0.1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3380475" y="2980613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3648588" y="2989538"/>
            <a:ext cx="4725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5381678" y="2980625"/>
            <a:ext cx="620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0.12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/>
        </p:nvSpPr>
        <p:spPr>
          <a:xfrm>
            <a:off x="3000100" y="127700"/>
            <a:ext cx="3010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CURVE AND AUC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411050" y="1177550"/>
            <a:ext cx="39882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- AUC curve is the  performance measure for classification problems at different thresholds.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519000" y="2027250"/>
            <a:ext cx="614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12"/>
          <p:cNvCxnSpPr>
            <a:stCxn id="235" idx="3"/>
          </p:cNvCxnSpPr>
          <p:nvPr/>
        </p:nvCxnSpPr>
        <p:spPr>
          <a:xfrm flipH="1" rot="10800000">
            <a:off x="1133100" y="2199450"/>
            <a:ext cx="6000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p12"/>
          <p:cNvSpPr txBox="1"/>
          <p:nvPr/>
        </p:nvSpPr>
        <p:spPr>
          <a:xfrm>
            <a:off x="1733100" y="2023050"/>
            <a:ext cx="15996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Curve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519000" y="2480700"/>
            <a:ext cx="614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2"/>
          <p:cNvCxnSpPr/>
          <p:nvPr/>
        </p:nvCxnSpPr>
        <p:spPr>
          <a:xfrm flipH="1" rot="10800000">
            <a:off x="1133100" y="2657100"/>
            <a:ext cx="6000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12"/>
          <p:cNvSpPr txBox="1"/>
          <p:nvPr/>
        </p:nvSpPr>
        <p:spPr>
          <a:xfrm>
            <a:off x="1733100" y="2389050"/>
            <a:ext cx="19440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 of Separability between classes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5384800" y="1269200"/>
            <a:ext cx="29136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Curve is plotted against TPR VS FPR.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2"/>
          <p:cNvPicPr preferRelativeResize="0"/>
          <p:nvPr/>
        </p:nvPicPr>
        <p:blipFill rotWithShape="1">
          <a:blip r:embed="rId3">
            <a:alphaModFix/>
          </a:blip>
          <a:srcRect b="16449" l="35997" r="37531" t="38765"/>
          <a:stretch/>
        </p:blipFill>
        <p:spPr>
          <a:xfrm>
            <a:off x="5583610" y="1805450"/>
            <a:ext cx="2515974" cy="239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