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Nunito ExtraBold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hm0EkcpnzHFEclLDtX0BNiP+e5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EE2DF9-E391-49AD-AAD0-A0753CB89071}">
  <a:tblStyle styleId="{FAEE2DF9-E391-49AD-AAD0-A0753CB8907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35" Type="http://schemas.openxmlformats.org/officeDocument/2006/relationships/font" Target="fonts/NunitoExtraBold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Extra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5" name="Google Shape;75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8" name="Google Shape;78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3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3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5" name="Google Shape;15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2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2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0" name="Google Shape;60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2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7" name="Google Shape;67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3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3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1" name="Google Shape;71;p3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04550" y="37275"/>
            <a:ext cx="980450" cy="9804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5028300" y="1727250"/>
            <a:ext cx="40950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MACHINE LEARNING</a:t>
            </a:r>
            <a:endParaRPr b="0" i="0" sz="2900" u="none" cap="none" strike="noStrike">
              <a:solidFill>
                <a:srgbClr val="FFFF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idx="4294967295" type="title"/>
          </p:nvPr>
        </p:nvSpPr>
        <p:spPr>
          <a:xfrm>
            <a:off x="2705250" y="601275"/>
            <a:ext cx="3733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GINI</a:t>
            </a:r>
            <a:endParaRPr/>
          </a:p>
        </p:txBody>
      </p:sp>
      <p:sp>
        <p:nvSpPr>
          <p:cNvPr id="155" name="Google Shape;155;p11"/>
          <p:cNvSpPr txBox="1"/>
          <p:nvPr>
            <p:ph idx="4294967295" type="body"/>
          </p:nvPr>
        </p:nvSpPr>
        <p:spPr>
          <a:xfrm>
            <a:off x="1159750" y="1933850"/>
            <a:ext cx="3728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The goal of any learning algorithm in decision tree is to find the best split.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Gini impurity measures the disorder of the set of elements.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3">
            <a:alphaModFix/>
          </a:blip>
          <a:srcRect b="59496" l="15145" r="67632" t="32971"/>
          <a:stretch/>
        </p:blipFill>
        <p:spPr>
          <a:xfrm>
            <a:off x="4987150" y="2178600"/>
            <a:ext cx="3197475" cy="7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1"/>
          <p:cNvSpPr txBox="1"/>
          <p:nvPr/>
        </p:nvSpPr>
        <p:spPr>
          <a:xfrm>
            <a:off x="3827775" y="3572550"/>
            <a:ext cx="37335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p12"/>
          <p:cNvGraphicFramePr/>
          <p:nvPr/>
        </p:nvGraphicFramePr>
        <p:xfrm>
          <a:off x="4038600" y="218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{FAEE2DF9-E391-49AD-AAD0-A0753CB89071}</a:tableStyleId>
              </a:tblPr>
              <a:tblGrid>
                <a:gridCol w="1821325"/>
                <a:gridCol w="750975"/>
              </a:tblGrid>
              <a:tr h="9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Total Students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20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9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Pass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9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Fail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Google Shape;163;p12"/>
          <p:cNvGraphicFramePr/>
          <p:nvPr/>
        </p:nvGraphicFramePr>
        <p:xfrm>
          <a:off x="1055725" y="219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{FAEE2DF9-E391-49AD-AAD0-A0753CB89071}</a:tableStyleId>
              </a:tblPr>
              <a:tblGrid>
                <a:gridCol w="24648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FEATURES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ATTEND TUITION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CO-CURRICULAR ACTIVITIES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164" name="Google Shape;164;p12"/>
          <p:cNvSpPr txBox="1"/>
          <p:nvPr/>
        </p:nvSpPr>
        <p:spPr>
          <a:xfrm>
            <a:off x="6825975" y="2495000"/>
            <a:ext cx="15309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(pass) = 12/20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(fail) = 8/20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2"/>
          <p:cNvSpPr/>
          <p:nvPr/>
        </p:nvSpPr>
        <p:spPr>
          <a:xfrm>
            <a:off x="1665275" y="805750"/>
            <a:ext cx="2847000" cy="1047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decide on which variable to split first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idx="4294967295" type="body"/>
          </p:nvPr>
        </p:nvSpPr>
        <p:spPr>
          <a:xfrm>
            <a:off x="224350" y="537175"/>
            <a:ext cx="37287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GB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We will calculate the gini impurity for both the split and select the one with less impurity.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3"/>
          <p:cNvSpPr txBox="1"/>
          <p:nvPr/>
        </p:nvSpPr>
        <p:spPr>
          <a:xfrm>
            <a:off x="4572000" y="1020525"/>
            <a:ext cx="26589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SPLIT ON TUTION</a:t>
            </a:r>
            <a:endParaRPr b="1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13"/>
          <p:cNvPicPr preferRelativeResize="0"/>
          <p:nvPr/>
        </p:nvPicPr>
        <p:blipFill rotWithShape="1">
          <a:blip r:embed="rId3">
            <a:alphaModFix/>
          </a:blip>
          <a:srcRect b="27478" l="6325" r="48299" t="38746"/>
          <a:stretch/>
        </p:blipFill>
        <p:spPr>
          <a:xfrm>
            <a:off x="3631550" y="1745825"/>
            <a:ext cx="5283876" cy="22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3"/>
          <p:cNvSpPr txBox="1"/>
          <p:nvPr/>
        </p:nvSpPr>
        <p:spPr>
          <a:xfrm>
            <a:off x="5197225" y="3934325"/>
            <a:ext cx="2199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Star represents fail and circle represents pass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3"/>
          <p:cNvSpPr txBox="1"/>
          <p:nvPr>
            <p:ph idx="4294967295" type="body"/>
          </p:nvPr>
        </p:nvSpPr>
        <p:spPr>
          <a:xfrm>
            <a:off x="170625" y="2323425"/>
            <a:ext cx="37287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GB" sz="12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Gini at the root node = </a:t>
            </a:r>
            <a:r>
              <a:rPr lang="en-GB" sz="11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p^2 + q^2 = 0.6^2 + 0.4^2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3"/>
          <p:cNvSpPr txBox="1"/>
          <p:nvPr>
            <p:ph idx="4294967295" type="body"/>
          </p:nvPr>
        </p:nvSpPr>
        <p:spPr>
          <a:xfrm>
            <a:off x="224350" y="1750725"/>
            <a:ext cx="2985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At root node  p = 12/20 which equals 0.6 </a:t>
            </a:r>
            <a:endParaRPr sz="11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and q = 8/20 which equals 0.4</a:t>
            </a:r>
            <a:endParaRPr sz="11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3"/>
          <p:cNvSpPr txBox="1"/>
          <p:nvPr>
            <p:ph idx="4294967295" type="body"/>
          </p:nvPr>
        </p:nvSpPr>
        <p:spPr>
          <a:xfrm>
            <a:off x="224350" y="2724150"/>
            <a:ext cx="31551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Impurity = 1 - Gini</a:t>
            </a:r>
            <a:endParaRPr sz="11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Impurity = 1 - 0.52 = 0.48</a:t>
            </a:r>
            <a:endParaRPr sz="11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So at the root node we have impurity = 0.48.</a:t>
            </a:r>
            <a:endParaRPr sz="11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/>
        </p:nvSpPr>
        <p:spPr>
          <a:xfrm>
            <a:off x="4572000" y="868125"/>
            <a:ext cx="26589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SPLIT ON TUTION</a:t>
            </a:r>
            <a:endParaRPr b="1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14"/>
          <p:cNvPicPr preferRelativeResize="0"/>
          <p:nvPr/>
        </p:nvPicPr>
        <p:blipFill rotWithShape="1">
          <a:blip r:embed="rId3">
            <a:alphaModFix/>
          </a:blip>
          <a:srcRect b="27478" l="6325" r="48299" t="38746"/>
          <a:stretch/>
        </p:blipFill>
        <p:spPr>
          <a:xfrm>
            <a:off x="3631550" y="1593425"/>
            <a:ext cx="5283876" cy="22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4"/>
          <p:cNvSpPr txBox="1"/>
          <p:nvPr/>
        </p:nvSpPr>
        <p:spPr>
          <a:xfrm>
            <a:off x="5197225" y="3781925"/>
            <a:ext cx="2199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Star represents fail and circle represents pass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4"/>
          <p:cNvSpPr txBox="1"/>
          <p:nvPr>
            <p:ph idx="4294967295" type="body"/>
          </p:nvPr>
        </p:nvSpPr>
        <p:spPr>
          <a:xfrm>
            <a:off x="224350" y="537175"/>
            <a:ext cx="37287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2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After the split we have 12 values in left node and 8 values in right node</a:t>
            </a:r>
            <a:endParaRPr sz="15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4"/>
          <p:cNvSpPr txBox="1"/>
          <p:nvPr>
            <p:ph idx="4294967295" type="body"/>
          </p:nvPr>
        </p:nvSpPr>
        <p:spPr>
          <a:xfrm>
            <a:off x="892950" y="1593425"/>
            <a:ext cx="1897500" cy="420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4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For the left sub node</a:t>
            </a:r>
            <a:endParaRPr sz="18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4"/>
          <p:cNvPicPr preferRelativeResize="0"/>
          <p:nvPr/>
        </p:nvPicPr>
        <p:blipFill rotWithShape="1">
          <a:blip r:embed="rId4">
            <a:alphaModFix/>
          </a:blip>
          <a:srcRect b="36392" l="12946" r="67622" t="45672"/>
          <a:stretch/>
        </p:blipFill>
        <p:spPr>
          <a:xfrm>
            <a:off x="224350" y="2114550"/>
            <a:ext cx="3234702" cy="16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/>
        </p:nvSpPr>
        <p:spPr>
          <a:xfrm>
            <a:off x="4572000" y="868125"/>
            <a:ext cx="26589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SPLIT ON TUTION</a:t>
            </a:r>
            <a:endParaRPr b="1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 rotWithShape="1">
          <a:blip r:embed="rId3">
            <a:alphaModFix/>
          </a:blip>
          <a:srcRect b="27478" l="6325" r="48299" t="38746"/>
          <a:stretch/>
        </p:blipFill>
        <p:spPr>
          <a:xfrm>
            <a:off x="3631550" y="1593425"/>
            <a:ext cx="5283876" cy="22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5"/>
          <p:cNvSpPr txBox="1"/>
          <p:nvPr/>
        </p:nvSpPr>
        <p:spPr>
          <a:xfrm>
            <a:off x="5197225" y="3781925"/>
            <a:ext cx="2199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Star represents fail and circle represents pass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5"/>
          <p:cNvSpPr txBox="1"/>
          <p:nvPr>
            <p:ph idx="4294967295" type="body"/>
          </p:nvPr>
        </p:nvSpPr>
        <p:spPr>
          <a:xfrm>
            <a:off x="224350" y="537175"/>
            <a:ext cx="37287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2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After the split we have 12 values in left node and 8 values in right node</a:t>
            </a:r>
            <a:endParaRPr sz="15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5"/>
          <p:cNvSpPr txBox="1"/>
          <p:nvPr>
            <p:ph idx="4294967295" type="body"/>
          </p:nvPr>
        </p:nvSpPr>
        <p:spPr>
          <a:xfrm>
            <a:off x="892938" y="1486000"/>
            <a:ext cx="2088300" cy="420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4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For the right sub node</a:t>
            </a:r>
            <a:endParaRPr sz="18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15"/>
          <p:cNvPicPr preferRelativeResize="0"/>
          <p:nvPr/>
        </p:nvPicPr>
        <p:blipFill rotWithShape="1">
          <a:blip r:embed="rId4">
            <a:alphaModFix/>
          </a:blip>
          <a:srcRect b="42689" l="13348" r="68006" t="39886"/>
          <a:stretch/>
        </p:blipFill>
        <p:spPr>
          <a:xfrm>
            <a:off x="365075" y="2014325"/>
            <a:ext cx="3144027" cy="165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 b="48386" l="17624" r="54981" t="48678"/>
          <a:stretch/>
        </p:blipFill>
        <p:spPr>
          <a:xfrm>
            <a:off x="617012" y="2095625"/>
            <a:ext cx="7909977" cy="4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/>
        </p:nvSpPr>
        <p:spPr>
          <a:xfrm>
            <a:off x="2881049" y="621175"/>
            <a:ext cx="3381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SPLIT ON CO-CURRICULAR</a:t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17"/>
          <p:cNvPicPr preferRelativeResize="0"/>
          <p:nvPr/>
        </p:nvPicPr>
        <p:blipFill rotWithShape="1">
          <a:blip r:embed="rId3">
            <a:alphaModFix/>
          </a:blip>
          <a:srcRect b="19993" l="5582" r="36087" t="36258"/>
          <a:stretch/>
        </p:blipFill>
        <p:spPr>
          <a:xfrm>
            <a:off x="1415263" y="1217815"/>
            <a:ext cx="6313474" cy="330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18"/>
          <p:cNvGraphicFramePr/>
          <p:nvPr/>
        </p:nvGraphicFramePr>
        <p:xfrm>
          <a:off x="2530450" y="208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{FAEE2DF9-E391-49AD-AAD0-A0753CB89071}</a:tableStyleId>
              </a:tblPr>
              <a:tblGrid>
                <a:gridCol w="3311425"/>
                <a:gridCol w="7716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GINI IMPURITY IN PARENT NODE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0.48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GINI IMPURITY FOR SPLIT ON TUTION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0.41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GINI IMPURITY FOR SPLIT ON CO-CURRICULAR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0.48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3" name="Google Shape;213;p18"/>
          <p:cNvSpPr txBox="1"/>
          <p:nvPr/>
        </p:nvSpPr>
        <p:spPr>
          <a:xfrm>
            <a:off x="2881050" y="1252450"/>
            <a:ext cx="33819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COMPARE AND SELECT THE SPLIT WITH LESS IMPURITY</a:t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/>
        </p:nvSpPr>
        <p:spPr>
          <a:xfrm>
            <a:off x="1775300" y="881450"/>
            <a:ext cx="54255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ADVANTAGES OF DECISION TREE</a:t>
            </a:r>
            <a:endParaRPr b="1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1876000" y="1656850"/>
            <a:ext cx="54927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b="0" i="0" lang="en-GB" sz="135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Decision trees are simple to interpret and visualize.</a:t>
            </a:r>
            <a:endParaRPr b="0" i="0" sz="1350" u="none" cap="none" strike="noStrike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b="0" i="0" lang="en-GB" sz="135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Requires less effort for data preparation compared to other algorithms.</a:t>
            </a:r>
            <a:endParaRPr b="0" i="0" sz="1350" u="none" cap="none" strike="noStrike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b="0" i="0" lang="en-GB" sz="135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35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Useful in data exploration. Decision trees are one of the fastest ways to identify the most significant variables.</a:t>
            </a:r>
            <a:endParaRPr b="0" i="0" sz="1350" u="none" cap="none" strike="noStrike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b="0" i="0" lang="en-GB" sz="135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35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 decision tree can handle both categorical and numerical variables.</a:t>
            </a:r>
            <a:endParaRPr b="0" i="0" sz="1350" u="none" cap="none" strike="noStrike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b="0" i="0" lang="en-GB" sz="1350" u="none" cap="none" strike="noStrike">
                <a:solidFill>
                  <a:srgbClr val="0000FF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35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 decision tree can handle missing values. </a:t>
            </a:r>
            <a:endParaRPr b="0" i="0" sz="1350" u="none" cap="none" strike="noStrike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/>
        </p:nvSpPr>
        <p:spPr>
          <a:xfrm>
            <a:off x="1687650" y="1371600"/>
            <a:ext cx="5768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DISADVANTAGES OF DECISION TREE</a:t>
            </a:r>
            <a:endParaRPr b="1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1825650" y="2079900"/>
            <a:ext cx="5492700" cy="1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b="0" i="0" lang="en-GB" sz="135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Decision trees are very prone to overfitting.</a:t>
            </a:r>
            <a:endParaRPr b="0" i="0" sz="1350" u="none" cap="none" strike="noStrike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b="0" i="0" lang="en-GB" sz="135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 small change in data can cause a large change in the structure of the decision tree.</a:t>
            </a:r>
            <a:endParaRPr b="0" i="0" sz="1350" u="none" cap="none" strike="noStrike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b="0" i="0" lang="en-GB" sz="135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Decision trees are relatively expensive as complexity and time taken is more.</a:t>
            </a:r>
            <a:endParaRPr b="0" i="0" sz="1350" u="none" cap="none" strike="noStrike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idx="4294967295" type="title"/>
          </p:nvPr>
        </p:nvSpPr>
        <p:spPr>
          <a:xfrm>
            <a:off x="546425" y="862025"/>
            <a:ext cx="33438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DECISION TREE</a:t>
            </a:r>
            <a:endParaRPr/>
          </a:p>
        </p:txBody>
      </p:sp>
      <p:sp>
        <p:nvSpPr>
          <p:cNvPr id="93" name="Google Shape;93;p3"/>
          <p:cNvSpPr txBox="1"/>
          <p:nvPr>
            <p:ph idx="4294967295" type="body"/>
          </p:nvPr>
        </p:nvSpPr>
        <p:spPr>
          <a:xfrm>
            <a:off x="353975" y="1734250"/>
            <a:ext cx="37287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-GB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 decision tree is a supervised Machine learning algorithm 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-GB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It is used for both classification and regression problems. 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-GB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It is mostly used for classification tasks. 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-GB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The goal is to build a model to predict the value of the target label  by using simple decision rules inferred from data.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4150" y="1157328"/>
            <a:ext cx="3728700" cy="3001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9530" l="5829" r="41655" t="36987"/>
          <a:stretch/>
        </p:blipFill>
        <p:spPr>
          <a:xfrm>
            <a:off x="1443738" y="1357575"/>
            <a:ext cx="6104125" cy="349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>
            <p:ph idx="4294967295" type="title"/>
          </p:nvPr>
        </p:nvSpPr>
        <p:spPr>
          <a:xfrm>
            <a:off x="1141650" y="194325"/>
            <a:ext cx="68607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UNDERSTANDING THE BASIC TERMINOLOGIES OF DECISION TREE</a:t>
            </a:r>
            <a:endParaRPr/>
          </a:p>
        </p:txBody>
      </p:sp>
      <p:cxnSp>
        <p:nvCxnSpPr>
          <p:cNvPr id="101" name="Google Shape;101;p4"/>
          <p:cNvCxnSpPr/>
          <p:nvPr/>
        </p:nvCxnSpPr>
        <p:spPr>
          <a:xfrm flipH="1" rot="10800000">
            <a:off x="5009200" y="1611675"/>
            <a:ext cx="1101300" cy="20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" name="Google Shape;102;p4"/>
          <p:cNvSpPr txBox="1"/>
          <p:nvPr/>
        </p:nvSpPr>
        <p:spPr>
          <a:xfrm>
            <a:off x="6177575" y="1298025"/>
            <a:ext cx="2323200" cy="60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root node is the one where population data is present before any split.</a:t>
            </a:r>
            <a:endParaRPr b="1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9530" l="5829" r="41655" t="36987"/>
          <a:stretch/>
        </p:blipFill>
        <p:spPr>
          <a:xfrm>
            <a:off x="2205738" y="1357575"/>
            <a:ext cx="6104125" cy="349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/>
          <p:nvPr>
            <p:ph idx="4294967295" type="title"/>
          </p:nvPr>
        </p:nvSpPr>
        <p:spPr>
          <a:xfrm>
            <a:off x="1141650" y="177675"/>
            <a:ext cx="68607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UNDERSTANDING THE BASIC TERMINOLOGIES OF DECISION TREE</a:t>
            </a:r>
            <a:endParaRPr/>
          </a:p>
        </p:txBody>
      </p:sp>
      <p:cxnSp>
        <p:nvCxnSpPr>
          <p:cNvPr id="109" name="Google Shape;109;p5"/>
          <p:cNvCxnSpPr/>
          <p:nvPr/>
        </p:nvCxnSpPr>
        <p:spPr>
          <a:xfrm rot="10800000">
            <a:off x="2215925" y="2296350"/>
            <a:ext cx="846000" cy="41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" name="Google Shape;110;p5"/>
          <p:cNvSpPr txBox="1"/>
          <p:nvPr/>
        </p:nvSpPr>
        <p:spPr>
          <a:xfrm>
            <a:off x="505950" y="1722800"/>
            <a:ext cx="2323200" cy="60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When a sub-node get divided further into sub nodes it is known as decision node.</a:t>
            </a:r>
            <a:endParaRPr b="1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9530" l="5829" r="41655" t="36987"/>
          <a:stretch/>
        </p:blipFill>
        <p:spPr>
          <a:xfrm>
            <a:off x="1443738" y="1205175"/>
            <a:ext cx="6104125" cy="349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 txBox="1"/>
          <p:nvPr>
            <p:ph idx="4294967295" type="title"/>
          </p:nvPr>
        </p:nvSpPr>
        <p:spPr>
          <a:xfrm>
            <a:off x="1141650" y="171550"/>
            <a:ext cx="68607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UNDERSTANDING THE BASIC TERMINOLOGIES OF DECISION TREE</a:t>
            </a:r>
            <a:endParaRPr/>
          </a:p>
        </p:txBody>
      </p:sp>
      <p:cxnSp>
        <p:nvCxnSpPr>
          <p:cNvPr id="117" name="Google Shape;117;p6"/>
          <p:cNvCxnSpPr>
            <a:endCxn id="118" idx="0"/>
          </p:cNvCxnSpPr>
          <p:nvPr/>
        </p:nvCxnSpPr>
        <p:spPr>
          <a:xfrm>
            <a:off x="1960800" y="3540800"/>
            <a:ext cx="570600" cy="46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6"/>
          <p:cNvSpPr txBox="1"/>
          <p:nvPr/>
        </p:nvSpPr>
        <p:spPr>
          <a:xfrm>
            <a:off x="1369800" y="4006100"/>
            <a:ext cx="2323200" cy="60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node which does not get divided further into sub nodes is known as leaf/terminal node</a:t>
            </a:r>
            <a:endParaRPr b="1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9530" l="5829" r="41655" t="36987"/>
          <a:stretch/>
        </p:blipFill>
        <p:spPr>
          <a:xfrm>
            <a:off x="1443738" y="1205175"/>
            <a:ext cx="6104125" cy="349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 txBox="1"/>
          <p:nvPr>
            <p:ph idx="4294967295" type="title"/>
          </p:nvPr>
        </p:nvSpPr>
        <p:spPr>
          <a:xfrm>
            <a:off x="1141650" y="171550"/>
            <a:ext cx="68607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UNDERSTANDING THE BASIC TERMINOLOGIES OF DECISION TREE</a:t>
            </a:r>
            <a:endParaRPr/>
          </a:p>
        </p:txBody>
      </p:sp>
      <p:cxnSp>
        <p:nvCxnSpPr>
          <p:cNvPr id="125" name="Google Shape;125;p7"/>
          <p:cNvCxnSpPr>
            <a:endCxn id="126" idx="2"/>
          </p:cNvCxnSpPr>
          <p:nvPr/>
        </p:nvCxnSpPr>
        <p:spPr>
          <a:xfrm flipH="1" rot="10800000">
            <a:off x="7372825" y="2238075"/>
            <a:ext cx="597600" cy="73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" name="Google Shape;126;p7"/>
          <p:cNvSpPr txBox="1"/>
          <p:nvPr/>
        </p:nvSpPr>
        <p:spPr>
          <a:xfrm>
            <a:off x="6996775" y="1629075"/>
            <a:ext cx="1947300" cy="60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Depth is the longest path from root node to the leaf node.</a:t>
            </a:r>
            <a:endParaRPr b="1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9530" l="5829" r="41655" t="36987"/>
          <a:stretch/>
        </p:blipFill>
        <p:spPr>
          <a:xfrm>
            <a:off x="1443738" y="1205175"/>
            <a:ext cx="6104125" cy="349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 txBox="1"/>
          <p:nvPr>
            <p:ph idx="4294967295" type="title"/>
          </p:nvPr>
        </p:nvSpPr>
        <p:spPr>
          <a:xfrm>
            <a:off x="1141650" y="171550"/>
            <a:ext cx="68607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UNDERSTANDING THE BASIC TERMINOLOGIES OF DECISION TREE</a:t>
            </a:r>
            <a:endParaRPr/>
          </a:p>
        </p:txBody>
      </p:sp>
      <p:cxnSp>
        <p:nvCxnSpPr>
          <p:cNvPr id="133" name="Google Shape;133;p8"/>
          <p:cNvCxnSpPr>
            <a:endCxn id="134" idx="3"/>
          </p:cNvCxnSpPr>
          <p:nvPr/>
        </p:nvCxnSpPr>
        <p:spPr>
          <a:xfrm rot="10800000">
            <a:off x="2027875" y="2722875"/>
            <a:ext cx="792300" cy="1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" name="Google Shape;134;p8"/>
          <p:cNvSpPr txBox="1"/>
          <p:nvPr/>
        </p:nvSpPr>
        <p:spPr>
          <a:xfrm>
            <a:off x="80575" y="2303175"/>
            <a:ext cx="1947300" cy="83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Splitting - </a:t>
            </a:r>
            <a:endParaRPr b="1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Process of dividing a node further into sub nodes.</a:t>
            </a:r>
            <a:endParaRPr b="1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idx="4294967295" type="title"/>
          </p:nvPr>
        </p:nvSpPr>
        <p:spPr>
          <a:xfrm>
            <a:off x="1141650" y="171550"/>
            <a:ext cx="68607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UNDERSTANDING THE BASIC TERMINOLOGIES OF DECISION TREE</a:t>
            </a:r>
            <a:endParaRPr/>
          </a:p>
        </p:txBody>
      </p:sp>
      <p:sp>
        <p:nvSpPr>
          <p:cNvPr id="140" name="Google Shape;140;p9"/>
          <p:cNvSpPr txBox="1"/>
          <p:nvPr/>
        </p:nvSpPr>
        <p:spPr>
          <a:xfrm>
            <a:off x="2121875" y="3834150"/>
            <a:ext cx="1734900" cy="83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Pruning- </a:t>
            </a:r>
            <a:endParaRPr b="1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is opposite of splitting. When a tree is fully grown we remove the sub nodes</a:t>
            </a:r>
            <a:endParaRPr b="1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26446" l="5829" r="41655" t="36988"/>
          <a:stretch/>
        </p:blipFill>
        <p:spPr>
          <a:xfrm>
            <a:off x="1815425" y="1128975"/>
            <a:ext cx="6104101" cy="238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9529" l="26570" r="53403" t="72592"/>
          <a:stretch/>
        </p:blipFill>
        <p:spPr>
          <a:xfrm>
            <a:off x="4176600" y="3433250"/>
            <a:ext cx="2327650" cy="116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idx="4294967295" type="title"/>
          </p:nvPr>
        </p:nvSpPr>
        <p:spPr>
          <a:xfrm>
            <a:off x="738625" y="708725"/>
            <a:ext cx="5250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DECIDING THE BEST SPLIT</a:t>
            </a:r>
            <a:endParaRPr/>
          </a:p>
        </p:txBody>
      </p:sp>
      <p:sp>
        <p:nvSpPr>
          <p:cNvPr id="148" name="Google Shape;148;p10"/>
          <p:cNvSpPr txBox="1"/>
          <p:nvPr>
            <p:ph idx="4294967295" type="body"/>
          </p:nvPr>
        </p:nvSpPr>
        <p:spPr>
          <a:xfrm>
            <a:off x="353975" y="1734250"/>
            <a:ext cx="37287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 decision tree uses multiple algorithms to decide to split a node into different sub nodes.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The sub nodes should be more homogenous than previous node. As we go on splitting the homogeneity increases.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GB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 decision tree split the nodes on all the available variables and selects the one which results in more homogenous nodes. 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p10"/>
          <p:cNvGraphicFramePr/>
          <p:nvPr/>
        </p:nvGraphicFramePr>
        <p:xfrm>
          <a:off x="4726175" y="224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{FAEE2DF9-E391-49AD-AAD0-A0753CB89071}</a:tableStyleId>
              </a:tblPr>
              <a:tblGrid>
                <a:gridCol w="1340275"/>
                <a:gridCol w="1479800"/>
                <a:gridCol w="1200750"/>
              </a:tblGrid>
              <a:tr h="80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Marks in 12th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Entrance marks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Admitted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