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Nunito ExtraBold" panose="020B0604020202020204" charset="0"/>
      <p:bold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+NKWKfG93DNS4gQ6BgSJyaRuP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3E2040-4A53-4A9B-B52D-8B9D924D9FAC}">
  <a:tblStyle styleId="{2B3E2040-4A53-4A9B-B52D-8B9D924D9FA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F81BD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F81BD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A72BC54-6587-4008-B18F-2A432E982AC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8E8"/>
          </a:solidFill>
        </a:fill>
      </a:tcStyle>
    </a:wholeTbl>
    <a:band1H>
      <a:tcTxStyle b="off" i="off"/>
      <a:tcStyle>
        <a:tcBdr/>
        <a:fill>
          <a:solidFill>
            <a:srgbClr val="E8CFC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8CFC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C0504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C0504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C0504D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C0504D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8" name="Google Shape;78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3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" name="Google Shape;15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0" name="Google Shape;60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04550" y="37275"/>
            <a:ext cx="980450" cy="9804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5028300" y="1727250"/>
            <a:ext cx="4095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MACHINE LEARNING</a:t>
            </a:r>
            <a:endParaRPr sz="2900" b="0" i="0" u="none" strike="noStrike" cap="none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/>
        </p:nvSpPr>
        <p:spPr>
          <a:xfrm>
            <a:off x="1402200" y="378925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DO WE CHOOSE K ?</a:t>
            </a:r>
            <a:endParaRPr sz="30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 l="42483" t="52217" r="36744" b="15689"/>
          <a:stretch/>
        </p:blipFill>
        <p:spPr>
          <a:xfrm>
            <a:off x="744225" y="1555725"/>
            <a:ext cx="3147800" cy="273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 txBox="1"/>
          <p:nvPr/>
        </p:nvSpPr>
        <p:spPr>
          <a:xfrm>
            <a:off x="4554150" y="1821650"/>
            <a:ext cx="4487100" cy="1138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KNN algorithm is based on feature similarity. Choosing the right value of K is a process called parameter tuning, and is important for better accuracy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/>
          <p:nvPr/>
        </p:nvSpPr>
        <p:spPr>
          <a:xfrm>
            <a:off x="1402200" y="378925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DO WE CHOOSE K ?</a:t>
            </a:r>
            <a:endParaRPr sz="30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4151250" y="1861925"/>
            <a:ext cx="4487100" cy="11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of unknown data point was      at k=3 but changed at k=7, so which ‘k’ should we choose? </a:t>
            </a: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11"/>
          <p:cNvPicPr preferRelativeResize="0"/>
          <p:nvPr/>
        </p:nvPicPr>
        <p:blipFill rotWithShape="1">
          <a:blip r:embed="rId3">
            <a:alphaModFix/>
          </a:blip>
          <a:srcRect l="42628" t="48051" r="35678" b="16719"/>
          <a:stretch/>
        </p:blipFill>
        <p:spPr>
          <a:xfrm>
            <a:off x="868800" y="1354574"/>
            <a:ext cx="3086675" cy="2818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1"/>
          <p:cNvSpPr/>
          <p:nvPr/>
        </p:nvSpPr>
        <p:spPr>
          <a:xfrm>
            <a:off x="8333550" y="2062675"/>
            <a:ext cx="228600" cy="152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/>
        </p:nvSpPr>
        <p:spPr>
          <a:xfrm>
            <a:off x="1402200" y="378925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DO WE CHOOSE K ?</a:t>
            </a:r>
            <a:endParaRPr sz="30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1745825" y="1598100"/>
            <a:ext cx="58956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-GB" sz="1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Selecting the value of K is an iterative process.</a:t>
            </a:r>
            <a:endParaRPr sz="17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-GB" sz="1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Generally, (√ n) is chosen,where n is data point.</a:t>
            </a:r>
            <a:endParaRPr sz="17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-GB" sz="1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Odd value of K is selected to avoid the confusion between two classes of data </a:t>
            </a:r>
            <a:endParaRPr sz="17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 txBox="1"/>
          <p:nvPr/>
        </p:nvSpPr>
        <p:spPr>
          <a:xfrm>
            <a:off x="1496713" y="268575"/>
            <a:ext cx="61506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Consider a dataset having two variables height(cm) and weight(kg) and each point is classified as normal or underweight. </a:t>
            </a:r>
            <a:endParaRPr sz="1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7" name="Google Shape;267;p13"/>
          <p:cNvGraphicFramePr/>
          <p:nvPr/>
        </p:nvGraphicFramePr>
        <p:xfrm>
          <a:off x="2541188" y="14639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{2B3E2040-4A53-4A9B-B52D-8B9D924D9FAC}</a:tableStyleId>
              </a:tblPr>
              <a:tblGrid>
                <a:gridCol w="135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Weight(x2)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Height(y2)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Class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51</a:t>
                      </a:r>
                      <a:endParaRPr sz="9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167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Underweight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62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182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Normal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69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176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Normal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64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173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Normal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65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172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Normal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56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174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Underweight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58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169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Normal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57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173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Normal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55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170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Normal</a:t>
                      </a:r>
                      <a:endParaRPr sz="13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/>
          <p:nvPr/>
        </p:nvSpPr>
        <p:spPr>
          <a:xfrm>
            <a:off x="1524000" y="867125"/>
            <a:ext cx="623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 the basis of given data we have to classify the below set as normal or underweight using KNN.</a:t>
            </a:r>
            <a:endParaRPr sz="1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3" name="Google Shape;273;p14"/>
          <p:cNvGraphicFramePr/>
          <p:nvPr/>
        </p:nvGraphicFramePr>
        <p:xfrm>
          <a:off x="1524000" y="18849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{2B3E2040-4A53-4A9B-B52D-8B9D924D9FAC}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57 kg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170cm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?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4" name="Google Shape;274;p14"/>
          <p:cNvSpPr txBox="1"/>
          <p:nvPr/>
        </p:nvSpPr>
        <p:spPr>
          <a:xfrm>
            <a:off x="2857500" y="2830550"/>
            <a:ext cx="3429000" cy="7620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Assuming we don’t know how to calculate BMI</a:t>
            </a: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/>
        </p:nvSpPr>
        <p:spPr>
          <a:xfrm>
            <a:off x="762000" y="0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the nearest neighbors we will find the Euclidean distance.</a:t>
            </a: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990600" y="990600"/>
            <a:ext cx="3962400" cy="2971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15"/>
          <p:cNvCxnSpPr/>
          <p:nvPr/>
        </p:nvCxnSpPr>
        <p:spPr>
          <a:xfrm rot="5400000">
            <a:off x="1066844" y="4038644"/>
            <a:ext cx="1524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2" name="Google Shape;282;p15"/>
          <p:cNvCxnSpPr/>
          <p:nvPr/>
        </p:nvCxnSpPr>
        <p:spPr>
          <a:xfrm rot="5400000">
            <a:off x="1524838" y="4037850"/>
            <a:ext cx="1524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" name="Google Shape;283;p15"/>
          <p:cNvCxnSpPr/>
          <p:nvPr/>
        </p:nvCxnSpPr>
        <p:spPr>
          <a:xfrm rot="5400000">
            <a:off x="2058238" y="4037850"/>
            <a:ext cx="1524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15"/>
          <p:cNvCxnSpPr/>
          <p:nvPr/>
        </p:nvCxnSpPr>
        <p:spPr>
          <a:xfrm rot="5400000">
            <a:off x="2591638" y="4037850"/>
            <a:ext cx="1524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15"/>
          <p:cNvCxnSpPr/>
          <p:nvPr/>
        </p:nvCxnSpPr>
        <p:spPr>
          <a:xfrm rot="5400000">
            <a:off x="3810838" y="4037850"/>
            <a:ext cx="1524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15"/>
          <p:cNvCxnSpPr/>
          <p:nvPr/>
        </p:nvCxnSpPr>
        <p:spPr>
          <a:xfrm rot="5400000">
            <a:off x="3201238" y="4037850"/>
            <a:ext cx="1524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" name="Google Shape;287;p15"/>
          <p:cNvCxnSpPr/>
          <p:nvPr/>
        </p:nvCxnSpPr>
        <p:spPr>
          <a:xfrm rot="10800000">
            <a:off x="762088" y="3733888"/>
            <a:ext cx="2301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8" name="Google Shape;288;p15"/>
          <p:cNvCxnSpPr/>
          <p:nvPr/>
        </p:nvCxnSpPr>
        <p:spPr>
          <a:xfrm rot="10800000">
            <a:off x="762088" y="3352888"/>
            <a:ext cx="2301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p15"/>
          <p:cNvCxnSpPr/>
          <p:nvPr/>
        </p:nvCxnSpPr>
        <p:spPr>
          <a:xfrm rot="10800000">
            <a:off x="762088" y="1676488"/>
            <a:ext cx="2301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15"/>
          <p:cNvCxnSpPr/>
          <p:nvPr/>
        </p:nvCxnSpPr>
        <p:spPr>
          <a:xfrm rot="10800000">
            <a:off x="762088" y="2057488"/>
            <a:ext cx="2301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p15"/>
          <p:cNvCxnSpPr/>
          <p:nvPr/>
        </p:nvCxnSpPr>
        <p:spPr>
          <a:xfrm rot="10800000">
            <a:off x="762088" y="2514688"/>
            <a:ext cx="2301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p15"/>
          <p:cNvCxnSpPr/>
          <p:nvPr/>
        </p:nvCxnSpPr>
        <p:spPr>
          <a:xfrm rot="10800000">
            <a:off x="762088" y="2895688"/>
            <a:ext cx="2301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" name="Google Shape;293;p15"/>
          <p:cNvSpPr txBox="1"/>
          <p:nvPr/>
        </p:nvSpPr>
        <p:spPr>
          <a:xfrm>
            <a:off x="914400" y="4191000"/>
            <a:ext cx="609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1371600" y="4191000"/>
            <a:ext cx="609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1905000" y="4191000"/>
            <a:ext cx="609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2438400" y="4191000"/>
            <a:ext cx="609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3048000" y="4191000"/>
            <a:ext cx="609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</a:t>
            </a:r>
            <a:endParaRPr sz="1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3657600" y="4191000"/>
            <a:ext cx="609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</a:t>
            </a:r>
            <a:endParaRPr sz="1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 rot="-5400000">
            <a:off x="304800" y="3657600"/>
            <a:ext cx="609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165</a:t>
            </a:r>
            <a:endParaRPr sz="1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 rot="-5400000">
            <a:off x="304800" y="3200400"/>
            <a:ext cx="609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170</a:t>
            </a:r>
            <a:endParaRPr sz="1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 rot="-5400000">
            <a:off x="304800" y="2743200"/>
            <a:ext cx="609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175</a:t>
            </a:r>
            <a:endParaRPr sz="1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 rot="-5400000">
            <a:off x="304800" y="2362200"/>
            <a:ext cx="609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180</a:t>
            </a:r>
            <a:endParaRPr sz="1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 rot="-5400000">
            <a:off x="304800" y="1981200"/>
            <a:ext cx="609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185</a:t>
            </a:r>
            <a:endParaRPr sz="1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4" name="Google Shape;304;p15"/>
          <p:cNvCxnSpPr/>
          <p:nvPr/>
        </p:nvCxnSpPr>
        <p:spPr>
          <a:xfrm rot="-5400000">
            <a:off x="-724738" y="2780550"/>
            <a:ext cx="23622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5" name="Google Shape;305;p15"/>
          <p:cNvCxnSpPr/>
          <p:nvPr/>
        </p:nvCxnSpPr>
        <p:spPr>
          <a:xfrm>
            <a:off x="990600" y="4418012"/>
            <a:ext cx="32766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6" name="Google Shape;306;p15"/>
          <p:cNvSpPr txBox="1"/>
          <p:nvPr/>
        </p:nvSpPr>
        <p:spPr>
          <a:xfrm>
            <a:off x="1981200" y="43434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Weight(x2)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 rot="-5400000">
            <a:off x="-495300" y="24003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Height(y2)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2133600" y="2286000"/>
            <a:ext cx="152400" cy="152400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2971800" y="2667000"/>
            <a:ext cx="152400" cy="152400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2362200" y="3124200"/>
            <a:ext cx="152400" cy="152400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1143000" y="3505200"/>
            <a:ext cx="152400" cy="152400"/>
          </a:xfrm>
          <a:prstGeom prst="ellipse">
            <a:avLst/>
          </a:prstGeom>
          <a:solidFill>
            <a:srgbClr val="9BBB59"/>
          </a:solidFill>
          <a:ln w="25400" cap="flat" cmpd="sng">
            <a:solidFill>
              <a:srgbClr val="718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1600200" y="2895600"/>
            <a:ext cx="152400" cy="152400"/>
          </a:xfrm>
          <a:prstGeom prst="ellipse">
            <a:avLst/>
          </a:prstGeom>
          <a:solidFill>
            <a:srgbClr val="9BBB59"/>
          </a:solidFill>
          <a:ln w="25400" cap="flat" cmpd="sng">
            <a:solidFill>
              <a:srgbClr val="718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1905000" y="3352800"/>
            <a:ext cx="152400" cy="152400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1752600" y="2971800"/>
            <a:ext cx="152400" cy="152400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1524000" y="3276600"/>
            <a:ext cx="152400" cy="152400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1676400" y="3200400"/>
            <a:ext cx="152400" cy="152400"/>
          </a:xfrm>
          <a:prstGeom prst="ellipse">
            <a:avLst/>
          </a:prstGeom>
          <a:solidFill>
            <a:srgbClr val="C0504D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5410200" y="762000"/>
            <a:ext cx="3048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class of      ? </a:t>
            </a: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5"/>
          <p:cNvSpPr/>
          <p:nvPr/>
        </p:nvSpPr>
        <p:spPr>
          <a:xfrm>
            <a:off x="7696200" y="1066800"/>
            <a:ext cx="152400" cy="152400"/>
          </a:xfrm>
          <a:prstGeom prst="ellipse">
            <a:avLst/>
          </a:prstGeom>
          <a:solidFill>
            <a:srgbClr val="C0504D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5105400" y="1447800"/>
            <a:ext cx="3581400" cy="7620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5181600" y="1485900"/>
            <a:ext cx="3429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Calculate distance of      from each data point. </a:t>
            </a: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15"/>
          <p:cNvSpPr/>
          <p:nvPr/>
        </p:nvSpPr>
        <p:spPr>
          <a:xfrm>
            <a:off x="7441050" y="1676500"/>
            <a:ext cx="152400" cy="152400"/>
          </a:xfrm>
          <a:prstGeom prst="ellipse">
            <a:avLst/>
          </a:prstGeom>
          <a:solidFill>
            <a:srgbClr val="C0504D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5105400" y="2514600"/>
            <a:ext cx="3429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Dis(d1) =√(170-167)^2 + (57-51) ^2 =  6.7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Dis(d2) =√(170-182)^2 + (57-62) ^2 =  13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5181600" y="3810000"/>
            <a:ext cx="3429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we will calculate Euclidean distance of unknown data points from all the points in dataset. 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/>
          <p:nvPr/>
        </p:nvSpPr>
        <p:spPr>
          <a:xfrm>
            <a:off x="1013075" y="73325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Euclidean distance of unknown data point from all the points.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16"/>
          <p:cNvGraphicFramePr/>
          <p:nvPr/>
        </p:nvGraphicFramePr>
        <p:xfrm>
          <a:off x="1775075" y="835325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{2B3E2040-4A53-4A9B-B52D-8B9D924D9FAC}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Weight(x2)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Height(y2)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Class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Euclidean Distance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51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167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Underweight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6.7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62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182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Normal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69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176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Normal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13.4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64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173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Normal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7.6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65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172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Normal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8.2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56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174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Underweight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4.1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58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169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Normal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1.4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57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173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Normal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55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170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Normal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31" name="Google Shape;331;p16"/>
          <p:cNvSpPr txBox="1"/>
          <p:nvPr/>
        </p:nvSpPr>
        <p:spPr>
          <a:xfrm>
            <a:off x="-53725" y="2130725"/>
            <a:ext cx="213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(x1,y1) = (57,170) whose class we have to classify.</a:t>
            </a:r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Google Shape;336;p17"/>
          <p:cNvGraphicFramePr/>
          <p:nvPr/>
        </p:nvGraphicFramePr>
        <p:xfrm>
          <a:off x="1486850" y="911267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{2B3E2040-4A53-4A9B-B52D-8B9D924D9FAC}</a:tableStyleId>
              </a:tblPr>
              <a:tblGrid>
                <a:gridCol w="127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Weight(x2)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Height(y2)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Class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Euclidean Distance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51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167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Underweight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6.7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62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182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Normal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13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69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176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Normal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13.4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64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173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Normal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7.6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65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172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Normal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8.2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56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174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Underweight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4.1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58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169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Normal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1.4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57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173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Normal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3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55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170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Normal</a:t>
                      </a: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/>
                        <a:t>2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37" name="Google Shape;337;p17"/>
          <p:cNvSpPr txBox="1"/>
          <p:nvPr/>
        </p:nvSpPr>
        <p:spPr>
          <a:xfrm>
            <a:off x="2310200" y="201750"/>
            <a:ext cx="345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 neighbors at K =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17"/>
          <p:cNvCxnSpPr/>
          <p:nvPr/>
        </p:nvCxnSpPr>
        <p:spPr>
          <a:xfrm rot="10800000">
            <a:off x="6167825" y="3421150"/>
            <a:ext cx="1219200" cy="152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9" name="Google Shape;339;p17"/>
          <p:cNvCxnSpPr/>
          <p:nvPr/>
        </p:nvCxnSpPr>
        <p:spPr>
          <a:xfrm flipH="1">
            <a:off x="6167825" y="3573550"/>
            <a:ext cx="1219200" cy="152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0" name="Google Shape;340;p17"/>
          <p:cNvCxnSpPr/>
          <p:nvPr/>
        </p:nvCxnSpPr>
        <p:spPr>
          <a:xfrm flipH="1">
            <a:off x="6091625" y="3573550"/>
            <a:ext cx="1295400" cy="533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1" name="Google Shape;341;p17"/>
          <p:cNvSpPr txBox="1"/>
          <p:nvPr/>
        </p:nvSpPr>
        <p:spPr>
          <a:xfrm>
            <a:off x="7310825" y="3268750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 =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2" name="Google Shape;342;p17"/>
          <p:cNvGraphicFramePr/>
          <p:nvPr/>
        </p:nvGraphicFramePr>
        <p:xfrm>
          <a:off x="1214825" y="44301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{BA72BC54-6587-4008-B18F-2A432E982AC8}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57 kg</a:t>
                      </a:r>
                      <a:endParaRPr sz="15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170cm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Normal</a:t>
                      </a:r>
                      <a:endParaRPr sz="15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"/>
          <p:cNvSpPr txBox="1"/>
          <p:nvPr/>
        </p:nvSpPr>
        <p:spPr>
          <a:xfrm>
            <a:off x="1402200" y="258075"/>
            <a:ext cx="6339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EFFECT OF OUTLIER ON KNN ALGORITHM</a:t>
            </a:r>
            <a:endParaRPr sz="27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8" name="Google Shape;348;p18"/>
          <p:cNvCxnSpPr/>
          <p:nvPr/>
        </p:nvCxnSpPr>
        <p:spPr>
          <a:xfrm>
            <a:off x="3062613" y="4071788"/>
            <a:ext cx="3263400" cy="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9" name="Google Shape;349;p18"/>
          <p:cNvCxnSpPr/>
          <p:nvPr/>
        </p:nvCxnSpPr>
        <p:spPr>
          <a:xfrm rot="10800000" flipH="1">
            <a:off x="3066988" y="1667813"/>
            <a:ext cx="27000" cy="241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0" name="Google Shape;350;p18"/>
          <p:cNvSpPr/>
          <p:nvPr/>
        </p:nvSpPr>
        <p:spPr>
          <a:xfrm>
            <a:off x="3763288" y="3013713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"/>
          <p:cNvSpPr/>
          <p:nvPr/>
        </p:nvSpPr>
        <p:spPr>
          <a:xfrm>
            <a:off x="3567913" y="3013727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8"/>
          <p:cNvSpPr/>
          <p:nvPr/>
        </p:nvSpPr>
        <p:spPr>
          <a:xfrm>
            <a:off x="3272013" y="3239504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8"/>
          <p:cNvSpPr/>
          <p:nvPr/>
        </p:nvSpPr>
        <p:spPr>
          <a:xfrm>
            <a:off x="3372539" y="3013719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8"/>
          <p:cNvSpPr/>
          <p:nvPr/>
        </p:nvSpPr>
        <p:spPr>
          <a:xfrm>
            <a:off x="3371490" y="3362560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8"/>
          <p:cNvSpPr/>
          <p:nvPr/>
        </p:nvSpPr>
        <p:spPr>
          <a:xfrm>
            <a:off x="3562250" y="3362552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8"/>
          <p:cNvSpPr/>
          <p:nvPr/>
        </p:nvSpPr>
        <p:spPr>
          <a:xfrm>
            <a:off x="3483688" y="2729527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8"/>
          <p:cNvSpPr/>
          <p:nvPr/>
        </p:nvSpPr>
        <p:spPr>
          <a:xfrm>
            <a:off x="3177163" y="2958102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8"/>
          <p:cNvSpPr/>
          <p:nvPr/>
        </p:nvSpPr>
        <p:spPr>
          <a:xfrm>
            <a:off x="4515888" y="3109588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8"/>
          <p:cNvSpPr/>
          <p:nvPr/>
        </p:nvSpPr>
        <p:spPr>
          <a:xfrm>
            <a:off x="4349413" y="2958088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8"/>
          <p:cNvSpPr/>
          <p:nvPr/>
        </p:nvSpPr>
        <p:spPr>
          <a:xfrm>
            <a:off x="4515888" y="2881013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8"/>
          <p:cNvSpPr/>
          <p:nvPr/>
        </p:nvSpPr>
        <p:spPr>
          <a:xfrm>
            <a:off x="4237213" y="3239488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8"/>
          <p:cNvSpPr/>
          <p:nvPr/>
        </p:nvSpPr>
        <p:spPr>
          <a:xfrm>
            <a:off x="4461613" y="3338163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8"/>
          <p:cNvSpPr/>
          <p:nvPr/>
        </p:nvSpPr>
        <p:spPr>
          <a:xfrm>
            <a:off x="4794563" y="3109588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4682363" y="3413463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5240438" y="1874963"/>
            <a:ext cx="112200" cy="151500"/>
          </a:xfrm>
          <a:prstGeom prst="flowChartConnector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5128238" y="2106763"/>
            <a:ext cx="112200" cy="1515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8"/>
          <p:cNvSpPr txBox="1"/>
          <p:nvPr/>
        </p:nvSpPr>
        <p:spPr>
          <a:xfrm>
            <a:off x="6221950" y="1611550"/>
            <a:ext cx="2390400" cy="1269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Knn does not works well when there are outliers present in dataset. So we remove the outliers before applying knn.</a:t>
            </a: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19"/>
          <p:cNvCxnSpPr/>
          <p:nvPr/>
        </p:nvCxnSpPr>
        <p:spPr>
          <a:xfrm>
            <a:off x="2940288" y="3766975"/>
            <a:ext cx="3263400" cy="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3" name="Google Shape;373;p19"/>
          <p:cNvCxnSpPr/>
          <p:nvPr/>
        </p:nvCxnSpPr>
        <p:spPr>
          <a:xfrm rot="10800000" flipH="1">
            <a:off x="2944663" y="1363000"/>
            <a:ext cx="27000" cy="241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4" name="Google Shape;374;p19"/>
          <p:cNvSpPr/>
          <p:nvPr/>
        </p:nvSpPr>
        <p:spPr>
          <a:xfrm>
            <a:off x="3487176" y="2804767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3327714" y="2496006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3439925" y="3057740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3054838" y="2653290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4393563" y="2804775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4227088" y="2653275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4114888" y="2500900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4114888" y="2934675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4339288" y="3033350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4672238" y="2804775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4114888" y="3210125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4824638" y="2957175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4571988" y="2500900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4525863" y="3133938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4824638" y="2654200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5089238" y="2957175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4532900" y="2934675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4936838" y="3108650"/>
            <a:ext cx="112200" cy="1515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3640976" y="2728867"/>
            <a:ext cx="112200" cy="151500"/>
          </a:xfrm>
          <a:prstGeom prst="flowChartConnector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1402200" y="258075"/>
            <a:ext cx="6339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EFFECT CLASS IMBALANCE ON KNN ALGORITHM</a:t>
            </a:r>
            <a:endParaRPr sz="27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19"/>
          <p:cNvSpPr txBox="1"/>
          <p:nvPr/>
        </p:nvSpPr>
        <p:spPr>
          <a:xfrm>
            <a:off x="6221950" y="1611550"/>
            <a:ext cx="2390400" cy="15225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Knn does not works well when there are imbalanced class. Apply proper sampling technique before applying knn.</a:t>
            </a: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992250" y="733950"/>
            <a:ext cx="48078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GB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BOOTCAMP STRUCTURE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18950" y="17592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1 - PANDAS AND NUMPY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31350" y="24111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2 - MATPLOTLIB AND SEABORN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97075" y="30630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3 - DATA ANALYSIS / EDA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280900" y="24111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7 - LOGISTIC REGRESSION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280900" y="1759275"/>
            <a:ext cx="27891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6-POLYNOMIAL REGRESSION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280900" y="304192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8 - DECISION TREE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31350" y="36726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4 - MACHINE LEARNING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31350" y="43668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5 - LINEAR REGRESSION 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280900" y="3704400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9 - RANDOM FOREST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280900" y="43668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10 - XGBOOST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266650" y="4366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15 - DEPLOYING  MODELS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6190450" y="3672675"/>
            <a:ext cx="28653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14- CLUSTERING ALGORITHMS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6266650" y="30630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13 - SVM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6266650" y="23688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12 - KNN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6266650" y="17592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11 - NAIVE BAYES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402200" y="469425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K- NEAREST NEIGHBOURS</a:t>
            </a:r>
            <a:endParaRPr sz="30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053450" y="1436950"/>
            <a:ext cx="7037100" cy="27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KNN is a supervised machine learning algorithm which can be used for both classification and regression tasks.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KNN is based on feature similarity and classifies the new instance based on similarities between features.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KNN is a non-parametric algorithm, which means it does not makes any assumptions about the data.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is also called as lazy learning algorithm.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2057400" y="842100"/>
            <a:ext cx="3962400" cy="2971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2133600" y="1375500"/>
            <a:ext cx="1371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0"/>
              <a:buFont typeface="Times New Roman"/>
              <a:buNone/>
            </a:pPr>
            <a:r>
              <a:rPr lang="en-GB" sz="242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CATS</a:t>
            </a:r>
            <a:endParaRPr sz="242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4495800" y="1451700"/>
            <a:ext cx="1371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0"/>
              <a:buFont typeface="Times New Roman"/>
              <a:buNone/>
            </a:pPr>
            <a:r>
              <a:rPr lang="en-GB" sz="242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DOGS</a:t>
            </a:r>
            <a:endParaRPr sz="242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" name="Google Shape;126;p4"/>
          <p:cNvCxnSpPr/>
          <p:nvPr/>
        </p:nvCxnSpPr>
        <p:spPr>
          <a:xfrm rot="-5400000">
            <a:off x="877200" y="2479606"/>
            <a:ext cx="2056500" cy="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7" name="Google Shape;127;p4"/>
          <p:cNvCxnSpPr/>
          <p:nvPr/>
        </p:nvCxnSpPr>
        <p:spPr>
          <a:xfrm>
            <a:off x="2362200" y="3890100"/>
            <a:ext cx="25908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8" name="Google Shape;128;p4"/>
          <p:cNvSpPr txBox="1"/>
          <p:nvPr/>
        </p:nvSpPr>
        <p:spPr>
          <a:xfrm rot="-5400000">
            <a:off x="891450" y="2236650"/>
            <a:ext cx="1752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Times New Roman"/>
              <a:buNone/>
            </a:pPr>
            <a:r>
              <a:rPr lang="en-GB" sz="143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Sharpness of claws</a:t>
            </a:r>
            <a:endParaRPr sz="143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2743200" y="3813900"/>
            <a:ext cx="1752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Times New Roman"/>
              <a:buNone/>
            </a:pPr>
            <a:r>
              <a:rPr lang="en-GB" sz="156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Length of ears</a:t>
            </a:r>
            <a:endParaRPr sz="156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" name="Google Shape;130;p4"/>
          <p:cNvCxnSpPr>
            <a:endCxn id="131" idx="1"/>
          </p:cNvCxnSpPr>
          <p:nvPr/>
        </p:nvCxnSpPr>
        <p:spPr>
          <a:xfrm>
            <a:off x="3429000" y="2823150"/>
            <a:ext cx="2971800" cy="15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4"/>
          <p:cNvSpPr txBox="1"/>
          <p:nvPr/>
        </p:nvSpPr>
        <p:spPr>
          <a:xfrm>
            <a:off x="6400800" y="2670900"/>
            <a:ext cx="1219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CAT OR DOG?</a:t>
            </a:r>
            <a:endParaRPr sz="13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l="30347" t="61863" r="66724" b="34429"/>
          <a:stretch/>
        </p:blipFill>
        <p:spPr>
          <a:xfrm>
            <a:off x="2762429" y="3006000"/>
            <a:ext cx="506721" cy="4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l="30347" t="61863" r="66724" b="34429"/>
          <a:stretch/>
        </p:blipFill>
        <p:spPr>
          <a:xfrm>
            <a:off x="2133604" y="2723750"/>
            <a:ext cx="506721" cy="4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l="30347" t="61863" r="66724" b="34429"/>
          <a:stretch/>
        </p:blipFill>
        <p:spPr>
          <a:xfrm>
            <a:off x="2133604" y="2312450"/>
            <a:ext cx="506721" cy="4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l="30347" t="61863" r="66724" b="34429"/>
          <a:stretch/>
        </p:blipFill>
        <p:spPr>
          <a:xfrm>
            <a:off x="2482754" y="1863000"/>
            <a:ext cx="506721" cy="4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l="30347" t="61863" r="66724" b="34429"/>
          <a:stretch/>
        </p:blipFill>
        <p:spPr>
          <a:xfrm>
            <a:off x="2133604" y="3249400"/>
            <a:ext cx="506721" cy="4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 l="43668" t="61809" r="54494" b="33950"/>
          <a:stretch/>
        </p:blipFill>
        <p:spPr>
          <a:xfrm>
            <a:off x="4651675" y="2914500"/>
            <a:ext cx="375851" cy="4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 rotWithShape="1">
          <a:blip r:embed="rId4">
            <a:alphaModFix/>
          </a:blip>
          <a:srcRect l="43668" t="61809" r="54494" b="33950"/>
          <a:stretch/>
        </p:blipFill>
        <p:spPr>
          <a:xfrm>
            <a:off x="5377250" y="2967900"/>
            <a:ext cx="375851" cy="4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 l="43668" t="61809" r="54494" b="33950"/>
          <a:stretch/>
        </p:blipFill>
        <p:spPr>
          <a:xfrm>
            <a:off x="5377250" y="2274350"/>
            <a:ext cx="375851" cy="4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4">
            <a:alphaModFix/>
          </a:blip>
          <a:srcRect l="43668" t="61809" r="54494" b="33950"/>
          <a:stretch/>
        </p:blipFill>
        <p:spPr>
          <a:xfrm>
            <a:off x="4651675" y="2107200"/>
            <a:ext cx="375851" cy="4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5">
            <a:alphaModFix/>
          </a:blip>
          <a:srcRect l="34310" t="55482" r="63046" b="39202"/>
          <a:stretch/>
        </p:blipFill>
        <p:spPr>
          <a:xfrm>
            <a:off x="2868015" y="2404225"/>
            <a:ext cx="593985" cy="67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6537325" y="1208650"/>
            <a:ext cx="2321400" cy="10878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KNN stores all the available cases and classifies new case based on a similarity measure </a:t>
            </a: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402200" y="120600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sz="30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2057400" y="842100"/>
            <a:ext cx="3962400" cy="2971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2133600" y="1375500"/>
            <a:ext cx="1371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0"/>
              <a:buFont typeface="Times New Roman"/>
              <a:buNone/>
            </a:pPr>
            <a:r>
              <a:rPr lang="en-GB" sz="242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CATS</a:t>
            </a:r>
            <a:endParaRPr sz="242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4495800" y="1451700"/>
            <a:ext cx="1371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0"/>
              <a:buFont typeface="Times New Roman"/>
              <a:buNone/>
            </a:pPr>
            <a:r>
              <a:rPr lang="en-GB" sz="242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DOGS</a:t>
            </a:r>
            <a:endParaRPr sz="242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1" name="Google Shape;151;p5"/>
          <p:cNvCxnSpPr/>
          <p:nvPr/>
        </p:nvCxnSpPr>
        <p:spPr>
          <a:xfrm rot="-5400000">
            <a:off x="877200" y="2479606"/>
            <a:ext cx="2056500" cy="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5"/>
          <p:cNvCxnSpPr/>
          <p:nvPr/>
        </p:nvCxnSpPr>
        <p:spPr>
          <a:xfrm>
            <a:off x="2362200" y="3890100"/>
            <a:ext cx="25908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3" name="Google Shape;153;p5"/>
          <p:cNvSpPr txBox="1"/>
          <p:nvPr/>
        </p:nvSpPr>
        <p:spPr>
          <a:xfrm rot="-5400000">
            <a:off x="891450" y="2236650"/>
            <a:ext cx="1752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Times New Roman"/>
              <a:buNone/>
            </a:pPr>
            <a:r>
              <a:rPr lang="en-GB" sz="143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Sharpness of claws</a:t>
            </a:r>
            <a:endParaRPr sz="143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2743200" y="3813900"/>
            <a:ext cx="1752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Times New Roman"/>
              <a:buNone/>
            </a:pPr>
            <a:r>
              <a:rPr lang="en-GB" sz="156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Length of ears</a:t>
            </a:r>
            <a:endParaRPr sz="156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5" name="Google Shape;155;p5"/>
          <p:cNvCxnSpPr>
            <a:endCxn id="156" idx="1"/>
          </p:cNvCxnSpPr>
          <p:nvPr/>
        </p:nvCxnSpPr>
        <p:spPr>
          <a:xfrm>
            <a:off x="3429000" y="2823150"/>
            <a:ext cx="2971800" cy="15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6" name="Google Shape;156;p5"/>
          <p:cNvSpPr txBox="1"/>
          <p:nvPr/>
        </p:nvSpPr>
        <p:spPr>
          <a:xfrm>
            <a:off x="6400800" y="2670900"/>
            <a:ext cx="1219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lang="en-GB" sz="13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CAT OR DOG?</a:t>
            </a:r>
            <a:endParaRPr sz="13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l="30347" t="61863" r="66724" b="34429"/>
          <a:stretch/>
        </p:blipFill>
        <p:spPr>
          <a:xfrm>
            <a:off x="2762429" y="3006000"/>
            <a:ext cx="506721" cy="4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3">
            <a:alphaModFix/>
          </a:blip>
          <a:srcRect l="30347" t="61863" r="66724" b="34429"/>
          <a:stretch/>
        </p:blipFill>
        <p:spPr>
          <a:xfrm>
            <a:off x="2133604" y="2723750"/>
            <a:ext cx="506721" cy="4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l="30347" t="61863" r="66724" b="34429"/>
          <a:stretch/>
        </p:blipFill>
        <p:spPr>
          <a:xfrm>
            <a:off x="2133604" y="2312450"/>
            <a:ext cx="506721" cy="4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l="30347" t="61863" r="66724" b="34429"/>
          <a:stretch/>
        </p:blipFill>
        <p:spPr>
          <a:xfrm>
            <a:off x="2482754" y="1863000"/>
            <a:ext cx="506721" cy="4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 l="30347" t="61863" r="66724" b="34429"/>
          <a:stretch/>
        </p:blipFill>
        <p:spPr>
          <a:xfrm>
            <a:off x="2133604" y="3249400"/>
            <a:ext cx="506721" cy="4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4">
            <a:alphaModFix/>
          </a:blip>
          <a:srcRect l="43668" t="61809" r="54494" b="33950"/>
          <a:stretch/>
        </p:blipFill>
        <p:spPr>
          <a:xfrm>
            <a:off x="4651675" y="2914500"/>
            <a:ext cx="375851" cy="4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4">
            <a:alphaModFix/>
          </a:blip>
          <a:srcRect l="43668" t="61809" r="54494" b="33950"/>
          <a:stretch/>
        </p:blipFill>
        <p:spPr>
          <a:xfrm>
            <a:off x="5377250" y="2967900"/>
            <a:ext cx="375851" cy="4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4">
            <a:alphaModFix/>
          </a:blip>
          <a:srcRect l="43668" t="61809" r="54494" b="33950"/>
          <a:stretch/>
        </p:blipFill>
        <p:spPr>
          <a:xfrm>
            <a:off x="5377250" y="2274350"/>
            <a:ext cx="375851" cy="4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4">
            <a:alphaModFix/>
          </a:blip>
          <a:srcRect l="43668" t="61809" r="54494" b="33950"/>
          <a:stretch/>
        </p:blipFill>
        <p:spPr>
          <a:xfrm>
            <a:off x="4651675" y="2107200"/>
            <a:ext cx="375851" cy="4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5">
            <a:alphaModFix/>
          </a:blip>
          <a:srcRect l="34310" t="55482" r="63046" b="39202"/>
          <a:stretch/>
        </p:blipFill>
        <p:spPr>
          <a:xfrm>
            <a:off x="2868015" y="2404225"/>
            <a:ext cx="593985" cy="67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/>
        </p:nvSpPr>
        <p:spPr>
          <a:xfrm>
            <a:off x="6607325" y="1154925"/>
            <a:ext cx="2336700" cy="1155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 – in KNN refers to the number of nearest neighbors include in majority voting process. </a:t>
            </a: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2222377" y="2319843"/>
            <a:ext cx="1296175" cy="1153625"/>
          </a:xfrm>
          <a:custGeom>
            <a:avLst/>
            <a:gdLst/>
            <a:ahLst/>
            <a:cxnLst/>
            <a:rect l="l" t="t" r="r" b="b"/>
            <a:pathLst>
              <a:path w="51847" h="46145" extrusionOk="0">
                <a:moveTo>
                  <a:pt x="21227" y="1750"/>
                </a:moveTo>
                <a:cubicBezTo>
                  <a:pt x="30676" y="1750"/>
                  <a:pt x="43492" y="-977"/>
                  <a:pt x="49160" y="6584"/>
                </a:cubicBezTo>
                <a:cubicBezTo>
                  <a:pt x="51438" y="9623"/>
                  <a:pt x="49851" y="14180"/>
                  <a:pt x="50772" y="17865"/>
                </a:cubicBezTo>
                <a:cubicBezTo>
                  <a:pt x="52879" y="26292"/>
                  <a:pt x="52094" y="39227"/>
                  <a:pt x="44326" y="43113"/>
                </a:cubicBezTo>
                <a:cubicBezTo>
                  <a:pt x="30797" y="49881"/>
                  <a:pt x="4481" y="44896"/>
                  <a:pt x="814" y="30220"/>
                </a:cubicBezTo>
                <a:cubicBezTo>
                  <a:pt x="-402" y="25353"/>
                  <a:pt x="277" y="20196"/>
                  <a:pt x="277" y="15179"/>
                </a:cubicBezTo>
                <a:cubicBezTo>
                  <a:pt x="277" y="12114"/>
                  <a:pt x="-816" y="8214"/>
                  <a:pt x="1351" y="6047"/>
                </a:cubicBezTo>
                <a:cubicBezTo>
                  <a:pt x="6049" y="1349"/>
                  <a:pt x="14748" y="-1761"/>
                  <a:pt x="20690" y="1213"/>
                </a:cubicBezTo>
              </a:path>
            </a:pathLst>
          </a:cu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4876800" y="9027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Times New Roman"/>
              <a:buNone/>
            </a:pPr>
            <a:r>
              <a:rPr lang="en-GB" sz="143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6694625" y="3249400"/>
            <a:ext cx="2162100" cy="106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data point is classified by majority votes from its 3 nearest neighbors.</a:t>
            </a: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l="38857" t="44229" r="25659" b="33412"/>
          <a:stretch/>
        </p:blipFill>
        <p:spPr>
          <a:xfrm>
            <a:off x="1331037" y="1423525"/>
            <a:ext cx="6481926" cy="229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/>
        </p:nvSpPr>
        <p:spPr>
          <a:xfrm>
            <a:off x="1402200" y="468225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DOES KNN WORK ?</a:t>
            </a:r>
            <a:endParaRPr sz="30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799500" y="1502050"/>
            <a:ext cx="7545000" cy="25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1 - </a:t>
            </a:r>
            <a:r>
              <a:rPr lang="en-GB" sz="1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Calculate the distance of each point from the new observation.</a:t>
            </a:r>
            <a:endParaRPr sz="17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2 -</a:t>
            </a:r>
            <a:r>
              <a:rPr lang="en-GB" sz="1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Select the number K of the neighbors.</a:t>
            </a:r>
            <a:endParaRPr sz="17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3 -</a:t>
            </a:r>
            <a:r>
              <a:rPr lang="en-GB" sz="1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Among these K neighbors count the number of data points in each class.</a:t>
            </a:r>
            <a:endParaRPr sz="17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4 -</a:t>
            </a:r>
            <a:r>
              <a:rPr lang="en-GB" sz="17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Assign the new data point to that category for which number of    neighbor is maximum.</a:t>
            </a:r>
            <a:endParaRPr sz="17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/>
        </p:nvSpPr>
        <p:spPr>
          <a:xfrm>
            <a:off x="1402200" y="441375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DOES KNN WORK ?</a:t>
            </a:r>
            <a:endParaRPr sz="30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8"/>
          <p:cNvCxnSpPr/>
          <p:nvPr/>
        </p:nvCxnSpPr>
        <p:spPr>
          <a:xfrm>
            <a:off x="1462413" y="3766988"/>
            <a:ext cx="3263400" cy="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" name="Google Shape;188;p8"/>
          <p:cNvCxnSpPr/>
          <p:nvPr/>
        </p:nvCxnSpPr>
        <p:spPr>
          <a:xfrm rot="10800000" flipH="1">
            <a:off x="1466788" y="1363013"/>
            <a:ext cx="27000" cy="241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8"/>
          <p:cNvSpPr/>
          <p:nvPr/>
        </p:nvSpPr>
        <p:spPr>
          <a:xfrm>
            <a:off x="1771288" y="1900288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1772338" y="2348502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1967188" y="2102442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1772339" y="2708919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2163089" y="2304596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1771290" y="3057760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2358990" y="2506750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2016691" y="2457014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2169616" y="2811604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2351491" y="2735406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2335438" y="2201852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2077138" y="2653302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1962050" y="3057752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2381938" y="2958102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2534338" y="3110502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1598938" y="2102427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2152813" y="3110502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1576963" y="2653302"/>
            <a:ext cx="112200" cy="151500"/>
          </a:xfrm>
          <a:prstGeom prst="flowChartConnector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4075038" y="2902138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2898909" y="2217907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3034543" y="1940576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3225789" y="2241082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2839085" y="2570839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3336394" y="2451420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3409190" y="2661752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3314561" y="2781946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3225783" y="2451428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3791679" y="3022334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3919175" y="3142528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3297388" y="1940588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3424884" y="2060782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3552380" y="2180976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3571864" y="2421382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3627098" y="2721864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3710544" y="2481470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3627090" y="2902127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3123824" y="2781946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3829283" y="2781953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3508341" y="3022334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3224975" y="3154278"/>
            <a:ext cx="202200" cy="1194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2543788" y="2735388"/>
            <a:ext cx="225600" cy="151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4966263" y="1751613"/>
            <a:ext cx="2715300" cy="585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Calculate distance of new point from each point.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4990438" y="2367763"/>
            <a:ext cx="2207400" cy="346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Decide the K value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4992688" y="2745113"/>
            <a:ext cx="2688900" cy="781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Take K neighbours with minimum distance and decide the final class of output.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/>
        </p:nvSpPr>
        <p:spPr>
          <a:xfrm>
            <a:off x="1402200" y="378925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DISTANCE MEASURES FOR KNN</a:t>
            </a:r>
            <a:endParaRPr sz="30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9"/>
          <p:cNvPicPr preferRelativeResize="0"/>
          <p:nvPr/>
        </p:nvPicPr>
        <p:blipFill rotWithShape="1">
          <a:blip r:embed="rId3">
            <a:alphaModFix/>
          </a:blip>
          <a:srcRect t="13584" b="28630"/>
          <a:stretch/>
        </p:blipFill>
        <p:spPr>
          <a:xfrm>
            <a:off x="2479338" y="1426363"/>
            <a:ext cx="4185325" cy="22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4125" y="3495538"/>
            <a:ext cx="1649350" cy="8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9"/>
          <p:cNvSpPr/>
          <p:nvPr/>
        </p:nvSpPr>
        <p:spPr>
          <a:xfrm>
            <a:off x="2849750" y="3819125"/>
            <a:ext cx="1138200" cy="319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Cosine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Microsoft Office PowerPoint</Application>
  <PresentationFormat>On-screen Show (16:9)</PresentationFormat>
  <Paragraphs>210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Lato</vt:lpstr>
      <vt:lpstr>Raleway</vt:lpstr>
      <vt:lpstr>Nunito ExtraBold</vt:lpstr>
      <vt:lpstr>Times New Roman</vt:lpstr>
      <vt:lpstr>Arial</vt:lpstr>
      <vt:lpstr>Calibri</vt:lpstr>
      <vt:lpstr>Streamline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sairam tadepalli</cp:lastModifiedBy>
  <cp:revision>1</cp:revision>
  <dcterms:modified xsi:type="dcterms:W3CDTF">2021-07-12T04:35:44Z</dcterms:modified>
</cp:coreProperties>
</file>