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Nunito ExtraBold"/>
      <p:bold r:id="rId38"/>
      <p:boldItalic r:id="rId39"/>
    </p:embeddedFont>
    <p:embeddedFont>
      <p:font typeface="Open Sans ExtraBold"/>
      <p:bold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g+vvdiIOt8lXqTDmhQynIOIZlv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F75016-6448-4DEF-8D10-361B0CBD7D9B}">
  <a:tblStyle styleId="{D3F75016-6448-4DEF-8D10-361B0CBD7D9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ExtraBold-bold.fntdata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font" Target="fonts/OpenSansExtraBold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39" Type="http://schemas.openxmlformats.org/officeDocument/2006/relationships/font" Target="fonts/NunitoExtraBold-boldItalic.fntdata"/><Relationship Id="rId16" Type="http://schemas.openxmlformats.org/officeDocument/2006/relationships/slide" Target="slides/slide10.xml"/><Relationship Id="rId38" Type="http://schemas.openxmlformats.org/officeDocument/2006/relationships/font" Target="fonts/NunitoExtraBol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2" name="Google Shape;12;p2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24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3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8" name="Google Shape;108;p3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3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35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5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20" name="Google Shape;20;p25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5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5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" name="Google Shape;25;p2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2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9" name="Google Shape;29;p2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2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1" name="Google Shape;51;p2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2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2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2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6" name="Google Shape;66;p2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3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2" name="Google Shape;72;p3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3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3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4" name="Google Shape;94;p3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3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3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8" name="Google Shape;98;p3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3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2" name="Google Shape;102;p3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3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5" name="Google Shape;10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98475" y="-3925"/>
            <a:ext cx="945525" cy="9455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 txBox="1"/>
          <p:nvPr/>
        </p:nvSpPr>
        <p:spPr>
          <a:xfrm>
            <a:off x="5028300" y="1727250"/>
            <a:ext cx="40950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MACHINE LEARNING</a:t>
            </a:r>
            <a:endParaRPr b="0" i="0" sz="2900" u="none" cap="none" strike="noStrike">
              <a:solidFill>
                <a:srgbClr val="FFFFFF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36" name="Google Shape;136;p1"/>
          <p:cNvSpPr txBox="1"/>
          <p:nvPr/>
        </p:nvSpPr>
        <p:spPr>
          <a:xfrm>
            <a:off x="6084475" y="3201550"/>
            <a:ext cx="2188500" cy="397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LIVE SESSION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Google Shape;281;p10"/>
          <p:cNvCxnSpPr/>
          <p:nvPr/>
        </p:nvCxnSpPr>
        <p:spPr>
          <a:xfrm>
            <a:off x="2949950" y="1278750"/>
            <a:ext cx="78900" cy="2896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" name="Google Shape;282;p10"/>
          <p:cNvCxnSpPr/>
          <p:nvPr/>
        </p:nvCxnSpPr>
        <p:spPr>
          <a:xfrm flipH="1">
            <a:off x="3028903" y="4142297"/>
            <a:ext cx="3991200" cy="330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3" name="Google Shape;283;p10"/>
          <p:cNvCxnSpPr/>
          <p:nvPr/>
        </p:nvCxnSpPr>
        <p:spPr>
          <a:xfrm flipH="1" rot="10800000">
            <a:off x="2505329" y="1715550"/>
            <a:ext cx="3074100" cy="25425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" name="Google Shape;284;p10"/>
          <p:cNvSpPr txBox="1"/>
          <p:nvPr/>
        </p:nvSpPr>
        <p:spPr>
          <a:xfrm>
            <a:off x="2564575" y="820400"/>
            <a:ext cx="822600" cy="45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y-axis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10"/>
          <p:cNvSpPr txBox="1"/>
          <p:nvPr/>
        </p:nvSpPr>
        <p:spPr>
          <a:xfrm>
            <a:off x="6982203" y="3849000"/>
            <a:ext cx="762900" cy="45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x-axis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10"/>
          <p:cNvSpPr txBox="1"/>
          <p:nvPr/>
        </p:nvSpPr>
        <p:spPr>
          <a:xfrm>
            <a:off x="6675400" y="1511050"/>
            <a:ext cx="1466400" cy="534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 = mx + c</a:t>
            </a:r>
            <a:endParaRPr b="0" i="0" sz="2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7932275" y="2138475"/>
            <a:ext cx="200100" cy="607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2" name="Google Shape;292;p11"/>
          <p:cNvCxnSpPr/>
          <p:nvPr/>
        </p:nvCxnSpPr>
        <p:spPr>
          <a:xfrm>
            <a:off x="2949950" y="1278750"/>
            <a:ext cx="78900" cy="2896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p11"/>
          <p:cNvCxnSpPr/>
          <p:nvPr/>
        </p:nvCxnSpPr>
        <p:spPr>
          <a:xfrm flipH="1">
            <a:off x="3028903" y="4142297"/>
            <a:ext cx="3991200" cy="330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4" name="Google Shape;294;p11"/>
          <p:cNvCxnSpPr/>
          <p:nvPr/>
        </p:nvCxnSpPr>
        <p:spPr>
          <a:xfrm flipH="1" rot="10800000">
            <a:off x="2453429" y="1241225"/>
            <a:ext cx="3074100" cy="25425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5" name="Google Shape;295;p11"/>
          <p:cNvSpPr txBox="1"/>
          <p:nvPr/>
        </p:nvSpPr>
        <p:spPr>
          <a:xfrm>
            <a:off x="2564575" y="820400"/>
            <a:ext cx="822600" cy="45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y-axis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11"/>
          <p:cNvSpPr txBox="1"/>
          <p:nvPr/>
        </p:nvSpPr>
        <p:spPr>
          <a:xfrm>
            <a:off x="6982203" y="3849000"/>
            <a:ext cx="762900" cy="45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x-axis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11"/>
          <p:cNvSpPr txBox="1"/>
          <p:nvPr/>
        </p:nvSpPr>
        <p:spPr>
          <a:xfrm>
            <a:off x="6675400" y="1511050"/>
            <a:ext cx="1466400" cy="534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 = mx + c</a:t>
            </a:r>
            <a:endParaRPr b="0" i="0" sz="2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11"/>
          <p:cNvSpPr/>
          <p:nvPr/>
        </p:nvSpPr>
        <p:spPr>
          <a:xfrm rot="10800000">
            <a:off x="7856081" y="995472"/>
            <a:ext cx="200100" cy="607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3" name="Google Shape;303;p12"/>
          <p:cNvCxnSpPr/>
          <p:nvPr/>
        </p:nvCxnSpPr>
        <p:spPr>
          <a:xfrm>
            <a:off x="2949950" y="1278750"/>
            <a:ext cx="78900" cy="2896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p12"/>
          <p:cNvCxnSpPr/>
          <p:nvPr/>
        </p:nvCxnSpPr>
        <p:spPr>
          <a:xfrm flipH="1">
            <a:off x="3028903" y="4142297"/>
            <a:ext cx="3991200" cy="330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p12"/>
          <p:cNvCxnSpPr/>
          <p:nvPr/>
        </p:nvCxnSpPr>
        <p:spPr>
          <a:xfrm flipH="1" rot="10800000">
            <a:off x="2231104" y="820400"/>
            <a:ext cx="3074100" cy="25425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6" name="Google Shape;306;p12"/>
          <p:cNvSpPr txBox="1"/>
          <p:nvPr/>
        </p:nvSpPr>
        <p:spPr>
          <a:xfrm>
            <a:off x="2564575" y="820400"/>
            <a:ext cx="822600" cy="45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y-axis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12"/>
          <p:cNvSpPr txBox="1"/>
          <p:nvPr/>
        </p:nvSpPr>
        <p:spPr>
          <a:xfrm>
            <a:off x="6982203" y="3849000"/>
            <a:ext cx="762900" cy="45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x-axis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12"/>
          <p:cNvSpPr txBox="1"/>
          <p:nvPr/>
        </p:nvSpPr>
        <p:spPr>
          <a:xfrm>
            <a:off x="6675400" y="1511050"/>
            <a:ext cx="1466400" cy="534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 = mx + c</a:t>
            </a:r>
            <a:endParaRPr b="0" i="0" sz="2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12"/>
          <p:cNvSpPr/>
          <p:nvPr/>
        </p:nvSpPr>
        <p:spPr>
          <a:xfrm rot="10800000">
            <a:off x="7856081" y="995472"/>
            <a:ext cx="200100" cy="607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" name="Google Shape;314;p13"/>
          <p:cNvCxnSpPr/>
          <p:nvPr/>
        </p:nvCxnSpPr>
        <p:spPr>
          <a:xfrm>
            <a:off x="2949950" y="1278750"/>
            <a:ext cx="78900" cy="2896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p13"/>
          <p:cNvCxnSpPr/>
          <p:nvPr/>
        </p:nvCxnSpPr>
        <p:spPr>
          <a:xfrm flipH="1">
            <a:off x="3028903" y="4142297"/>
            <a:ext cx="3991200" cy="330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6" name="Google Shape;316;p13"/>
          <p:cNvCxnSpPr/>
          <p:nvPr/>
        </p:nvCxnSpPr>
        <p:spPr>
          <a:xfrm flipH="1" rot="10800000">
            <a:off x="2453429" y="1241225"/>
            <a:ext cx="3074100" cy="25425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7" name="Google Shape;317;p13"/>
          <p:cNvSpPr txBox="1"/>
          <p:nvPr/>
        </p:nvSpPr>
        <p:spPr>
          <a:xfrm>
            <a:off x="2564575" y="820400"/>
            <a:ext cx="822600" cy="45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y-axis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13"/>
          <p:cNvSpPr txBox="1"/>
          <p:nvPr/>
        </p:nvSpPr>
        <p:spPr>
          <a:xfrm>
            <a:off x="6982203" y="3849000"/>
            <a:ext cx="762900" cy="45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x-axis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13"/>
          <p:cNvSpPr txBox="1"/>
          <p:nvPr/>
        </p:nvSpPr>
        <p:spPr>
          <a:xfrm>
            <a:off x="6675400" y="1511050"/>
            <a:ext cx="1466400" cy="534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 = mx + c</a:t>
            </a:r>
            <a:endParaRPr b="0" i="0" sz="2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13"/>
          <p:cNvSpPr/>
          <p:nvPr/>
        </p:nvSpPr>
        <p:spPr>
          <a:xfrm>
            <a:off x="7228175" y="1963950"/>
            <a:ext cx="200100" cy="607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5" name="Google Shape;325;p14"/>
          <p:cNvCxnSpPr/>
          <p:nvPr/>
        </p:nvCxnSpPr>
        <p:spPr>
          <a:xfrm>
            <a:off x="2949950" y="1278750"/>
            <a:ext cx="78900" cy="2896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6" name="Google Shape;326;p14"/>
          <p:cNvCxnSpPr/>
          <p:nvPr/>
        </p:nvCxnSpPr>
        <p:spPr>
          <a:xfrm flipH="1">
            <a:off x="3028903" y="4142297"/>
            <a:ext cx="3991200" cy="330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p14"/>
          <p:cNvCxnSpPr/>
          <p:nvPr/>
        </p:nvCxnSpPr>
        <p:spPr>
          <a:xfrm flipH="1" rot="10800000">
            <a:off x="2453429" y="2138525"/>
            <a:ext cx="3876000" cy="16452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8" name="Google Shape;328;p14"/>
          <p:cNvSpPr txBox="1"/>
          <p:nvPr/>
        </p:nvSpPr>
        <p:spPr>
          <a:xfrm>
            <a:off x="2564575" y="820400"/>
            <a:ext cx="822600" cy="45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y-axis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Google Shape;329;p14"/>
          <p:cNvSpPr txBox="1"/>
          <p:nvPr/>
        </p:nvSpPr>
        <p:spPr>
          <a:xfrm>
            <a:off x="6982203" y="3849000"/>
            <a:ext cx="762900" cy="45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x-axis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14"/>
          <p:cNvSpPr txBox="1"/>
          <p:nvPr/>
        </p:nvSpPr>
        <p:spPr>
          <a:xfrm>
            <a:off x="6675400" y="1511050"/>
            <a:ext cx="1466400" cy="534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 = mx + c</a:t>
            </a:r>
            <a:endParaRPr b="0" i="0" sz="2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14"/>
          <p:cNvSpPr/>
          <p:nvPr/>
        </p:nvSpPr>
        <p:spPr>
          <a:xfrm>
            <a:off x="7228175" y="1963950"/>
            <a:ext cx="200100" cy="607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Google Shape;336;p15"/>
          <p:cNvCxnSpPr/>
          <p:nvPr/>
        </p:nvCxnSpPr>
        <p:spPr>
          <a:xfrm>
            <a:off x="2949950" y="1278750"/>
            <a:ext cx="78900" cy="2896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7" name="Google Shape;337;p15"/>
          <p:cNvCxnSpPr/>
          <p:nvPr/>
        </p:nvCxnSpPr>
        <p:spPr>
          <a:xfrm flipH="1">
            <a:off x="3028903" y="4142297"/>
            <a:ext cx="3991200" cy="330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8" name="Google Shape;338;p15"/>
          <p:cNvCxnSpPr/>
          <p:nvPr/>
        </p:nvCxnSpPr>
        <p:spPr>
          <a:xfrm flipH="1" rot="10800000">
            <a:off x="2453429" y="2138525"/>
            <a:ext cx="3876000" cy="16452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9" name="Google Shape;339;p15"/>
          <p:cNvSpPr txBox="1"/>
          <p:nvPr/>
        </p:nvSpPr>
        <p:spPr>
          <a:xfrm>
            <a:off x="2564575" y="820400"/>
            <a:ext cx="822600" cy="45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y-axis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15"/>
          <p:cNvSpPr txBox="1"/>
          <p:nvPr/>
        </p:nvSpPr>
        <p:spPr>
          <a:xfrm>
            <a:off x="6982203" y="3849000"/>
            <a:ext cx="762900" cy="45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x-axis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15"/>
          <p:cNvSpPr txBox="1"/>
          <p:nvPr/>
        </p:nvSpPr>
        <p:spPr>
          <a:xfrm>
            <a:off x="6675400" y="1511050"/>
            <a:ext cx="1466400" cy="534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 = mx + c</a:t>
            </a:r>
            <a:endParaRPr b="0" i="0" sz="2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" name="Google Shape;342;p15"/>
          <p:cNvSpPr/>
          <p:nvPr/>
        </p:nvSpPr>
        <p:spPr>
          <a:xfrm rot="10800000">
            <a:off x="7228175" y="1049550"/>
            <a:ext cx="200100" cy="607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7" name="Google Shape;347;p16"/>
          <p:cNvCxnSpPr/>
          <p:nvPr/>
        </p:nvCxnSpPr>
        <p:spPr>
          <a:xfrm>
            <a:off x="2949950" y="1278750"/>
            <a:ext cx="78900" cy="2896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8" name="Google Shape;348;p16"/>
          <p:cNvCxnSpPr/>
          <p:nvPr/>
        </p:nvCxnSpPr>
        <p:spPr>
          <a:xfrm flipH="1">
            <a:off x="3028903" y="4142297"/>
            <a:ext cx="3991200" cy="330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9" name="Google Shape;349;p16"/>
          <p:cNvCxnSpPr/>
          <p:nvPr/>
        </p:nvCxnSpPr>
        <p:spPr>
          <a:xfrm flipH="1" rot="10800000">
            <a:off x="2453429" y="989825"/>
            <a:ext cx="3246000" cy="27939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0" name="Google Shape;350;p16"/>
          <p:cNvSpPr txBox="1"/>
          <p:nvPr/>
        </p:nvSpPr>
        <p:spPr>
          <a:xfrm>
            <a:off x="2564575" y="820400"/>
            <a:ext cx="822600" cy="45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y-axis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16"/>
          <p:cNvSpPr txBox="1"/>
          <p:nvPr/>
        </p:nvSpPr>
        <p:spPr>
          <a:xfrm>
            <a:off x="6982203" y="3849000"/>
            <a:ext cx="762900" cy="45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x-axis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" name="Google Shape;352;p16"/>
          <p:cNvSpPr txBox="1"/>
          <p:nvPr/>
        </p:nvSpPr>
        <p:spPr>
          <a:xfrm>
            <a:off x="6675400" y="1511050"/>
            <a:ext cx="1466400" cy="534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 = mx + c</a:t>
            </a:r>
            <a:endParaRPr b="0" i="0" sz="2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16"/>
          <p:cNvSpPr/>
          <p:nvPr/>
        </p:nvSpPr>
        <p:spPr>
          <a:xfrm rot="10800000">
            <a:off x="7228175" y="1049550"/>
            <a:ext cx="200100" cy="607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17"/>
          <p:cNvPicPr preferRelativeResize="0"/>
          <p:nvPr/>
        </p:nvPicPr>
        <p:blipFill rotWithShape="1">
          <a:blip r:embed="rId3">
            <a:alphaModFix/>
          </a:blip>
          <a:srcRect b="14840" l="8515" r="55854" t="44130"/>
          <a:stretch/>
        </p:blipFill>
        <p:spPr>
          <a:xfrm>
            <a:off x="1934313" y="812038"/>
            <a:ext cx="5275376" cy="35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7"/>
          <p:cNvSpPr/>
          <p:nvPr/>
        </p:nvSpPr>
        <p:spPr>
          <a:xfrm>
            <a:off x="5274954" y="1876956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7"/>
          <p:cNvSpPr/>
          <p:nvPr/>
        </p:nvSpPr>
        <p:spPr>
          <a:xfrm>
            <a:off x="3900052" y="2469154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7"/>
          <p:cNvSpPr/>
          <p:nvPr/>
        </p:nvSpPr>
        <p:spPr>
          <a:xfrm>
            <a:off x="4925321" y="2832574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7"/>
          <p:cNvSpPr/>
          <p:nvPr/>
        </p:nvSpPr>
        <p:spPr>
          <a:xfrm>
            <a:off x="2498284" y="3425963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7"/>
          <p:cNvSpPr/>
          <p:nvPr/>
        </p:nvSpPr>
        <p:spPr>
          <a:xfrm>
            <a:off x="3385281" y="2696796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7"/>
          <p:cNvSpPr/>
          <p:nvPr/>
        </p:nvSpPr>
        <p:spPr>
          <a:xfrm>
            <a:off x="3559971" y="3082784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5" name="Google Shape;365;p17"/>
          <p:cNvCxnSpPr/>
          <p:nvPr/>
        </p:nvCxnSpPr>
        <p:spPr>
          <a:xfrm flipH="1" rot="10800000">
            <a:off x="2134438" y="2557038"/>
            <a:ext cx="4255200" cy="12240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6" name="Google Shape;366;p17"/>
          <p:cNvSpPr/>
          <p:nvPr/>
        </p:nvSpPr>
        <p:spPr>
          <a:xfrm>
            <a:off x="4231490" y="2853942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7"/>
          <p:cNvSpPr/>
          <p:nvPr/>
        </p:nvSpPr>
        <p:spPr>
          <a:xfrm>
            <a:off x="4500827" y="2031142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7"/>
          <p:cNvSpPr/>
          <p:nvPr/>
        </p:nvSpPr>
        <p:spPr>
          <a:xfrm>
            <a:off x="4103927" y="2469142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7"/>
          <p:cNvSpPr/>
          <p:nvPr/>
        </p:nvSpPr>
        <p:spPr>
          <a:xfrm>
            <a:off x="6167313" y="1623163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0" name="Google Shape;370;p17"/>
          <p:cNvCxnSpPr>
            <a:stCxn id="369" idx="5"/>
          </p:cNvCxnSpPr>
          <p:nvPr/>
        </p:nvCxnSpPr>
        <p:spPr>
          <a:xfrm>
            <a:off x="6316343" y="1798312"/>
            <a:ext cx="27900" cy="747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71" name="Google Shape;371;p17"/>
          <p:cNvCxnSpPr/>
          <p:nvPr/>
        </p:nvCxnSpPr>
        <p:spPr>
          <a:xfrm>
            <a:off x="5348293" y="2082162"/>
            <a:ext cx="27900" cy="747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72" name="Google Shape;372;p17"/>
          <p:cNvCxnSpPr>
            <a:stCxn id="367" idx="4"/>
          </p:cNvCxnSpPr>
          <p:nvPr/>
        </p:nvCxnSpPr>
        <p:spPr>
          <a:xfrm>
            <a:off x="4588127" y="2236342"/>
            <a:ext cx="87300" cy="801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73" name="Google Shape;373;p17"/>
          <p:cNvCxnSpPr/>
          <p:nvPr/>
        </p:nvCxnSpPr>
        <p:spPr>
          <a:xfrm>
            <a:off x="4202335" y="2629466"/>
            <a:ext cx="94800" cy="52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74" name="Google Shape;374;p17"/>
          <p:cNvCxnSpPr/>
          <p:nvPr/>
        </p:nvCxnSpPr>
        <p:spPr>
          <a:xfrm>
            <a:off x="3968947" y="2694341"/>
            <a:ext cx="94800" cy="52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75" name="Google Shape;375;p17"/>
          <p:cNvCxnSpPr/>
          <p:nvPr/>
        </p:nvCxnSpPr>
        <p:spPr>
          <a:xfrm>
            <a:off x="3479322" y="2853941"/>
            <a:ext cx="94800" cy="52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76" name="Google Shape;376;p17"/>
          <p:cNvCxnSpPr/>
          <p:nvPr/>
        </p:nvCxnSpPr>
        <p:spPr>
          <a:xfrm>
            <a:off x="4401590" y="2986542"/>
            <a:ext cx="40200" cy="120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77" name="Google Shape;377;p17"/>
          <p:cNvCxnSpPr>
            <a:stCxn id="364" idx="5"/>
          </p:cNvCxnSpPr>
          <p:nvPr/>
        </p:nvCxnSpPr>
        <p:spPr>
          <a:xfrm>
            <a:off x="3709002" y="3257933"/>
            <a:ext cx="25500" cy="3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18"/>
          <p:cNvPicPr preferRelativeResize="0"/>
          <p:nvPr/>
        </p:nvPicPr>
        <p:blipFill rotWithShape="1">
          <a:blip r:embed="rId3">
            <a:alphaModFix/>
          </a:blip>
          <a:srcRect b="14840" l="8515" r="55854" t="44130"/>
          <a:stretch/>
        </p:blipFill>
        <p:spPr>
          <a:xfrm>
            <a:off x="1934313" y="812038"/>
            <a:ext cx="5275376" cy="35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8"/>
          <p:cNvSpPr/>
          <p:nvPr/>
        </p:nvSpPr>
        <p:spPr>
          <a:xfrm>
            <a:off x="5274954" y="1876956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8"/>
          <p:cNvSpPr/>
          <p:nvPr/>
        </p:nvSpPr>
        <p:spPr>
          <a:xfrm>
            <a:off x="3900052" y="2469154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8"/>
          <p:cNvSpPr/>
          <p:nvPr/>
        </p:nvSpPr>
        <p:spPr>
          <a:xfrm>
            <a:off x="4925321" y="2832574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8"/>
          <p:cNvSpPr/>
          <p:nvPr/>
        </p:nvSpPr>
        <p:spPr>
          <a:xfrm>
            <a:off x="2498284" y="3425963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8"/>
          <p:cNvSpPr/>
          <p:nvPr/>
        </p:nvSpPr>
        <p:spPr>
          <a:xfrm>
            <a:off x="3385281" y="2696796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8"/>
          <p:cNvSpPr/>
          <p:nvPr/>
        </p:nvSpPr>
        <p:spPr>
          <a:xfrm>
            <a:off x="3559971" y="3082784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9" name="Google Shape;389;p18"/>
          <p:cNvCxnSpPr/>
          <p:nvPr/>
        </p:nvCxnSpPr>
        <p:spPr>
          <a:xfrm flipH="1" rot="10800000">
            <a:off x="2134438" y="2252238"/>
            <a:ext cx="4255200" cy="12240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0" name="Google Shape;390;p18"/>
          <p:cNvSpPr/>
          <p:nvPr/>
        </p:nvSpPr>
        <p:spPr>
          <a:xfrm>
            <a:off x="4231490" y="2853942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8"/>
          <p:cNvSpPr/>
          <p:nvPr/>
        </p:nvSpPr>
        <p:spPr>
          <a:xfrm>
            <a:off x="4500827" y="2031142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8"/>
          <p:cNvSpPr/>
          <p:nvPr/>
        </p:nvSpPr>
        <p:spPr>
          <a:xfrm>
            <a:off x="4103927" y="2469142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8"/>
          <p:cNvSpPr/>
          <p:nvPr/>
        </p:nvSpPr>
        <p:spPr>
          <a:xfrm>
            <a:off x="6167313" y="1623163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394;p18"/>
          <p:cNvCxnSpPr/>
          <p:nvPr/>
        </p:nvCxnSpPr>
        <p:spPr>
          <a:xfrm>
            <a:off x="6240143" y="1798312"/>
            <a:ext cx="13200" cy="41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95" name="Google Shape;395;p18"/>
          <p:cNvCxnSpPr/>
          <p:nvPr/>
        </p:nvCxnSpPr>
        <p:spPr>
          <a:xfrm>
            <a:off x="5348293" y="2082162"/>
            <a:ext cx="47400" cy="397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96" name="Google Shape;396;p18"/>
          <p:cNvCxnSpPr>
            <a:stCxn id="391" idx="4"/>
          </p:cNvCxnSpPr>
          <p:nvPr/>
        </p:nvCxnSpPr>
        <p:spPr>
          <a:xfrm>
            <a:off x="4588127" y="2236342"/>
            <a:ext cx="66300" cy="44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97" name="Google Shape;397;p18"/>
          <p:cNvCxnSpPr>
            <a:endCxn id="390" idx="1"/>
          </p:cNvCxnSpPr>
          <p:nvPr/>
        </p:nvCxnSpPr>
        <p:spPr>
          <a:xfrm>
            <a:off x="4202459" y="2629593"/>
            <a:ext cx="54600" cy="25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98" name="Google Shape;398;p18"/>
          <p:cNvCxnSpPr>
            <a:stCxn id="384" idx="4"/>
          </p:cNvCxnSpPr>
          <p:nvPr/>
        </p:nvCxnSpPr>
        <p:spPr>
          <a:xfrm>
            <a:off x="3987352" y="2674354"/>
            <a:ext cx="66900" cy="198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99" name="Google Shape;399;p18"/>
          <p:cNvCxnSpPr/>
          <p:nvPr/>
        </p:nvCxnSpPr>
        <p:spPr>
          <a:xfrm>
            <a:off x="3479181" y="2853996"/>
            <a:ext cx="19200" cy="17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00" name="Google Shape;400;p18"/>
          <p:cNvCxnSpPr>
            <a:endCxn id="385" idx="0"/>
          </p:cNvCxnSpPr>
          <p:nvPr/>
        </p:nvCxnSpPr>
        <p:spPr>
          <a:xfrm>
            <a:off x="4943621" y="2672074"/>
            <a:ext cx="69000" cy="16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01" name="Google Shape;401;p18"/>
          <p:cNvCxnSpPr>
            <a:endCxn id="386" idx="0"/>
          </p:cNvCxnSpPr>
          <p:nvPr/>
        </p:nvCxnSpPr>
        <p:spPr>
          <a:xfrm>
            <a:off x="2575984" y="3377063"/>
            <a:ext cx="9600" cy="4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19"/>
          <p:cNvPicPr preferRelativeResize="0"/>
          <p:nvPr/>
        </p:nvPicPr>
        <p:blipFill rotWithShape="1">
          <a:blip r:embed="rId3">
            <a:alphaModFix/>
          </a:blip>
          <a:srcRect b="14840" l="8515" r="55854" t="44130"/>
          <a:stretch/>
        </p:blipFill>
        <p:spPr>
          <a:xfrm>
            <a:off x="1934313" y="812038"/>
            <a:ext cx="5275376" cy="35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19"/>
          <p:cNvSpPr/>
          <p:nvPr/>
        </p:nvSpPr>
        <p:spPr>
          <a:xfrm>
            <a:off x="5274954" y="1876956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9"/>
          <p:cNvSpPr/>
          <p:nvPr/>
        </p:nvSpPr>
        <p:spPr>
          <a:xfrm>
            <a:off x="3900052" y="2469154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9"/>
          <p:cNvSpPr/>
          <p:nvPr/>
        </p:nvSpPr>
        <p:spPr>
          <a:xfrm>
            <a:off x="4925321" y="2832574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9"/>
          <p:cNvSpPr/>
          <p:nvPr/>
        </p:nvSpPr>
        <p:spPr>
          <a:xfrm>
            <a:off x="2498284" y="3425963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9"/>
          <p:cNvSpPr/>
          <p:nvPr/>
        </p:nvSpPr>
        <p:spPr>
          <a:xfrm>
            <a:off x="3385281" y="2696796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9"/>
          <p:cNvSpPr/>
          <p:nvPr/>
        </p:nvSpPr>
        <p:spPr>
          <a:xfrm>
            <a:off x="3559971" y="3082784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Google Shape;413;p19"/>
          <p:cNvCxnSpPr/>
          <p:nvPr/>
        </p:nvCxnSpPr>
        <p:spPr>
          <a:xfrm flipH="1" rot="10800000">
            <a:off x="2134438" y="1968138"/>
            <a:ext cx="4321200" cy="15081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4" name="Google Shape;414;p19"/>
          <p:cNvSpPr/>
          <p:nvPr/>
        </p:nvSpPr>
        <p:spPr>
          <a:xfrm>
            <a:off x="4231490" y="2853942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9"/>
          <p:cNvSpPr/>
          <p:nvPr/>
        </p:nvSpPr>
        <p:spPr>
          <a:xfrm>
            <a:off x="4500827" y="2031142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9"/>
          <p:cNvSpPr/>
          <p:nvPr/>
        </p:nvSpPr>
        <p:spPr>
          <a:xfrm>
            <a:off x="4103927" y="2469142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9"/>
          <p:cNvSpPr/>
          <p:nvPr/>
        </p:nvSpPr>
        <p:spPr>
          <a:xfrm>
            <a:off x="6167313" y="1623163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8" name="Google Shape;418;p19"/>
          <p:cNvCxnSpPr/>
          <p:nvPr/>
        </p:nvCxnSpPr>
        <p:spPr>
          <a:xfrm>
            <a:off x="6240143" y="1798312"/>
            <a:ext cx="15300" cy="251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19" name="Google Shape;419;p19"/>
          <p:cNvCxnSpPr/>
          <p:nvPr/>
        </p:nvCxnSpPr>
        <p:spPr>
          <a:xfrm>
            <a:off x="5348293" y="2082162"/>
            <a:ext cx="39900" cy="263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20" name="Google Shape;420;p19"/>
          <p:cNvCxnSpPr>
            <a:stCxn id="415" idx="4"/>
          </p:cNvCxnSpPr>
          <p:nvPr/>
        </p:nvCxnSpPr>
        <p:spPr>
          <a:xfrm>
            <a:off x="4588127" y="2236342"/>
            <a:ext cx="66300" cy="44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21" name="Google Shape;421;p19"/>
          <p:cNvCxnSpPr/>
          <p:nvPr/>
        </p:nvCxnSpPr>
        <p:spPr>
          <a:xfrm flipH="1">
            <a:off x="4333400" y="2723975"/>
            <a:ext cx="9900" cy="15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22" name="Google Shape;422;p19"/>
          <p:cNvCxnSpPr>
            <a:stCxn id="408" idx="4"/>
          </p:cNvCxnSpPr>
          <p:nvPr/>
        </p:nvCxnSpPr>
        <p:spPr>
          <a:xfrm>
            <a:off x="3987352" y="2674354"/>
            <a:ext cx="66900" cy="198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23" name="Google Shape;423;p19"/>
          <p:cNvCxnSpPr/>
          <p:nvPr/>
        </p:nvCxnSpPr>
        <p:spPr>
          <a:xfrm>
            <a:off x="3479181" y="2853996"/>
            <a:ext cx="19200" cy="17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24" name="Google Shape;424;p19"/>
          <p:cNvCxnSpPr>
            <a:endCxn id="409" idx="0"/>
          </p:cNvCxnSpPr>
          <p:nvPr/>
        </p:nvCxnSpPr>
        <p:spPr>
          <a:xfrm>
            <a:off x="4973321" y="2516374"/>
            <a:ext cx="39300" cy="316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25" name="Google Shape;425;p19"/>
          <p:cNvCxnSpPr>
            <a:endCxn id="410" idx="0"/>
          </p:cNvCxnSpPr>
          <p:nvPr/>
        </p:nvCxnSpPr>
        <p:spPr>
          <a:xfrm>
            <a:off x="2575984" y="3377063"/>
            <a:ext cx="9600" cy="4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26" name="Google Shape;426;p19"/>
          <p:cNvCxnSpPr>
            <a:endCxn id="412" idx="0"/>
          </p:cNvCxnSpPr>
          <p:nvPr/>
        </p:nvCxnSpPr>
        <p:spPr>
          <a:xfrm>
            <a:off x="3631671" y="3006284"/>
            <a:ext cx="15600" cy="7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27" name="Google Shape;427;p19"/>
          <p:cNvSpPr/>
          <p:nvPr/>
        </p:nvSpPr>
        <p:spPr>
          <a:xfrm>
            <a:off x="5151150" y="2494225"/>
            <a:ext cx="123900" cy="316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9"/>
          <p:cNvSpPr txBox="1"/>
          <p:nvPr/>
        </p:nvSpPr>
        <p:spPr>
          <a:xfrm>
            <a:off x="5484650" y="2523875"/>
            <a:ext cx="755400" cy="378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error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9" name="Google Shape;429;p19"/>
          <p:cNvPicPr preferRelativeResize="0"/>
          <p:nvPr/>
        </p:nvPicPr>
        <p:blipFill rotWithShape="1">
          <a:blip r:embed="rId4">
            <a:alphaModFix/>
          </a:blip>
          <a:srcRect b="0" l="36777" r="3863" t="0"/>
          <a:stretch/>
        </p:blipFill>
        <p:spPr>
          <a:xfrm>
            <a:off x="6763325" y="2210197"/>
            <a:ext cx="1798375" cy="1005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/>
        </p:nvSpPr>
        <p:spPr>
          <a:xfrm>
            <a:off x="1992250" y="733950"/>
            <a:ext cx="4807800" cy="577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GB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BOOTCAMP STRUCTURE</a:t>
            </a:r>
            <a:endParaRPr b="1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 txBox="1"/>
          <p:nvPr/>
        </p:nvSpPr>
        <p:spPr>
          <a:xfrm>
            <a:off x="218950" y="17592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1 - PANDAS AND NUMPY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 txBox="1"/>
          <p:nvPr/>
        </p:nvSpPr>
        <p:spPr>
          <a:xfrm>
            <a:off x="231350" y="24111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2 - MATPLOTLIB AND SEABORN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197075" y="30630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3 - DATA ANALYSIS / EDA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 txBox="1"/>
          <p:nvPr/>
        </p:nvSpPr>
        <p:spPr>
          <a:xfrm>
            <a:off x="3280900" y="24111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7 - LOGISTIC REGRESSION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 txBox="1"/>
          <p:nvPr/>
        </p:nvSpPr>
        <p:spPr>
          <a:xfrm>
            <a:off x="3280900" y="1759275"/>
            <a:ext cx="27891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6-POLYNOMIAL REGRESSION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 txBox="1"/>
          <p:nvPr/>
        </p:nvSpPr>
        <p:spPr>
          <a:xfrm>
            <a:off x="3280900" y="304192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8 - DECISION TREE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 txBox="1"/>
          <p:nvPr/>
        </p:nvSpPr>
        <p:spPr>
          <a:xfrm>
            <a:off x="231350" y="36726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4 - MACHINE LEARNING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231350" y="43668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5 - LINEAR REGRESSION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 txBox="1"/>
          <p:nvPr/>
        </p:nvSpPr>
        <p:spPr>
          <a:xfrm>
            <a:off x="3280900" y="3704400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9 - RANDOM FOREST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/>
        </p:nvSpPr>
        <p:spPr>
          <a:xfrm>
            <a:off x="3280900" y="43668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10 - XG BOOST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 txBox="1"/>
          <p:nvPr/>
        </p:nvSpPr>
        <p:spPr>
          <a:xfrm>
            <a:off x="6266650" y="43668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15 - DEPLOYING  MODELS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6190450" y="3672675"/>
            <a:ext cx="28653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14- CLUSTERING ALGORITHMS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6266650" y="30630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13 - SVM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6266650" y="23688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12 - KNN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6266650" y="17592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11 - NAIVE BAYES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2325" y="928450"/>
            <a:ext cx="4619350" cy="32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0"/>
          <p:cNvSpPr/>
          <p:nvPr/>
        </p:nvSpPr>
        <p:spPr>
          <a:xfrm>
            <a:off x="4572000" y="3737650"/>
            <a:ext cx="663000" cy="4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0"/>
          <p:cNvSpPr/>
          <p:nvPr/>
        </p:nvSpPr>
        <p:spPr>
          <a:xfrm>
            <a:off x="3720344" y="1554559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0"/>
          <p:cNvSpPr/>
          <p:nvPr/>
        </p:nvSpPr>
        <p:spPr>
          <a:xfrm>
            <a:off x="5623194" y="1554559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0"/>
          <p:cNvSpPr txBox="1"/>
          <p:nvPr/>
        </p:nvSpPr>
        <p:spPr>
          <a:xfrm>
            <a:off x="7143775" y="1659575"/>
            <a:ext cx="1584300" cy="778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GRADIENT DESCENT</a:t>
            </a:r>
            <a:endParaRPr b="1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5"/>
          <p:cNvSpPr txBox="1"/>
          <p:nvPr/>
        </p:nvSpPr>
        <p:spPr>
          <a:xfrm>
            <a:off x="3465095" y="1022684"/>
            <a:ext cx="4475747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Number of variables in simple linear regression: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have one independent variable (X)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have one dependent variable (Y)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 = a0 + a1*x – 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8800" y="928450"/>
            <a:ext cx="4619350" cy="32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1"/>
          <p:cNvSpPr/>
          <p:nvPr/>
        </p:nvSpPr>
        <p:spPr>
          <a:xfrm>
            <a:off x="4572000" y="3737650"/>
            <a:ext cx="663000" cy="4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1"/>
          <p:cNvSpPr/>
          <p:nvPr/>
        </p:nvSpPr>
        <p:spPr>
          <a:xfrm>
            <a:off x="3720344" y="1554559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1"/>
          <p:cNvSpPr/>
          <p:nvPr/>
        </p:nvSpPr>
        <p:spPr>
          <a:xfrm>
            <a:off x="3856144" y="2044034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1"/>
          <p:cNvSpPr/>
          <p:nvPr/>
        </p:nvSpPr>
        <p:spPr>
          <a:xfrm>
            <a:off x="3933894" y="2320859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1"/>
          <p:cNvSpPr/>
          <p:nvPr/>
        </p:nvSpPr>
        <p:spPr>
          <a:xfrm>
            <a:off x="4108494" y="2622584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4194169" y="2862909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4368769" y="3068109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1"/>
          <p:cNvSpPr/>
          <p:nvPr/>
        </p:nvSpPr>
        <p:spPr>
          <a:xfrm>
            <a:off x="4521169" y="3220509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1"/>
          <p:cNvSpPr/>
          <p:nvPr/>
        </p:nvSpPr>
        <p:spPr>
          <a:xfrm>
            <a:off x="4732869" y="3273309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2" name="Google Shape;462;p22"/>
          <p:cNvGraphicFramePr/>
          <p:nvPr/>
        </p:nvGraphicFramePr>
        <p:xfrm>
          <a:off x="1333275" y="752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{D3F75016-6448-4DEF-8D10-361B0CBD7D9B}</a:tableStyleId>
              </a:tblPr>
              <a:tblGrid>
                <a:gridCol w="794050"/>
                <a:gridCol w="839175"/>
                <a:gridCol w="839175"/>
                <a:gridCol w="839175"/>
              </a:tblGrid>
              <a:tr h="70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AREA (sqft.)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PRICE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(Lakh)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Age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City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6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199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11.9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Banglore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36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204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14.5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Delhi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36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205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Chennai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36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207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15.4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Mumbai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36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208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15.1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Chennai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36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215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17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Mumbai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36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220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18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Delhi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36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213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 15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Mumbai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</a:tbl>
          </a:graphicData>
        </a:graphic>
      </p:graphicFrame>
      <p:sp>
        <p:nvSpPr>
          <p:cNvPr id="463" name="Google Shape;463;p22"/>
          <p:cNvSpPr txBox="1"/>
          <p:nvPr/>
        </p:nvSpPr>
        <p:spPr>
          <a:xfrm>
            <a:off x="5321800" y="2490025"/>
            <a:ext cx="2523600" cy="43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  = m1x1 + m2x2 + m3x3 + c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4" name="Google Shape;464;p22"/>
          <p:cNvSpPr txBox="1"/>
          <p:nvPr/>
        </p:nvSpPr>
        <p:spPr>
          <a:xfrm>
            <a:off x="5251550" y="1225225"/>
            <a:ext cx="3031800" cy="432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MULTIPLE LINEAR REGRESSION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/>
        </p:nvSpPr>
        <p:spPr>
          <a:xfrm>
            <a:off x="1802800" y="769850"/>
            <a:ext cx="4880400" cy="501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GB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Supervised Machine Learning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"/>
          <p:cNvSpPr txBox="1"/>
          <p:nvPr/>
        </p:nvSpPr>
        <p:spPr>
          <a:xfrm>
            <a:off x="1611550" y="1848600"/>
            <a:ext cx="2310000" cy="171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ExtraBold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Price of house ?</a:t>
            </a:r>
            <a:endParaRPr b="0" i="0" sz="1400" u="none" cap="none" strike="noStrike">
              <a:solidFill>
                <a:srgbClr val="0000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ExtraBold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Price of cars ?</a:t>
            </a:r>
            <a:endParaRPr b="0" i="0" sz="1400" u="none" cap="none" strike="noStrike">
              <a:solidFill>
                <a:srgbClr val="0000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ExtraBold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How many seconds user is going to watch a video?</a:t>
            </a:r>
            <a:endParaRPr b="0" i="0" sz="1400" u="none" cap="none" strike="noStrike">
              <a:solidFill>
                <a:srgbClr val="0000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63" name="Google Shape;163;p3"/>
          <p:cNvSpPr txBox="1"/>
          <p:nvPr/>
        </p:nvSpPr>
        <p:spPr>
          <a:xfrm>
            <a:off x="5430200" y="1848600"/>
            <a:ext cx="2310000" cy="171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ExtraBold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Fraud, Not-fraud</a:t>
            </a:r>
            <a:endParaRPr b="0" i="0" sz="1400" u="none" cap="none" strike="noStrike">
              <a:solidFill>
                <a:srgbClr val="0000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ExtraBold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 Male or Female</a:t>
            </a:r>
            <a:endParaRPr b="0" i="0" sz="1400" u="none" cap="none" strike="noStrike">
              <a:solidFill>
                <a:srgbClr val="0000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ExtraBold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 Dog or Cat</a:t>
            </a:r>
            <a:endParaRPr b="0" i="0" sz="1400" u="none" cap="none" strike="noStrike">
              <a:solidFill>
                <a:srgbClr val="0000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ExtraBold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 Spam , Not spam</a:t>
            </a:r>
            <a:endParaRPr b="0" i="0" sz="1400" u="none" cap="none" strike="noStrike">
              <a:solidFill>
                <a:srgbClr val="0000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5430200" y="1848600"/>
            <a:ext cx="2310000" cy="3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1611625" y="1848600"/>
            <a:ext cx="2310000" cy="3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REGRESSION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"/>
          <p:cNvSpPr txBox="1"/>
          <p:nvPr/>
        </p:nvSpPr>
        <p:spPr>
          <a:xfrm>
            <a:off x="1457200" y="3751225"/>
            <a:ext cx="2618700" cy="389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Predict Continuous values</a:t>
            </a:r>
            <a:endParaRPr b="0" i="0" sz="1400" u="none" cap="none" strike="noStrike">
              <a:solidFill>
                <a:srgbClr val="000000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5388950" y="3751225"/>
            <a:ext cx="2392500" cy="389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Predict Discrete values</a:t>
            </a:r>
            <a:endParaRPr b="0" i="0" sz="1400" u="none" cap="none" strike="noStrike">
              <a:solidFill>
                <a:srgbClr val="000000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4"/>
          <p:cNvGraphicFramePr/>
          <p:nvPr/>
        </p:nvGraphicFramePr>
        <p:xfrm>
          <a:off x="1335505" y="1154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{D3F75016-6448-4DEF-8D10-361B0CBD7D9B}</a:tableStyleId>
              </a:tblPr>
              <a:tblGrid>
                <a:gridCol w="807400"/>
                <a:gridCol w="816425"/>
              </a:tblGrid>
              <a:tr h="503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AREA (sqft.)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PRICE(Lakh)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2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199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11.9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32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204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14.5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32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205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32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207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15.4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32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208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15.1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32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215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17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32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220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18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32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213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 15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32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210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?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pic>
        <p:nvPicPr>
          <p:cNvPr id="173" name="Google Shape;173;p4"/>
          <p:cNvPicPr preferRelativeResize="0"/>
          <p:nvPr/>
        </p:nvPicPr>
        <p:blipFill rotWithShape="1">
          <a:blip r:embed="rId3">
            <a:alphaModFix/>
          </a:blip>
          <a:srcRect b="14840" l="8515" r="55854" t="44130"/>
          <a:stretch/>
        </p:blipFill>
        <p:spPr>
          <a:xfrm>
            <a:off x="3758600" y="1458850"/>
            <a:ext cx="4584149" cy="29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"/>
          <p:cNvSpPr/>
          <p:nvPr/>
        </p:nvSpPr>
        <p:spPr>
          <a:xfrm>
            <a:off x="5425800" y="2895850"/>
            <a:ext cx="151800" cy="17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6679400" y="2398650"/>
            <a:ext cx="151800" cy="17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7422725" y="2225550"/>
            <a:ext cx="151800" cy="17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5591925" y="2856250"/>
            <a:ext cx="151800" cy="17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6357700" y="3162750"/>
            <a:ext cx="151800" cy="17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4248675" y="3663150"/>
            <a:ext cx="151800" cy="17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5019450" y="3048250"/>
            <a:ext cx="151800" cy="17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5171250" y="3373750"/>
            <a:ext cx="151800" cy="17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"/>
          <p:cNvSpPr txBox="1"/>
          <p:nvPr/>
        </p:nvSpPr>
        <p:spPr>
          <a:xfrm>
            <a:off x="4141925" y="722625"/>
            <a:ext cx="3384600" cy="501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GB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5"/>
          <p:cNvPicPr preferRelativeResize="0"/>
          <p:nvPr/>
        </p:nvPicPr>
        <p:blipFill rotWithShape="1">
          <a:blip r:embed="rId3">
            <a:alphaModFix/>
          </a:blip>
          <a:srcRect b="14840" l="8515" r="55854" t="44130"/>
          <a:stretch/>
        </p:blipFill>
        <p:spPr>
          <a:xfrm>
            <a:off x="2874202" y="1114650"/>
            <a:ext cx="5697149" cy="33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5"/>
          <p:cNvSpPr/>
          <p:nvPr/>
        </p:nvSpPr>
        <p:spPr>
          <a:xfrm>
            <a:off x="4946188" y="2718304"/>
            <a:ext cx="189000" cy="19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6504155" y="2163442"/>
            <a:ext cx="189000" cy="19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7427955" y="1970267"/>
            <a:ext cx="189000" cy="19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5"/>
          <p:cNvSpPr/>
          <p:nvPr/>
        </p:nvSpPr>
        <p:spPr>
          <a:xfrm>
            <a:off x="5152647" y="2674112"/>
            <a:ext cx="189000" cy="19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5"/>
          <p:cNvSpPr/>
          <p:nvPr/>
        </p:nvSpPr>
        <p:spPr>
          <a:xfrm>
            <a:off x="6104348" y="3016158"/>
            <a:ext cx="189000" cy="19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"/>
          <p:cNvSpPr/>
          <p:nvPr/>
        </p:nvSpPr>
        <p:spPr>
          <a:xfrm>
            <a:off x="3483264" y="3574591"/>
            <a:ext cx="189000" cy="19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"/>
          <p:cNvSpPr/>
          <p:nvPr/>
        </p:nvSpPr>
        <p:spPr>
          <a:xfrm>
            <a:off x="4441179" y="2888379"/>
            <a:ext cx="189000" cy="19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5"/>
          <p:cNvSpPr/>
          <p:nvPr/>
        </p:nvSpPr>
        <p:spPr>
          <a:xfrm>
            <a:off x="4629835" y="3251628"/>
            <a:ext cx="189000" cy="19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5"/>
          <p:cNvCxnSpPr/>
          <p:nvPr/>
        </p:nvCxnSpPr>
        <p:spPr>
          <a:xfrm flipH="1" rot="10800000">
            <a:off x="3421350" y="1656475"/>
            <a:ext cx="4270500" cy="217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5"/>
          <p:cNvCxnSpPr/>
          <p:nvPr/>
        </p:nvCxnSpPr>
        <p:spPr>
          <a:xfrm rot="10800000">
            <a:off x="5562600" y="2724150"/>
            <a:ext cx="80700" cy="12759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98" name="Google Shape;198;p5"/>
          <p:cNvCxnSpPr/>
          <p:nvPr/>
        </p:nvCxnSpPr>
        <p:spPr>
          <a:xfrm flipH="1">
            <a:off x="3439100" y="2744300"/>
            <a:ext cx="2068200" cy="40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99" name="Google Shape;199;p5"/>
          <p:cNvSpPr txBox="1"/>
          <p:nvPr/>
        </p:nvSpPr>
        <p:spPr>
          <a:xfrm>
            <a:off x="293925" y="2137550"/>
            <a:ext cx="2124300" cy="1307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Draw a best fit line which can better estimate house prices.</a:t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6"/>
          <p:cNvPicPr preferRelativeResize="0"/>
          <p:nvPr/>
        </p:nvPicPr>
        <p:blipFill rotWithShape="1">
          <a:blip r:embed="rId3">
            <a:alphaModFix/>
          </a:blip>
          <a:srcRect b="14840" l="8515" r="55854" t="44130"/>
          <a:stretch/>
        </p:blipFill>
        <p:spPr>
          <a:xfrm>
            <a:off x="3061175" y="952600"/>
            <a:ext cx="5275376" cy="35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6"/>
          <p:cNvSpPr/>
          <p:nvPr/>
        </p:nvSpPr>
        <p:spPr>
          <a:xfrm>
            <a:off x="4979766" y="2656638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6"/>
          <p:cNvSpPr/>
          <p:nvPr/>
        </p:nvSpPr>
        <p:spPr>
          <a:xfrm>
            <a:off x="6422391" y="2067043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"/>
          <p:cNvSpPr/>
          <p:nvPr/>
        </p:nvSpPr>
        <p:spPr>
          <a:xfrm>
            <a:off x="7277799" y="1861776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6"/>
          <p:cNvSpPr/>
          <p:nvPr/>
        </p:nvSpPr>
        <p:spPr>
          <a:xfrm>
            <a:off x="5170940" y="2609679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"/>
          <p:cNvSpPr/>
          <p:nvPr/>
        </p:nvSpPr>
        <p:spPr>
          <a:xfrm>
            <a:off x="6052183" y="2973136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6"/>
          <p:cNvSpPr/>
          <p:nvPr/>
        </p:nvSpPr>
        <p:spPr>
          <a:xfrm>
            <a:off x="3625147" y="3566526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4512144" y="2837359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"/>
          <p:cNvSpPr/>
          <p:nvPr/>
        </p:nvSpPr>
        <p:spPr>
          <a:xfrm>
            <a:off x="4686833" y="3223346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6"/>
          <p:cNvCxnSpPr/>
          <p:nvPr/>
        </p:nvCxnSpPr>
        <p:spPr>
          <a:xfrm flipH="1" rot="10800000">
            <a:off x="3573750" y="2462075"/>
            <a:ext cx="3961800" cy="7791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6"/>
          <p:cNvCxnSpPr/>
          <p:nvPr/>
        </p:nvCxnSpPr>
        <p:spPr>
          <a:xfrm flipH="1" rot="10800000">
            <a:off x="3573750" y="2157500"/>
            <a:ext cx="3961800" cy="7251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6"/>
          <p:cNvCxnSpPr/>
          <p:nvPr/>
        </p:nvCxnSpPr>
        <p:spPr>
          <a:xfrm flipH="1" rot="10800000">
            <a:off x="3573750" y="1809000"/>
            <a:ext cx="3988500" cy="2031900"/>
          </a:xfrm>
          <a:prstGeom prst="straightConnector1">
            <a:avLst/>
          </a:prstGeom>
          <a:noFill/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6"/>
          <p:cNvSpPr/>
          <p:nvPr/>
        </p:nvSpPr>
        <p:spPr>
          <a:xfrm>
            <a:off x="548750" y="1526475"/>
            <a:ext cx="2231100" cy="2031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GB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 can draw so many lines how to decide the best one ?</a:t>
            </a:r>
            <a:endParaRPr b="1" i="0" sz="1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7"/>
          <p:cNvPicPr preferRelativeResize="0"/>
          <p:nvPr/>
        </p:nvPicPr>
        <p:blipFill rotWithShape="1">
          <a:blip r:embed="rId3">
            <a:alphaModFix/>
          </a:blip>
          <a:srcRect b="14840" l="8515" r="55854" t="44130"/>
          <a:stretch/>
        </p:blipFill>
        <p:spPr>
          <a:xfrm>
            <a:off x="3289775" y="1105000"/>
            <a:ext cx="5275376" cy="35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7"/>
          <p:cNvSpPr/>
          <p:nvPr/>
        </p:nvSpPr>
        <p:spPr>
          <a:xfrm>
            <a:off x="6988016" y="2375113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7"/>
          <p:cNvSpPr/>
          <p:nvPr/>
        </p:nvSpPr>
        <p:spPr>
          <a:xfrm>
            <a:off x="6630416" y="2169918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7"/>
          <p:cNvSpPr/>
          <p:nvPr/>
        </p:nvSpPr>
        <p:spPr>
          <a:xfrm>
            <a:off x="7506399" y="1993601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7"/>
          <p:cNvSpPr/>
          <p:nvPr/>
        </p:nvSpPr>
        <p:spPr>
          <a:xfrm>
            <a:off x="5255515" y="2762117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7"/>
          <p:cNvSpPr/>
          <p:nvPr/>
        </p:nvSpPr>
        <p:spPr>
          <a:xfrm>
            <a:off x="6280783" y="3125536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7"/>
          <p:cNvSpPr/>
          <p:nvPr/>
        </p:nvSpPr>
        <p:spPr>
          <a:xfrm>
            <a:off x="3853747" y="3718926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7"/>
          <p:cNvSpPr/>
          <p:nvPr/>
        </p:nvSpPr>
        <p:spPr>
          <a:xfrm>
            <a:off x="4740744" y="2989759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7"/>
          <p:cNvSpPr/>
          <p:nvPr/>
        </p:nvSpPr>
        <p:spPr>
          <a:xfrm>
            <a:off x="4915433" y="3375746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7"/>
          <p:cNvCxnSpPr/>
          <p:nvPr/>
        </p:nvCxnSpPr>
        <p:spPr>
          <a:xfrm flipH="1" rot="10800000">
            <a:off x="3809625" y="1977266"/>
            <a:ext cx="4022100" cy="16974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7"/>
          <p:cNvCxnSpPr>
            <a:endCxn id="226" idx="0"/>
          </p:cNvCxnSpPr>
          <p:nvPr/>
        </p:nvCxnSpPr>
        <p:spPr>
          <a:xfrm>
            <a:off x="6360883" y="2619436"/>
            <a:ext cx="7200" cy="506100"/>
          </a:xfrm>
          <a:prstGeom prst="straightConnector1">
            <a:avLst/>
          </a:prstGeom>
          <a:noFill/>
          <a:ln cap="flat" cmpd="sng" w="19050">
            <a:solidFill>
              <a:srgbClr val="0C343D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32" name="Google Shape;232;p7"/>
          <p:cNvCxnSpPr>
            <a:endCxn id="229" idx="0"/>
          </p:cNvCxnSpPr>
          <p:nvPr/>
        </p:nvCxnSpPr>
        <p:spPr>
          <a:xfrm flipH="1">
            <a:off x="5002733" y="3174746"/>
            <a:ext cx="10500" cy="201000"/>
          </a:xfrm>
          <a:prstGeom prst="straightConnector1">
            <a:avLst/>
          </a:prstGeom>
          <a:noFill/>
          <a:ln cap="flat" cmpd="sng" w="19050">
            <a:solidFill>
              <a:srgbClr val="0C343D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33" name="Google Shape;233;p7"/>
          <p:cNvSpPr/>
          <p:nvPr/>
        </p:nvSpPr>
        <p:spPr>
          <a:xfrm>
            <a:off x="5586952" y="3146904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7"/>
          <p:cNvSpPr/>
          <p:nvPr/>
        </p:nvSpPr>
        <p:spPr>
          <a:xfrm>
            <a:off x="5856290" y="2324104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7"/>
          <p:cNvSpPr/>
          <p:nvPr/>
        </p:nvSpPr>
        <p:spPr>
          <a:xfrm>
            <a:off x="5430115" y="2762104"/>
            <a:ext cx="174600" cy="2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7"/>
          <p:cNvCxnSpPr/>
          <p:nvPr/>
        </p:nvCxnSpPr>
        <p:spPr>
          <a:xfrm>
            <a:off x="5969445" y="2505903"/>
            <a:ext cx="25500" cy="256200"/>
          </a:xfrm>
          <a:prstGeom prst="straightConnector1">
            <a:avLst/>
          </a:prstGeom>
          <a:noFill/>
          <a:ln cap="flat" cmpd="sng" w="19050">
            <a:solidFill>
              <a:srgbClr val="0C343D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37" name="Google Shape;237;p7"/>
          <p:cNvCxnSpPr/>
          <p:nvPr/>
        </p:nvCxnSpPr>
        <p:spPr>
          <a:xfrm flipH="1">
            <a:off x="3961833" y="3615546"/>
            <a:ext cx="5700" cy="138900"/>
          </a:xfrm>
          <a:prstGeom prst="straightConnector1">
            <a:avLst/>
          </a:prstGeom>
          <a:noFill/>
          <a:ln cap="flat" cmpd="sng" w="19050">
            <a:solidFill>
              <a:srgbClr val="0C343D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38" name="Google Shape;238;p7"/>
          <p:cNvCxnSpPr/>
          <p:nvPr/>
        </p:nvCxnSpPr>
        <p:spPr>
          <a:xfrm flipH="1">
            <a:off x="7047933" y="2314196"/>
            <a:ext cx="5700" cy="138900"/>
          </a:xfrm>
          <a:prstGeom prst="straightConnector1">
            <a:avLst/>
          </a:prstGeom>
          <a:noFill/>
          <a:ln cap="flat" cmpd="sng" w="19050">
            <a:solidFill>
              <a:srgbClr val="0C343D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39" name="Google Shape;239;p7"/>
          <p:cNvCxnSpPr/>
          <p:nvPr/>
        </p:nvCxnSpPr>
        <p:spPr>
          <a:xfrm flipH="1">
            <a:off x="5339983" y="2905771"/>
            <a:ext cx="5700" cy="138900"/>
          </a:xfrm>
          <a:prstGeom prst="straightConnector1">
            <a:avLst/>
          </a:prstGeom>
          <a:noFill/>
          <a:ln cap="flat" cmpd="sng" w="19050">
            <a:solidFill>
              <a:srgbClr val="0C343D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40" name="Google Shape;240;p7"/>
          <p:cNvCxnSpPr>
            <a:endCxn id="233" idx="0"/>
          </p:cNvCxnSpPr>
          <p:nvPr/>
        </p:nvCxnSpPr>
        <p:spPr>
          <a:xfrm flipH="1">
            <a:off x="5674252" y="2897304"/>
            <a:ext cx="18000" cy="249600"/>
          </a:xfrm>
          <a:prstGeom prst="straightConnector1">
            <a:avLst/>
          </a:prstGeom>
          <a:noFill/>
          <a:ln cap="flat" cmpd="sng" w="19050">
            <a:solidFill>
              <a:srgbClr val="0C343D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41" name="Google Shape;241;p7"/>
          <p:cNvSpPr txBox="1"/>
          <p:nvPr/>
        </p:nvSpPr>
        <p:spPr>
          <a:xfrm>
            <a:off x="587825" y="2232550"/>
            <a:ext cx="2404800" cy="1143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line which is at minimum distance from each point.</a:t>
            </a:r>
            <a:endParaRPr b="1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"/>
          <p:cNvSpPr txBox="1"/>
          <p:nvPr/>
        </p:nvSpPr>
        <p:spPr>
          <a:xfrm>
            <a:off x="2672700" y="745150"/>
            <a:ext cx="3798600" cy="537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EQUATION OF A LINE</a:t>
            </a:r>
            <a:endParaRPr b="1" i="0" sz="2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8"/>
          <p:cNvSpPr txBox="1"/>
          <p:nvPr/>
        </p:nvSpPr>
        <p:spPr>
          <a:xfrm>
            <a:off x="2278025" y="1776950"/>
            <a:ext cx="1393500" cy="45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 = mx + c</a:t>
            </a:r>
            <a:endParaRPr b="1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8"/>
          <p:cNvSpPr txBox="1"/>
          <p:nvPr/>
        </p:nvSpPr>
        <p:spPr>
          <a:xfrm>
            <a:off x="576925" y="2724150"/>
            <a:ext cx="1393500" cy="4527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  = slope</a:t>
            </a:r>
            <a:endParaRPr b="1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8"/>
          <p:cNvSpPr txBox="1"/>
          <p:nvPr/>
        </p:nvSpPr>
        <p:spPr>
          <a:xfrm>
            <a:off x="3979125" y="2724150"/>
            <a:ext cx="1719000" cy="4527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  = intercept</a:t>
            </a:r>
            <a:endParaRPr b="1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8"/>
          <p:cNvSpPr txBox="1"/>
          <p:nvPr/>
        </p:nvSpPr>
        <p:spPr>
          <a:xfrm>
            <a:off x="2149025" y="2724150"/>
            <a:ext cx="1651500" cy="4527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  = variable</a:t>
            </a:r>
            <a:endParaRPr b="1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1" name="Google Shape;251;p8"/>
          <p:cNvCxnSpPr>
            <a:stCxn id="247" idx="2"/>
            <a:endCxn id="250" idx="0"/>
          </p:cNvCxnSpPr>
          <p:nvPr/>
        </p:nvCxnSpPr>
        <p:spPr>
          <a:xfrm>
            <a:off x="2974775" y="2229650"/>
            <a:ext cx="0" cy="4944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2" name="Google Shape;252;p8"/>
          <p:cNvCxnSpPr/>
          <p:nvPr/>
        </p:nvCxnSpPr>
        <p:spPr>
          <a:xfrm flipH="1">
            <a:off x="1273675" y="2110850"/>
            <a:ext cx="1451700" cy="5346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3" name="Google Shape;253;p8"/>
          <p:cNvCxnSpPr/>
          <p:nvPr/>
        </p:nvCxnSpPr>
        <p:spPr>
          <a:xfrm>
            <a:off x="3446825" y="2150925"/>
            <a:ext cx="1275600" cy="5733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4" name="Google Shape;254;p8"/>
          <p:cNvCxnSpPr/>
          <p:nvPr/>
        </p:nvCxnSpPr>
        <p:spPr>
          <a:xfrm>
            <a:off x="5971800" y="1776950"/>
            <a:ext cx="129300" cy="25650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p8"/>
          <p:cNvCxnSpPr/>
          <p:nvPr/>
        </p:nvCxnSpPr>
        <p:spPr>
          <a:xfrm flipH="1">
            <a:off x="6101150" y="4312426"/>
            <a:ext cx="2809800" cy="294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p8"/>
          <p:cNvCxnSpPr/>
          <p:nvPr/>
        </p:nvCxnSpPr>
        <p:spPr>
          <a:xfrm flipH="1" rot="10800000">
            <a:off x="5798125" y="1763475"/>
            <a:ext cx="2164200" cy="22578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" name="Google Shape;257;p8"/>
          <p:cNvSpPr txBox="1"/>
          <p:nvPr/>
        </p:nvSpPr>
        <p:spPr>
          <a:xfrm>
            <a:off x="7361200" y="1282450"/>
            <a:ext cx="1042200" cy="400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 = mx + c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8" name="Google Shape;258;p8"/>
          <p:cNvCxnSpPr/>
          <p:nvPr/>
        </p:nvCxnSpPr>
        <p:spPr>
          <a:xfrm>
            <a:off x="4722425" y="3176850"/>
            <a:ext cx="1275600" cy="5733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" name="Google Shape;259;p8"/>
          <p:cNvCxnSpPr>
            <a:stCxn id="248" idx="3"/>
            <a:endCxn id="260" idx="3"/>
          </p:cNvCxnSpPr>
          <p:nvPr/>
        </p:nvCxnSpPr>
        <p:spPr>
          <a:xfrm flipH="1" rot="10800000">
            <a:off x="1970425" y="2891700"/>
            <a:ext cx="4911900" cy="588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1" name="Google Shape;261;p8"/>
          <p:cNvSpPr/>
          <p:nvPr/>
        </p:nvSpPr>
        <p:spPr>
          <a:xfrm>
            <a:off x="6572200" y="2987250"/>
            <a:ext cx="181200" cy="1896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8"/>
          <p:cNvSpPr/>
          <p:nvPr/>
        </p:nvSpPr>
        <p:spPr>
          <a:xfrm>
            <a:off x="6855775" y="2729850"/>
            <a:ext cx="181200" cy="1896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8"/>
          <p:cNvCxnSpPr>
            <a:stCxn id="260" idx="4"/>
          </p:cNvCxnSpPr>
          <p:nvPr/>
        </p:nvCxnSpPr>
        <p:spPr>
          <a:xfrm>
            <a:off x="6946375" y="2919450"/>
            <a:ext cx="20700" cy="2271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63" name="Google Shape;263;p8"/>
          <p:cNvCxnSpPr/>
          <p:nvPr/>
        </p:nvCxnSpPr>
        <p:spPr>
          <a:xfrm>
            <a:off x="6725600" y="3142250"/>
            <a:ext cx="241500" cy="42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64" name="Google Shape;264;p8"/>
          <p:cNvSpPr txBox="1"/>
          <p:nvPr/>
        </p:nvSpPr>
        <p:spPr>
          <a:xfrm>
            <a:off x="5611900" y="1513125"/>
            <a:ext cx="717900" cy="400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y-axis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8"/>
          <p:cNvSpPr txBox="1"/>
          <p:nvPr/>
        </p:nvSpPr>
        <p:spPr>
          <a:xfrm>
            <a:off x="8350875" y="4052000"/>
            <a:ext cx="717900" cy="400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x-axis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Google Shape;270;p9"/>
          <p:cNvCxnSpPr/>
          <p:nvPr/>
        </p:nvCxnSpPr>
        <p:spPr>
          <a:xfrm>
            <a:off x="2949950" y="1278750"/>
            <a:ext cx="78900" cy="2896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p9"/>
          <p:cNvCxnSpPr/>
          <p:nvPr/>
        </p:nvCxnSpPr>
        <p:spPr>
          <a:xfrm flipH="1">
            <a:off x="3028903" y="4142297"/>
            <a:ext cx="3991200" cy="330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9"/>
          <p:cNvCxnSpPr/>
          <p:nvPr/>
        </p:nvCxnSpPr>
        <p:spPr>
          <a:xfrm flipH="1" rot="10800000">
            <a:off x="2453429" y="1241225"/>
            <a:ext cx="3074100" cy="25425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p9"/>
          <p:cNvSpPr txBox="1"/>
          <p:nvPr/>
        </p:nvSpPr>
        <p:spPr>
          <a:xfrm>
            <a:off x="2564575" y="820400"/>
            <a:ext cx="822600" cy="45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y-axis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9"/>
          <p:cNvSpPr txBox="1"/>
          <p:nvPr/>
        </p:nvSpPr>
        <p:spPr>
          <a:xfrm>
            <a:off x="6982203" y="3849000"/>
            <a:ext cx="762900" cy="45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x-axis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9"/>
          <p:cNvSpPr txBox="1"/>
          <p:nvPr/>
        </p:nvSpPr>
        <p:spPr>
          <a:xfrm>
            <a:off x="6675400" y="1511050"/>
            <a:ext cx="1466400" cy="534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 = mx + c</a:t>
            </a:r>
            <a:endParaRPr b="0" i="0" sz="2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9"/>
          <p:cNvSpPr/>
          <p:nvPr/>
        </p:nvSpPr>
        <p:spPr>
          <a:xfrm>
            <a:off x="7932275" y="2138475"/>
            <a:ext cx="200100" cy="607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