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Montserrat"/>
      <p:regular r:id="rId32"/>
      <p:bold r:id="rId33"/>
      <p:italic r:id="rId34"/>
      <p:boldItalic r:id="rId35"/>
    </p:embeddedFont>
    <p:embeddedFont>
      <p:font typeface="Lato"/>
      <p:regular r:id="rId36"/>
      <p:bold r:id="rId37"/>
      <p:italic r:id="rId38"/>
      <p:boldItalic r:id="rId39"/>
    </p:embeddedFont>
    <p:embeddedFont>
      <p:font typeface="Nunito ExtraBold"/>
      <p:bold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g5FTZw/kx/QO9fJVxmN3vCGpdP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0D3246-A144-46A0-8754-FD32CC32E43D}">
  <a:tblStyle styleId="{7A0D3246-A144-46A0-8754-FD32CC32E43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ExtraBold-bold.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NunitoExtraBold-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 name="Shape 10"/>
        <p:cNvGrpSpPr/>
        <p:nvPr/>
      </p:nvGrpSpPr>
      <p:grpSpPr>
        <a:xfrm>
          <a:off x="0" y="0"/>
          <a:ext cx="0" cy="0"/>
          <a:chOff x="0" y="0"/>
          <a:chExt cx="0" cy="0"/>
        </a:xfrm>
      </p:grpSpPr>
      <p:grpSp>
        <p:nvGrpSpPr>
          <p:cNvPr id="11" name="Google Shape;11;p13"/>
          <p:cNvGrpSpPr/>
          <p:nvPr/>
        </p:nvGrpSpPr>
        <p:grpSpPr>
          <a:xfrm>
            <a:off x="0" y="381001"/>
            <a:ext cx="1037850" cy="1016288"/>
            <a:chOff x="0" y="381001"/>
            <a:chExt cx="1037850" cy="1016288"/>
          </a:xfrm>
        </p:grpSpPr>
        <p:sp>
          <p:nvSpPr>
            <p:cNvPr id="12" name="Google Shape;12;p1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3"/>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 name="Google Shape;15;p13"/>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6" name="Google Shape;1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grpSp>
        <p:nvGrpSpPr>
          <p:cNvPr id="107" name="Google Shape;107;p22"/>
          <p:cNvGrpSpPr/>
          <p:nvPr/>
        </p:nvGrpSpPr>
        <p:grpSpPr>
          <a:xfrm>
            <a:off x="4406400" y="0"/>
            <a:ext cx="4737600" cy="5143065"/>
            <a:chOff x="4406400" y="0"/>
            <a:chExt cx="4737600" cy="5143065"/>
          </a:xfrm>
        </p:grpSpPr>
        <p:sp>
          <p:nvSpPr>
            <p:cNvPr id="108" name="Google Shape;108;p22"/>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2"/>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2"/>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2"/>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2"/>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2"/>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2"/>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2"/>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2"/>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2"/>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2"/>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2"/>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2"/>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2"/>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2"/>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2"/>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22"/>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7" name="Google Shape;127;p22"/>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8" name="Google Shape;12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4"/>
          <p:cNvSpPr/>
          <p:nvPr/>
        </p:nvSpPr>
        <p:spPr>
          <a:xfrm rot="5400000">
            <a:off x="7500300" y="505"/>
            <a:ext cx="1643700" cy="1643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4"/>
          <p:cNvGrpSpPr/>
          <p:nvPr/>
        </p:nvGrpSpPr>
        <p:grpSpPr>
          <a:xfrm>
            <a:off x="0" y="490"/>
            <a:ext cx="5153705" cy="5134399"/>
            <a:chOff x="0" y="75"/>
            <a:chExt cx="5153705" cy="5152950"/>
          </a:xfrm>
        </p:grpSpPr>
        <p:sp>
          <p:nvSpPr>
            <p:cNvPr id="20" name="Google Shape;20;p14"/>
            <p:cNvSpPr/>
            <p:nvPr/>
          </p:nvSpPr>
          <p:spPr>
            <a:xfrm rot="-5400000">
              <a:off x="455" y="-225"/>
              <a:ext cx="5152800" cy="5153700"/>
            </a:xfrm>
            <a:prstGeom prst="diagStripe">
              <a:avLst>
                <a:gd fmla="val 5000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4"/>
            <p:cNvSpPr/>
            <p:nvPr/>
          </p:nvSpPr>
          <p:spPr>
            <a:xfrm rot="-5400000">
              <a:off x="150" y="1145825"/>
              <a:ext cx="3996600" cy="3996900"/>
            </a:xfrm>
            <a:prstGeom prst="diagStripe">
              <a:avLst>
                <a:gd fmla="val 58774"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 name="Google Shape;24;p1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5" name="Google Shape;25;p1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26" name="Google Shape;2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grpSp>
        <p:nvGrpSpPr>
          <p:cNvPr id="28" name="Google Shape;28;p15"/>
          <p:cNvGrpSpPr/>
          <p:nvPr/>
        </p:nvGrpSpPr>
        <p:grpSpPr>
          <a:xfrm>
            <a:off x="4406400" y="0"/>
            <a:ext cx="4737600" cy="5143065"/>
            <a:chOff x="4406400" y="0"/>
            <a:chExt cx="4737600" cy="5143065"/>
          </a:xfrm>
        </p:grpSpPr>
        <p:sp>
          <p:nvSpPr>
            <p:cNvPr id="29" name="Google Shape;29;p15"/>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5"/>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5"/>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5"/>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5"/>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5"/>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5"/>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5"/>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5"/>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5"/>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5"/>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5"/>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5"/>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5"/>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5"/>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15"/>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 name="Google Shape;4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6"/>
          <p:cNvGrpSpPr/>
          <p:nvPr/>
        </p:nvGrpSpPr>
        <p:grpSpPr>
          <a:xfrm>
            <a:off x="0" y="381001"/>
            <a:ext cx="1037850" cy="1016288"/>
            <a:chOff x="0" y="381001"/>
            <a:chExt cx="1037850" cy="1016288"/>
          </a:xfrm>
        </p:grpSpPr>
        <p:sp>
          <p:nvSpPr>
            <p:cNvPr id="51" name="Google Shape;51;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grpSp>
        <p:nvGrpSpPr>
          <p:cNvPr id="57" name="Google Shape;57;p17"/>
          <p:cNvGrpSpPr/>
          <p:nvPr/>
        </p:nvGrpSpPr>
        <p:grpSpPr>
          <a:xfrm>
            <a:off x="0" y="381001"/>
            <a:ext cx="1037850" cy="1016288"/>
            <a:chOff x="0" y="381001"/>
            <a:chExt cx="1037850" cy="1016288"/>
          </a:xfrm>
        </p:grpSpPr>
        <p:sp>
          <p:nvSpPr>
            <p:cNvPr id="58" name="Google Shape;58;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1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1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grpSp>
        <p:nvGrpSpPr>
          <p:cNvPr id="65" name="Google Shape;65;p18"/>
          <p:cNvGrpSpPr/>
          <p:nvPr/>
        </p:nvGrpSpPr>
        <p:grpSpPr>
          <a:xfrm>
            <a:off x="0" y="381001"/>
            <a:ext cx="1037850" cy="1016288"/>
            <a:chOff x="0" y="381001"/>
            <a:chExt cx="1037850" cy="1016288"/>
          </a:xfrm>
        </p:grpSpPr>
        <p:sp>
          <p:nvSpPr>
            <p:cNvPr id="66" name="Google Shape;66;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grpSp>
        <p:nvGrpSpPr>
          <p:cNvPr id="71" name="Google Shape;71;p19"/>
          <p:cNvGrpSpPr/>
          <p:nvPr/>
        </p:nvGrpSpPr>
        <p:grpSpPr>
          <a:xfrm>
            <a:off x="4406400" y="0"/>
            <a:ext cx="4737600" cy="5143500"/>
            <a:chOff x="4406400" y="0"/>
            <a:chExt cx="4737600" cy="5143500"/>
          </a:xfrm>
        </p:grpSpPr>
        <p:sp>
          <p:nvSpPr>
            <p:cNvPr id="72" name="Google Shape;72;p19"/>
            <p:cNvSpPr/>
            <p:nvPr/>
          </p:nvSpPr>
          <p:spPr>
            <a:xfrm rot="5400000">
              <a:off x="4407900" y="-1500"/>
              <a:ext cx="47346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9"/>
            <p:cNvSpPr/>
            <p:nvPr/>
          </p:nvSpPr>
          <p:spPr>
            <a:xfrm rot="5400000">
              <a:off x="4840825" y="6000"/>
              <a:ext cx="42987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9"/>
            <p:cNvSpPr/>
            <p:nvPr/>
          </p:nvSpPr>
          <p:spPr>
            <a:xfrm rot="-5400000">
              <a:off x="5618399" y="123664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9"/>
            <p:cNvSpPr/>
            <p:nvPr/>
          </p:nvSpPr>
          <p:spPr>
            <a:xfrm flipH="1">
              <a:off x="5849857" y="144407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9"/>
            <p:cNvSpPr/>
            <p:nvPr/>
          </p:nvSpPr>
          <p:spPr>
            <a:xfrm rot="-5400000">
              <a:off x="5987081" y="246974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9"/>
            <p:cNvSpPr/>
            <p:nvPr/>
          </p:nvSpPr>
          <p:spPr>
            <a:xfrm flipH="1">
              <a:off x="6222115" y="2677179"/>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9"/>
            <p:cNvSpPr/>
            <p:nvPr/>
          </p:nvSpPr>
          <p:spPr>
            <a:xfrm rot="-5400000">
              <a:off x="6675341" y="186224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9"/>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9"/>
            <p:cNvSpPr/>
            <p:nvPr/>
          </p:nvSpPr>
          <p:spPr>
            <a:xfrm rot="-5400000">
              <a:off x="6861141" y="247808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9"/>
            <p:cNvSpPr/>
            <p:nvPr/>
          </p:nvSpPr>
          <p:spPr>
            <a:xfrm flipH="1">
              <a:off x="7965266" y="269319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9"/>
            <p:cNvSpPr/>
            <p:nvPr/>
          </p:nvSpPr>
          <p:spPr>
            <a:xfrm flipH="1">
              <a:off x="8145082" y="330903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9"/>
            <p:cNvSpPr/>
            <p:nvPr/>
          </p:nvSpPr>
          <p:spPr>
            <a:xfrm rot="-5400000">
              <a:off x="7047599" y="309534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9"/>
            <p:cNvSpPr/>
            <p:nvPr/>
          </p:nvSpPr>
          <p:spPr>
            <a:xfrm flipH="1">
              <a:off x="7276649" y="330278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9"/>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9"/>
            <p:cNvSpPr/>
            <p:nvPr/>
          </p:nvSpPr>
          <p:spPr>
            <a:xfrm flipH="1">
              <a:off x="7462448" y="391862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9"/>
            <p:cNvSpPr/>
            <p:nvPr/>
          </p:nvSpPr>
          <p:spPr>
            <a:xfrm rot="-5400000">
              <a:off x="8102491" y="37188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9"/>
            <p:cNvSpPr/>
            <p:nvPr/>
          </p:nvSpPr>
          <p:spPr>
            <a:xfrm flipH="1">
              <a:off x="8334533" y="392629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9"/>
            <p:cNvSpPr/>
            <p:nvPr/>
          </p:nvSpPr>
          <p:spPr>
            <a:xfrm rot="-5400000">
              <a:off x="8288290" y="433470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19"/>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1" name="Google Shape;9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grpSp>
        <p:nvGrpSpPr>
          <p:cNvPr id="93" name="Google Shape;93;p20"/>
          <p:cNvGrpSpPr/>
          <p:nvPr/>
        </p:nvGrpSpPr>
        <p:grpSpPr>
          <a:xfrm>
            <a:off x="0" y="381001"/>
            <a:ext cx="1037850" cy="1016288"/>
            <a:chOff x="0" y="381001"/>
            <a:chExt cx="1037850" cy="1016288"/>
          </a:xfrm>
        </p:grpSpPr>
        <p:sp>
          <p:nvSpPr>
            <p:cNvPr id="94" name="Google Shape;94;p2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20"/>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7" name="Google Shape;97;p20"/>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8" name="Google Shape;98;p20"/>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9" name="Google Shape;9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grpSp>
        <p:nvGrpSpPr>
          <p:cNvPr id="101" name="Google Shape;101;p21"/>
          <p:cNvGrpSpPr/>
          <p:nvPr/>
        </p:nvGrpSpPr>
        <p:grpSpPr>
          <a:xfrm>
            <a:off x="0" y="4128572"/>
            <a:ext cx="698925" cy="684657"/>
            <a:chOff x="0" y="3785672"/>
            <a:chExt cx="698925" cy="684657"/>
          </a:xfrm>
        </p:grpSpPr>
        <p:sp>
          <p:nvSpPr>
            <p:cNvPr id="102" name="Google Shape;102;p21"/>
            <p:cNvSpPr/>
            <p:nvPr/>
          </p:nvSpPr>
          <p:spPr>
            <a:xfrm rot="-5400000">
              <a:off x="0" y="3785672"/>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1"/>
            <p:cNvSpPr/>
            <p:nvPr/>
          </p:nvSpPr>
          <p:spPr>
            <a:xfrm flipH="1">
              <a:off x="154125" y="3925529"/>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 name="Google Shape;104;p21"/>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5" name="Google Shape;10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2"/>
          <p:cNvPicPr preferRelativeResize="0"/>
          <p:nvPr/>
        </p:nvPicPr>
        <p:blipFill rotWithShape="1">
          <a:blip r:embed="rId1">
            <a:alphaModFix/>
          </a:blip>
          <a:srcRect b="0" l="0" r="0" t="0"/>
          <a:stretch/>
        </p:blipFill>
        <p:spPr>
          <a:xfrm>
            <a:off x="8198475" y="-3925"/>
            <a:ext cx="945525" cy="9455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1"/>
          <p:cNvSpPr txBox="1"/>
          <p:nvPr/>
        </p:nvSpPr>
        <p:spPr>
          <a:xfrm>
            <a:off x="5028300" y="1727250"/>
            <a:ext cx="4095000" cy="844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3000"/>
              <a:buFont typeface="Arial"/>
              <a:buNone/>
            </a:pPr>
            <a:r>
              <a:rPr b="0" i="0" lang="en-GB" sz="3000" u="none" cap="none" strike="noStrike">
                <a:solidFill>
                  <a:srgbClr val="FFFFFF"/>
                </a:solidFill>
                <a:latin typeface="Nunito ExtraBold"/>
                <a:ea typeface="Nunito ExtraBold"/>
                <a:cs typeface="Nunito ExtraBold"/>
                <a:sym typeface="Nunito ExtraBold"/>
              </a:rPr>
              <a:t>MACHINE LEARNING</a:t>
            </a:r>
            <a:endParaRPr b="0" i="0" sz="2900" u="none" cap="none" strike="noStrike">
              <a:solidFill>
                <a:srgbClr val="FFFFFF"/>
              </a:solidFill>
              <a:latin typeface="Nunito ExtraBold"/>
              <a:ea typeface="Nunito ExtraBold"/>
              <a:cs typeface="Nunito ExtraBold"/>
              <a:sym typeface="Nunito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
          <p:cNvSpPr txBox="1"/>
          <p:nvPr/>
        </p:nvSpPr>
        <p:spPr>
          <a:xfrm>
            <a:off x="3778250" y="1222176"/>
            <a:ext cx="4572000"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Feature scaling in machine learning is one of the most critical steps during the pre-processing of data before creating a machine learning model.</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Scaling can make a difference between a weak machine learning model and a better one.</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The most common techniques of feature scaling are Normalization and Standardization.</a:t>
            </a:r>
            <a:endParaRPr b="0" i="0" sz="1400" u="none" cap="none" strike="noStrike">
              <a:solidFill>
                <a:schemeClr val="lt1"/>
              </a:solidFill>
              <a:latin typeface="Arial"/>
              <a:ea typeface="Arial"/>
              <a:cs typeface="Arial"/>
              <a:sym typeface="Arial"/>
            </a:endParaRPr>
          </a:p>
        </p:txBody>
      </p:sp>
      <p:sp>
        <p:nvSpPr>
          <p:cNvPr id="256" name="Google Shape;256;p2"/>
          <p:cNvSpPr/>
          <p:nvPr/>
        </p:nvSpPr>
        <p:spPr>
          <a:xfrm>
            <a:off x="1600510" y="188460"/>
            <a:ext cx="37449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4400" u="none" cap="none" strike="noStrike">
                <a:solidFill>
                  <a:srgbClr val="FFFFFF"/>
                </a:solidFill>
                <a:latin typeface="Arial"/>
                <a:ea typeface="Arial"/>
                <a:cs typeface="Arial"/>
                <a:sym typeface="Arial"/>
              </a:rPr>
              <a:t>Feature Scaling</a:t>
            </a:r>
            <a:endParaRPr b="1" i="0" sz="4400" u="none" cap="none" strike="noStrike">
              <a:solidFill>
                <a:srgbClr val="FFFFFF"/>
              </a:solidFill>
              <a:latin typeface="Arial"/>
              <a:ea typeface="Arial"/>
              <a:cs typeface="Arial"/>
              <a:sym typeface="Arial"/>
            </a:endParaRPr>
          </a:p>
        </p:txBody>
      </p:sp>
      <p:pic>
        <p:nvPicPr>
          <p:cNvPr id="257" name="Google Shape;257;p2"/>
          <p:cNvPicPr preferRelativeResize="0"/>
          <p:nvPr/>
        </p:nvPicPr>
        <p:blipFill rotWithShape="1">
          <a:blip r:embed="rId3">
            <a:alphaModFix/>
          </a:blip>
          <a:srcRect b="0" l="0" r="0" t="0"/>
          <a:stretch/>
        </p:blipFill>
        <p:spPr>
          <a:xfrm>
            <a:off x="456793" y="2954327"/>
            <a:ext cx="3109959" cy="199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p:nvPr/>
        </p:nvSpPr>
        <p:spPr>
          <a:xfrm>
            <a:off x="3454400" y="2049871"/>
            <a:ext cx="3409950" cy="2933700"/>
          </a:xfrm>
          <a:prstGeom prst="rect">
            <a:avLst/>
          </a:prstGeom>
          <a:solidFill>
            <a:schemeClr val="accent3"/>
          </a:solidFill>
          <a:ln cap="flat" cmpd="sng" w="25400">
            <a:solidFill>
              <a:srgbClr val="0032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3" name="Google Shape;263;p24"/>
          <p:cNvSpPr txBox="1"/>
          <p:nvPr/>
        </p:nvSpPr>
        <p:spPr>
          <a:xfrm>
            <a:off x="3181350" y="840097"/>
            <a:ext cx="457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Normalization is used when we want to bound our values between two numbers, typically, between [0,1] or [-1,1]. </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While Standardization transforms the data to have zero mean and a variance of 1, they make our data </a:t>
            </a:r>
            <a:r>
              <a:rPr b="1" i="0" lang="en-GB" sz="1400" u="none" cap="none" strike="noStrike">
                <a:solidFill>
                  <a:schemeClr val="lt1"/>
                </a:solidFill>
                <a:latin typeface="Arial"/>
                <a:ea typeface="Arial"/>
                <a:cs typeface="Arial"/>
                <a:sym typeface="Arial"/>
              </a:rPr>
              <a:t>unitless</a:t>
            </a:r>
            <a:r>
              <a:rPr b="0" i="0" lang="en-GB" sz="1400" u="none" cap="none" strike="noStrike">
                <a:solidFill>
                  <a:schemeClr val="lt1"/>
                </a:solidFill>
                <a:latin typeface="Arial"/>
                <a:ea typeface="Arial"/>
                <a:cs typeface="Arial"/>
                <a:sym typeface="Arial"/>
              </a:rPr>
              <a:t>. </a:t>
            </a:r>
            <a:endParaRPr b="0" i="0" sz="1400" u="none" cap="none" strike="noStrike">
              <a:solidFill>
                <a:schemeClr val="lt1"/>
              </a:solidFill>
              <a:latin typeface="Arial"/>
              <a:ea typeface="Arial"/>
              <a:cs typeface="Arial"/>
              <a:sym typeface="Arial"/>
            </a:endParaRPr>
          </a:p>
        </p:txBody>
      </p:sp>
      <p:pic>
        <p:nvPicPr>
          <p:cNvPr id="264" name="Google Shape;264;p24"/>
          <p:cNvPicPr preferRelativeResize="0"/>
          <p:nvPr/>
        </p:nvPicPr>
        <p:blipFill rotWithShape="1">
          <a:blip r:embed="rId3">
            <a:alphaModFix/>
          </a:blip>
          <a:srcRect b="0" l="0" r="0" t="0"/>
          <a:stretch/>
        </p:blipFill>
        <p:spPr>
          <a:xfrm>
            <a:off x="3263900" y="2130316"/>
            <a:ext cx="3790950" cy="27728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nvSpPr>
        <p:spPr>
          <a:xfrm>
            <a:off x="3003550" y="1094800"/>
            <a:ext cx="4572000"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Machine learning algorithm just sees number — if there is a vast difference in the range say few ranging in thousands and few ranging in the tens, and it makes the underlying assumption that higher ranging numbers have superiority of some sort. </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So these more significant number starts playing a more decisive role while training the model.</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nvSpPr>
        <p:spPr>
          <a:xfrm>
            <a:off x="3086100" y="1113850"/>
            <a:ext cx="457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Suppose we have two features of weight and price, as in the below table. The “Weight” cannot have a meaningful comparison with the “Price.” So the assumption algorithm makes that since “Weight” &gt; “Price,” thus “Weight,” is more important than “Price.”</a:t>
            </a:r>
            <a:endParaRPr b="0" i="0" sz="1400" u="none" cap="none" strike="noStrike">
              <a:solidFill>
                <a:schemeClr val="lt1"/>
              </a:solidFill>
              <a:latin typeface="Arial"/>
              <a:ea typeface="Arial"/>
              <a:cs typeface="Arial"/>
              <a:sym typeface="Arial"/>
            </a:endParaRPr>
          </a:p>
        </p:txBody>
      </p:sp>
      <p:pic>
        <p:nvPicPr>
          <p:cNvPr id="275" name="Google Shape;275;p26"/>
          <p:cNvPicPr preferRelativeResize="0"/>
          <p:nvPr/>
        </p:nvPicPr>
        <p:blipFill rotWithShape="1">
          <a:blip r:embed="rId3">
            <a:alphaModFix/>
          </a:blip>
          <a:srcRect b="0" l="0" r="0" t="0"/>
          <a:stretch/>
        </p:blipFill>
        <p:spPr>
          <a:xfrm>
            <a:off x="2986881" y="2571750"/>
            <a:ext cx="4770438" cy="23606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nvSpPr>
        <p:spPr>
          <a:xfrm>
            <a:off x="2990850" y="301050"/>
            <a:ext cx="45720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So these more significant number starts playing a more decisive role while training the model. Thus feature scaling is needed to bring every feature in the same footing without any upfront importance. Interestingly, if we convert the weight to “Kg,” then “Price” becomes dominant.</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Another reason why feature scaling is applied is that few algorithms like Neural network gradient descent </a:t>
            </a:r>
            <a:r>
              <a:rPr b="1" i="0" lang="en-GB" sz="1400" u="none" cap="none" strike="noStrike">
                <a:solidFill>
                  <a:schemeClr val="lt1"/>
                </a:solidFill>
                <a:latin typeface="Arial"/>
                <a:ea typeface="Arial"/>
                <a:cs typeface="Arial"/>
                <a:sym typeface="Arial"/>
              </a:rPr>
              <a:t>converge much faster</a:t>
            </a:r>
            <a:r>
              <a:rPr b="0" i="0" lang="en-GB" sz="1400" u="none" cap="none" strike="noStrike">
                <a:solidFill>
                  <a:schemeClr val="lt1"/>
                </a:solidFill>
                <a:latin typeface="Arial"/>
                <a:ea typeface="Arial"/>
                <a:cs typeface="Arial"/>
                <a:sym typeface="Arial"/>
              </a:rPr>
              <a:t> with feature scaling than without it</a:t>
            </a:r>
            <a:endParaRPr b="0" i="0" sz="1400" u="none" cap="none" strike="noStrike">
              <a:solidFill>
                <a:schemeClr val="lt1"/>
              </a:solidFill>
              <a:latin typeface="Arial"/>
              <a:ea typeface="Arial"/>
              <a:cs typeface="Arial"/>
              <a:sym typeface="Arial"/>
            </a:endParaRPr>
          </a:p>
        </p:txBody>
      </p:sp>
      <p:pic>
        <p:nvPicPr>
          <p:cNvPr id="281" name="Google Shape;281;p27"/>
          <p:cNvPicPr preferRelativeResize="0"/>
          <p:nvPr/>
        </p:nvPicPr>
        <p:blipFill rotWithShape="1">
          <a:blip r:embed="rId3">
            <a:alphaModFix/>
          </a:blip>
          <a:srcRect b="0" l="0" r="0" t="0"/>
          <a:stretch/>
        </p:blipFill>
        <p:spPr>
          <a:xfrm>
            <a:off x="3214375" y="2627636"/>
            <a:ext cx="3759199" cy="24622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nvSpPr>
        <p:spPr>
          <a:xfrm>
            <a:off x="3073400" y="1012022"/>
            <a:ext cx="45720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The </a:t>
            </a:r>
            <a:r>
              <a:rPr b="0" i="0" lang="en-GB" sz="1400" u="none" cap="none" strike="noStrike">
                <a:solidFill>
                  <a:schemeClr val="accent6"/>
                </a:solidFill>
                <a:latin typeface="Arial"/>
                <a:ea typeface="Arial"/>
                <a:cs typeface="Arial"/>
                <a:sym typeface="Arial"/>
              </a:rPr>
              <a:t>Standard Scaler </a:t>
            </a:r>
            <a:r>
              <a:rPr b="0" i="0" lang="en-GB" sz="1400" u="none" cap="none" strike="noStrike">
                <a:solidFill>
                  <a:schemeClr val="lt1"/>
                </a:solidFill>
                <a:latin typeface="Arial"/>
                <a:ea typeface="Arial"/>
                <a:cs typeface="Arial"/>
                <a:sym typeface="Arial"/>
              </a:rPr>
              <a:t>assumes data is normally distributed within each feature and scales them such that the distribution centered around 0, with a standard deviation of 1.</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Centering and scaling happen independently on each feature by computing the relevant statistics on the samples in the training set. If data is not normally distributed, this is not the best Scaler to use.</a:t>
            </a:r>
            <a:endParaRPr b="0" i="0" sz="1400" u="none" cap="none" strike="noStrike">
              <a:solidFill>
                <a:schemeClr val="lt1"/>
              </a:solidFill>
              <a:latin typeface="Arial"/>
              <a:ea typeface="Arial"/>
              <a:cs typeface="Arial"/>
              <a:sym typeface="Arial"/>
            </a:endParaRPr>
          </a:p>
        </p:txBody>
      </p:sp>
      <p:pic>
        <p:nvPicPr>
          <p:cNvPr id="287" name="Google Shape;287;p28"/>
          <p:cNvPicPr preferRelativeResize="0"/>
          <p:nvPr/>
        </p:nvPicPr>
        <p:blipFill rotWithShape="1">
          <a:blip r:embed="rId3">
            <a:alphaModFix/>
          </a:blip>
          <a:srcRect b="0" l="0" r="0" t="0"/>
          <a:stretch/>
        </p:blipFill>
        <p:spPr>
          <a:xfrm>
            <a:off x="4652962" y="3170237"/>
            <a:ext cx="1628775" cy="695325"/>
          </a:xfrm>
          <a:prstGeom prst="rect">
            <a:avLst/>
          </a:prstGeom>
          <a:noFill/>
          <a:ln>
            <a:noFill/>
          </a:ln>
        </p:spPr>
      </p:pic>
      <p:sp>
        <p:nvSpPr>
          <p:cNvPr id="288" name="Google Shape;288;p28"/>
          <p:cNvSpPr txBox="1"/>
          <p:nvPr/>
        </p:nvSpPr>
        <p:spPr>
          <a:xfrm>
            <a:off x="787400" y="4053672"/>
            <a:ext cx="457200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Feature scaling is an essential step in Machine Learning pre-processing. Deep learning requires feature scaling for faster convergence, and thus it is vital to decide which feature scaling to use.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p:nvPr/>
        </p:nvSpPr>
        <p:spPr>
          <a:xfrm>
            <a:off x="2440647" y="497185"/>
            <a:ext cx="4262705"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3600" u="none" cap="none" strike="noStrike">
                <a:solidFill>
                  <a:srgbClr val="FFFFFF"/>
                </a:solidFill>
                <a:latin typeface="Arial"/>
                <a:ea typeface="Arial"/>
                <a:cs typeface="Arial"/>
                <a:sym typeface="Arial"/>
              </a:rPr>
              <a:t>Evaluation Metrics</a:t>
            </a:r>
            <a:endParaRPr/>
          </a:p>
        </p:txBody>
      </p:sp>
      <p:sp>
        <p:nvSpPr>
          <p:cNvPr id="294" name="Google Shape;294;p29"/>
          <p:cNvSpPr txBox="1"/>
          <p:nvPr/>
        </p:nvSpPr>
        <p:spPr>
          <a:xfrm>
            <a:off x="2984500" y="1635691"/>
            <a:ext cx="4572000" cy="2246769"/>
          </a:xfrm>
          <a:prstGeom prst="rect">
            <a:avLst/>
          </a:prstGeom>
          <a:noFill/>
          <a:ln>
            <a:noFill/>
          </a:ln>
        </p:spPr>
        <p:txBody>
          <a:bodyPr anchorCtr="0" anchor="t" bIns="45700" lIns="91425" spcFirstLastPara="1" rIns="91425" wrap="square" tIns="45700">
            <a:spAutoFit/>
          </a:bodyPr>
          <a:lstStyle/>
          <a:p>
            <a:pPr indent="-88900" lvl="0" marL="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chemeClr val="accent6"/>
                </a:solidFill>
                <a:latin typeface="Roboto"/>
                <a:ea typeface="Roboto"/>
                <a:cs typeface="Roboto"/>
                <a:sym typeface="Roboto"/>
              </a:rPr>
              <a:t>Confusion Matrix</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chemeClr val="accent6"/>
                </a:solidFill>
                <a:latin typeface="Roboto"/>
                <a:ea typeface="Roboto"/>
                <a:cs typeface="Roboto"/>
                <a:sym typeface="Roboto"/>
              </a:rPr>
              <a:t>F1 Score</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chemeClr val="lt1"/>
                </a:solidFill>
                <a:latin typeface="Roboto"/>
                <a:ea typeface="Roboto"/>
                <a:cs typeface="Roboto"/>
                <a:sym typeface="Roboto"/>
              </a:rPr>
              <a:t>Gain and Lift Charts</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chemeClr val="lt1"/>
                </a:solidFill>
                <a:latin typeface="Roboto"/>
                <a:ea typeface="Roboto"/>
                <a:cs typeface="Roboto"/>
                <a:sym typeface="Roboto"/>
              </a:rPr>
              <a:t>Kolmogorov Smirnov Chart</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chemeClr val="accent6"/>
                </a:solidFill>
                <a:latin typeface="Roboto"/>
                <a:ea typeface="Roboto"/>
                <a:cs typeface="Roboto"/>
                <a:sym typeface="Roboto"/>
              </a:rPr>
              <a:t>AUC – ROC</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chemeClr val="lt1"/>
                </a:solidFill>
                <a:latin typeface="Roboto"/>
                <a:ea typeface="Roboto"/>
                <a:cs typeface="Roboto"/>
                <a:sym typeface="Roboto"/>
              </a:rPr>
              <a:t>Log Loss</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chemeClr val="lt1"/>
                </a:solidFill>
                <a:latin typeface="Roboto"/>
                <a:ea typeface="Roboto"/>
                <a:cs typeface="Roboto"/>
                <a:sym typeface="Roboto"/>
              </a:rPr>
              <a:t>Gini Coefficient</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chemeClr val="lt1"/>
                </a:solidFill>
                <a:latin typeface="Roboto"/>
                <a:ea typeface="Roboto"/>
                <a:cs typeface="Roboto"/>
                <a:sym typeface="Roboto"/>
              </a:rPr>
              <a:t>Concordant – Discordant Ratio</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chemeClr val="accent6"/>
                </a:solidFill>
                <a:latin typeface="Roboto"/>
                <a:ea typeface="Roboto"/>
                <a:cs typeface="Roboto"/>
                <a:sym typeface="Roboto"/>
              </a:rPr>
              <a:t>Root Mean Squared Error</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chemeClr val="accent6"/>
                </a:solidFill>
                <a:latin typeface="Roboto"/>
                <a:ea typeface="Roboto"/>
                <a:cs typeface="Roboto"/>
                <a:sym typeface="Roboto"/>
              </a:rPr>
              <a:t>Cross Validation (Not a metric though!)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0"/>
          <p:cNvSpPr txBox="1"/>
          <p:nvPr/>
        </p:nvSpPr>
        <p:spPr>
          <a:xfrm>
            <a:off x="3003550" y="1141532"/>
            <a:ext cx="5670550" cy="310854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GB" sz="1400" u="none" cap="none" strike="noStrike">
                <a:solidFill>
                  <a:schemeClr val="lt1"/>
                </a:solidFill>
                <a:latin typeface="Roboto"/>
                <a:ea typeface="Roboto"/>
                <a:cs typeface="Roboto"/>
                <a:sym typeface="Roboto"/>
              </a:rPr>
              <a:t>A confusion matrix is an N X N matrix, where N is the number of classes being predicted. For the problem in hand, we have N=2, and hence we get a 2 X 2 matrix. Here are a few definitions, you need to remember for a confusion matrix :</a:t>
            </a:r>
            <a:endParaRPr/>
          </a:p>
          <a:p>
            <a:pPr indent="-88900" lvl="0" marL="0" marR="0" rtl="0" algn="l">
              <a:lnSpc>
                <a:spcPct val="100000"/>
              </a:lnSpc>
              <a:spcBef>
                <a:spcPts val="0"/>
              </a:spcBef>
              <a:spcAft>
                <a:spcPts val="0"/>
              </a:spcAft>
              <a:buClr>
                <a:srgbClr val="000000"/>
              </a:buClr>
              <a:buSzPts val="1400"/>
              <a:buFont typeface="Arial"/>
              <a:buChar char="•"/>
            </a:pPr>
            <a:r>
              <a:rPr b="1" i="0" lang="en-GB" sz="1400" u="none" cap="none" strike="noStrike">
                <a:solidFill>
                  <a:schemeClr val="accent6"/>
                </a:solidFill>
                <a:latin typeface="Roboto"/>
                <a:ea typeface="Roboto"/>
                <a:cs typeface="Roboto"/>
                <a:sym typeface="Roboto"/>
              </a:rPr>
              <a:t>Accuracy </a:t>
            </a:r>
            <a:r>
              <a:rPr b="0" i="0" lang="en-GB" sz="1400" u="none" cap="none" strike="noStrike">
                <a:solidFill>
                  <a:schemeClr val="accent6"/>
                </a:solidFill>
                <a:latin typeface="Roboto"/>
                <a:ea typeface="Roboto"/>
                <a:cs typeface="Roboto"/>
                <a:sym typeface="Roboto"/>
              </a:rPr>
              <a:t>: </a:t>
            </a:r>
            <a:r>
              <a:rPr b="0" i="0" lang="en-GB" sz="1400" u="none" cap="none" strike="noStrike">
                <a:solidFill>
                  <a:schemeClr val="lt1"/>
                </a:solidFill>
                <a:latin typeface="Roboto"/>
                <a:ea typeface="Roboto"/>
                <a:cs typeface="Roboto"/>
                <a:sym typeface="Roboto"/>
              </a:rPr>
              <a:t>the proportion of the total number of predictions that were correct.</a:t>
            </a:r>
            <a:endParaRPr/>
          </a:p>
          <a:p>
            <a:pPr indent="-88900" lvl="0" marL="0" marR="0" rtl="0" algn="l">
              <a:lnSpc>
                <a:spcPct val="100000"/>
              </a:lnSpc>
              <a:spcBef>
                <a:spcPts val="0"/>
              </a:spcBef>
              <a:spcAft>
                <a:spcPts val="0"/>
              </a:spcAft>
              <a:buClr>
                <a:srgbClr val="000000"/>
              </a:buClr>
              <a:buSzPts val="1400"/>
              <a:buFont typeface="Arial"/>
              <a:buChar char="•"/>
            </a:pPr>
            <a:r>
              <a:rPr b="1" i="0" lang="en-GB" sz="1400" u="none" cap="none" strike="noStrike">
                <a:solidFill>
                  <a:schemeClr val="accent6"/>
                </a:solidFill>
                <a:latin typeface="Roboto"/>
                <a:ea typeface="Roboto"/>
                <a:cs typeface="Roboto"/>
                <a:sym typeface="Roboto"/>
              </a:rPr>
              <a:t>Positive Predictive Value or Precision </a:t>
            </a:r>
            <a:r>
              <a:rPr b="0" i="0" lang="en-GB" sz="1400" u="none" cap="none" strike="noStrike">
                <a:solidFill>
                  <a:schemeClr val="lt1"/>
                </a:solidFill>
                <a:latin typeface="Roboto"/>
                <a:ea typeface="Roboto"/>
                <a:cs typeface="Roboto"/>
                <a:sym typeface="Roboto"/>
              </a:rPr>
              <a:t>: the proportion of positive cases that were correctly identified.</a:t>
            </a:r>
            <a:endParaRPr/>
          </a:p>
          <a:p>
            <a:pPr indent="-88900" lvl="0" marL="0" marR="0" rtl="0" algn="l">
              <a:lnSpc>
                <a:spcPct val="100000"/>
              </a:lnSpc>
              <a:spcBef>
                <a:spcPts val="0"/>
              </a:spcBef>
              <a:spcAft>
                <a:spcPts val="0"/>
              </a:spcAft>
              <a:buClr>
                <a:srgbClr val="000000"/>
              </a:buClr>
              <a:buSzPts val="1400"/>
              <a:buFont typeface="Arial"/>
              <a:buChar char="•"/>
            </a:pPr>
            <a:r>
              <a:rPr b="1" i="0" lang="en-GB" sz="1400" u="none" cap="none" strike="noStrike">
                <a:solidFill>
                  <a:schemeClr val="accent6"/>
                </a:solidFill>
                <a:latin typeface="Roboto"/>
                <a:ea typeface="Roboto"/>
                <a:cs typeface="Roboto"/>
                <a:sym typeface="Roboto"/>
              </a:rPr>
              <a:t>Negative Predictive Value</a:t>
            </a:r>
            <a:r>
              <a:rPr b="0" i="0" lang="en-GB" sz="1400" u="none" cap="none" strike="noStrike">
                <a:solidFill>
                  <a:schemeClr val="accent6"/>
                </a:solidFill>
                <a:latin typeface="Roboto"/>
                <a:ea typeface="Roboto"/>
                <a:cs typeface="Roboto"/>
                <a:sym typeface="Roboto"/>
              </a:rPr>
              <a:t> : </a:t>
            </a:r>
            <a:r>
              <a:rPr b="0" i="0" lang="en-GB" sz="1400" u="none" cap="none" strike="noStrike">
                <a:solidFill>
                  <a:schemeClr val="lt1"/>
                </a:solidFill>
                <a:latin typeface="Roboto"/>
                <a:ea typeface="Roboto"/>
                <a:cs typeface="Roboto"/>
                <a:sym typeface="Roboto"/>
              </a:rPr>
              <a:t>the proportion of negative cases that were correctly identified.</a:t>
            </a:r>
            <a:endParaRPr/>
          </a:p>
          <a:p>
            <a:pPr indent="-88900" lvl="0" marL="0" marR="0" rtl="0" algn="l">
              <a:lnSpc>
                <a:spcPct val="100000"/>
              </a:lnSpc>
              <a:spcBef>
                <a:spcPts val="0"/>
              </a:spcBef>
              <a:spcAft>
                <a:spcPts val="0"/>
              </a:spcAft>
              <a:buClr>
                <a:srgbClr val="000000"/>
              </a:buClr>
              <a:buSzPts val="1400"/>
              <a:buFont typeface="Arial"/>
              <a:buChar char="•"/>
            </a:pPr>
            <a:r>
              <a:rPr b="1" i="0" lang="en-GB" sz="1400" u="none" cap="none" strike="noStrike">
                <a:solidFill>
                  <a:schemeClr val="accent6"/>
                </a:solidFill>
                <a:latin typeface="Roboto"/>
                <a:ea typeface="Roboto"/>
                <a:cs typeface="Roboto"/>
                <a:sym typeface="Roboto"/>
              </a:rPr>
              <a:t>Sensitivity or Recall </a:t>
            </a:r>
            <a:r>
              <a:rPr b="0" i="0" lang="en-GB" sz="1400" u="none" cap="none" strike="noStrike">
                <a:solidFill>
                  <a:schemeClr val="accent6"/>
                </a:solidFill>
                <a:latin typeface="Roboto"/>
                <a:ea typeface="Roboto"/>
                <a:cs typeface="Roboto"/>
                <a:sym typeface="Roboto"/>
              </a:rPr>
              <a:t>: </a:t>
            </a:r>
            <a:r>
              <a:rPr b="0" i="0" lang="en-GB" sz="1400" u="none" cap="none" strike="noStrike">
                <a:solidFill>
                  <a:schemeClr val="lt1"/>
                </a:solidFill>
                <a:latin typeface="Roboto"/>
                <a:ea typeface="Roboto"/>
                <a:cs typeface="Roboto"/>
                <a:sym typeface="Roboto"/>
              </a:rPr>
              <a:t>the proportion of actual positive cases which are correctly identified.</a:t>
            </a:r>
            <a:endParaRPr/>
          </a:p>
          <a:p>
            <a:pPr indent="-88900" lvl="0" marL="0" marR="0" rtl="0" algn="l">
              <a:lnSpc>
                <a:spcPct val="100000"/>
              </a:lnSpc>
              <a:spcBef>
                <a:spcPts val="0"/>
              </a:spcBef>
              <a:spcAft>
                <a:spcPts val="0"/>
              </a:spcAft>
              <a:buClr>
                <a:srgbClr val="000000"/>
              </a:buClr>
              <a:buSzPts val="1400"/>
              <a:buFont typeface="Arial"/>
              <a:buChar char="•"/>
            </a:pPr>
            <a:r>
              <a:rPr b="1" i="0" lang="en-GB" sz="1400" u="none" cap="none" strike="noStrike">
                <a:solidFill>
                  <a:schemeClr val="accent6"/>
                </a:solidFill>
                <a:latin typeface="Roboto"/>
                <a:ea typeface="Roboto"/>
                <a:cs typeface="Roboto"/>
                <a:sym typeface="Roboto"/>
              </a:rPr>
              <a:t>Specificity </a:t>
            </a:r>
            <a:r>
              <a:rPr b="0" i="0" lang="en-GB" sz="1400" u="none" cap="none" strike="noStrike">
                <a:solidFill>
                  <a:schemeClr val="accent6"/>
                </a:solidFill>
                <a:latin typeface="Roboto"/>
                <a:ea typeface="Roboto"/>
                <a:cs typeface="Roboto"/>
                <a:sym typeface="Roboto"/>
              </a:rPr>
              <a:t>: </a:t>
            </a:r>
            <a:r>
              <a:rPr b="0" i="0" lang="en-GB" sz="1400" u="none" cap="none" strike="noStrike">
                <a:solidFill>
                  <a:schemeClr val="lt1"/>
                </a:solidFill>
                <a:latin typeface="Roboto"/>
                <a:ea typeface="Roboto"/>
                <a:cs typeface="Roboto"/>
                <a:sym typeface="Roboto"/>
              </a:rPr>
              <a:t>the proportion of actual negative cases which are correctly identified.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31"/>
          <p:cNvPicPr preferRelativeResize="0"/>
          <p:nvPr/>
        </p:nvPicPr>
        <p:blipFill rotWithShape="1">
          <a:blip r:embed="rId3">
            <a:alphaModFix/>
          </a:blip>
          <a:srcRect b="0" l="0" r="0" t="0"/>
          <a:stretch/>
        </p:blipFill>
        <p:spPr>
          <a:xfrm>
            <a:off x="3289300" y="1116012"/>
            <a:ext cx="4324350" cy="32432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32"/>
          <p:cNvPicPr preferRelativeResize="0"/>
          <p:nvPr/>
        </p:nvPicPr>
        <p:blipFill rotWithShape="1">
          <a:blip r:embed="rId3">
            <a:alphaModFix/>
          </a:blip>
          <a:srcRect b="0" l="0" r="0" t="0"/>
          <a:stretch/>
        </p:blipFill>
        <p:spPr>
          <a:xfrm>
            <a:off x="2930657" y="935125"/>
            <a:ext cx="4534938" cy="35259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3"/>
          <p:cNvPicPr preferRelativeResize="0"/>
          <p:nvPr/>
        </p:nvPicPr>
        <p:blipFill rotWithShape="1">
          <a:blip r:embed="rId3">
            <a:alphaModFix/>
          </a:blip>
          <a:srcRect b="0" l="0" r="0" t="0"/>
          <a:stretch/>
        </p:blipFill>
        <p:spPr>
          <a:xfrm>
            <a:off x="306400" y="2125150"/>
            <a:ext cx="2637350" cy="2637350"/>
          </a:xfrm>
          <a:prstGeom prst="rect">
            <a:avLst/>
          </a:prstGeom>
          <a:noFill/>
          <a:ln>
            <a:noFill/>
          </a:ln>
        </p:spPr>
      </p:pic>
      <p:pic>
        <p:nvPicPr>
          <p:cNvPr id="141" name="Google Shape;141;p3"/>
          <p:cNvPicPr preferRelativeResize="0"/>
          <p:nvPr/>
        </p:nvPicPr>
        <p:blipFill rotWithShape="1">
          <a:blip r:embed="rId4">
            <a:alphaModFix/>
          </a:blip>
          <a:srcRect b="0" l="0" r="0" t="0"/>
          <a:stretch/>
        </p:blipFill>
        <p:spPr>
          <a:xfrm flipH="1">
            <a:off x="6239276" y="2310525"/>
            <a:ext cx="2493949" cy="2138374"/>
          </a:xfrm>
          <a:prstGeom prst="rect">
            <a:avLst/>
          </a:prstGeom>
          <a:noFill/>
          <a:ln>
            <a:noFill/>
          </a:ln>
        </p:spPr>
      </p:pic>
      <p:pic>
        <p:nvPicPr>
          <p:cNvPr id="142" name="Google Shape;142;p3"/>
          <p:cNvPicPr preferRelativeResize="0"/>
          <p:nvPr/>
        </p:nvPicPr>
        <p:blipFill rotWithShape="1">
          <a:blip r:embed="rId5">
            <a:alphaModFix/>
          </a:blip>
          <a:srcRect b="0" l="0" r="0" t="0"/>
          <a:stretch/>
        </p:blipFill>
        <p:spPr>
          <a:xfrm>
            <a:off x="3564011" y="1973625"/>
            <a:ext cx="1864688" cy="2637350"/>
          </a:xfrm>
          <a:prstGeom prst="rect">
            <a:avLst/>
          </a:prstGeom>
          <a:noFill/>
          <a:ln>
            <a:noFill/>
          </a:ln>
        </p:spPr>
      </p:pic>
      <p:sp>
        <p:nvSpPr>
          <p:cNvPr id="143" name="Google Shape;143;p3"/>
          <p:cNvSpPr txBox="1"/>
          <p:nvPr/>
        </p:nvSpPr>
        <p:spPr>
          <a:xfrm>
            <a:off x="739175" y="1491375"/>
            <a:ext cx="1524600" cy="569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Arial"/>
                <a:ea typeface="Arial"/>
                <a:cs typeface="Arial"/>
                <a:sym typeface="Arial"/>
              </a:rPr>
              <a:t>LEARN FROM EXPERIENCE</a:t>
            </a:r>
            <a:endParaRPr b="1" i="0" sz="1500" u="none" cap="none" strike="noStrike">
              <a:solidFill>
                <a:srgbClr val="000000"/>
              </a:solidFill>
              <a:latin typeface="Arial"/>
              <a:ea typeface="Arial"/>
              <a:cs typeface="Arial"/>
              <a:sym typeface="Arial"/>
            </a:endParaRPr>
          </a:p>
        </p:txBody>
      </p:sp>
      <p:sp>
        <p:nvSpPr>
          <p:cNvPr id="144" name="Google Shape;144;p3"/>
          <p:cNvSpPr txBox="1"/>
          <p:nvPr/>
        </p:nvSpPr>
        <p:spPr>
          <a:xfrm>
            <a:off x="7028750" y="1488175"/>
            <a:ext cx="1704600" cy="569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Arial"/>
                <a:ea typeface="Arial"/>
                <a:cs typeface="Arial"/>
                <a:sym typeface="Arial"/>
              </a:rPr>
              <a:t>TAKES INSTRUCTIONS</a:t>
            </a:r>
            <a:endParaRPr b="1" i="0" sz="1500" u="none" cap="none" strike="noStrike">
              <a:solidFill>
                <a:srgbClr val="000000"/>
              </a:solidFill>
              <a:latin typeface="Arial"/>
              <a:ea typeface="Arial"/>
              <a:cs typeface="Arial"/>
              <a:sym typeface="Arial"/>
            </a:endParaRPr>
          </a:p>
        </p:txBody>
      </p:sp>
      <p:sp>
        <p:nvSpPr>
          <p:cNvPr id="145" name="Google Shape;145;p3"/>
          <p:cNvSpPr txBox="1"/>
          <p:nvPr/>
        </p:nvSpPr>
        <p:spPr>
          <a:xfrm>
            <a:off x="3564000" y="1491375"/>
            <a:ext cx="1524600" cy="569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Arial"/>
                <a:ea typeface="Arial"/>
                <a:cs typeface="Arial"/>
                <a:sym typeface="Arial"/>
              </a:rPr>
              <a:t>LEARN FROM DATA</a:t>
            </a:r>
            <a:endParaRPr b="1" i="0" sz="1500" u="none" cap="none" strike="noStrike">
              <a:solidFill>
                <a:srgbClr val="000000"/>
              </a:solidFill>
              <a:latin typeface="Arial"/>
              <a:ea typeface="Arial"/>
              <a:cs typeface="Arial"/>
              <a:sym typeface="Arial"/>
            </a:endParaRPr>
          </a:p>
        </p:txBody>
      </p:sp>
      <p:sp>
        <p:nvSpPr>
          <p:cNvPr id="146" name="Google Shape;146;p3"/>
          <p:cNvSpPr txBox="1"/>
          <p:nvPr/>
        </p:nvSpPr>
        <p:spPr>
          <a:xfrm>
            <a:off x="1216575" y="733950"/>
            <a:ext cx="5528400" cy="501600"/>
          </a:xfrm>
          <a:prstGeom prst="rect">
            <a:avLst/>
          </a:prstGeom>
          <a:solidFill>
            <a:srgbClr val="FF99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GB" sz="2500" u="none" cap="none" strike="noStrike">
                <a:solidFill>
                  <a:srgbClr val="000000"/>
                </a:solidFill>
                <a:latin typeface="Arial"/>
                <a:ea typeface="Arial"/>
                <a:cs typeface="Arial"/>
                <a:sym typeface="Arial"/>
              </a:rPr>
              <a:t>THE IDEA OF MACHINE LEARNING</a:t>
            </a:r>
            <a:endParaRPr b="1" i="0" sz="25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ctrTitle"/>
          </p:nvPr>
        </p:nvSpPr>
        <p:spPr>
          <a:xfrm>
            <a:off x="3200266" y="808379"/>
            <a:ext cx="5017500"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GB" sz="1600"/>
              <a:t>In some cases we will be having more features to be considered. Then Confusion matrix will get N number variables</a:t>
            </a:r>
            <a:endParaRPr/>
          </a:p>
        </p:txBody>
      </p:sp>
      <p:pic>
        <p:nvPicPr>
          <p:cNvPr id="315" name="Google Shape;315;p33"/>
          <p:cNvPicPr preferRelativeResize="0"/>
          <p:nvPr/>
        </p:nvPicPr>
        <p:blipFill rotWithShape="1">
          <a:blip r:embed="rId3">
            <a:alphaModFix/>
          </a:blip>
          <a:srcRect b="0" l="0" r="0" t="0"/>
          <a:stretch/>
        </p:blipFill>
        <p:spPr>
          <a:xfrm>
            <a:off x="4142121" y="1811003"/>
            <a:ext cx="2905125" cy="2905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1"/>
          <p:cNvSpPr txBox="1"/>
          <p:nvPr/>
        </p:nvSpPr>
        <p:spPr>
          <a:xfrm>
            <a:off x="1638375" y="2101650"/>
            <a:ext cx="6197100" cy="940200"/>
          </a:xfrm>
          <a:prstGeom prst="rect">
            <a:avLst/>
          </a:prstGeom>
          <a:solidFill>
            <a:srgbClr val="FF990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GB" sz="2600" u="none" cap="none" strike="noStrike">
                <a:solidFill>
                  <a:srgbClr val="000000"/>
                </a:solidFill>
                <a:latin typeface="Arial"/>
                <a:ea typeface="Arial"/>
                <a:cs typeface="Arial"/>
                <a:sym typeface="Arial"/>
              </a:rPr>
              <a:t>TIME TO CODE AND GET HANDS DIRTY WITH DATA!</a:t>
            </a:r>
            <a:endParaRPr b="1" i="0" sz="26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nvSpPr>
        <p:spPr>
          <a:xfrm>
            <a:off x="1267050" y="837000"/>
            <a:ext cx="5205900" cy="492600"/>
          </a:xfrm>
          <a:prstGeom prst="rect">
            <a:avLst/>
          </a:prstGeom>
          <a:solidFill>
            <a:srgbClr val="FF99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GB" sz="2500" u="none" cap="none" strike="noStrike">
                <a:solidFill>
                  <a:srgbClr val="000000"/>
                </a:solidFill>
                <a:latin typeface="Arial"/>
                <a:ea typeface="Arial"/>
                <a:cs typeface="Arial"/>
                <a:sym typeface="Arial"/>
              </a:rPr>
              <a:t>WHAT IS MACHINE LEARNING?</a:t>
            </a:r>
            <a:endParaRPr b="1" i="0" sz="2500" u="none" cap="none" strike="noStrike">
              <a:solidFill>
                <a:srgbClr val="000000"/>
              </a:solidFill>
              <a:latin typeface="Arial"/>
              <a:ea typeface="Arial"/>
              <a:cs typeface="Arial"/>
              <a:sym typeface="Arial"/>
            </a:endParaRPr>
          </a:p>
        </p:txBody>
      </p:sp>
      <p:sp>
        <p:nvSpPr>
          <p:cNvPr id="152" name="Google Shape;152;p4"/>
          <p:cNvSpPr txBox="1"/>
          <p:nvPr/>
        </p:nvSpPr>
        <p:spPr>
          <a:xfrm>
            <a:off x="617250" y="2353900"/>
            <a:ext cx="8061900" cy="7881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Arial"/>
                <a:ea typeface="Arial"/>
                <a:cs typeface="Arial"/>
                <a:sym typeface="Arial"/>
              </a:rPr>
              <a:t>“Machine Learning is the field of study that gives computers the ability to learn without explicitly programmed.”</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nvSpPr>
        <p:spPr>
          <a:xfrm>
            <a:off x="3523350" y="3452325"/>
            <a:ext cx="1920300" cy="6714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en-GB" sz="1300" u="none" cap="none" strike="noStrike">
                <a:solidFill>
                  <a:srgbClr val="000000"/>
                </a:solidFill>
                <a:latin typeface="Arial"/>
                <a:ea typeface="Arial"/>
                <a:cs typeface="Arial"/>
                <a:sym typeface="Arial"/>
              </a:rPr>
              <a:t>MACHINE LEARNING ALGORITHMS</a:t>
            </a:r>
            <a:endParaRPr b="1" i="0" sz="600" u="none" cap="none" strike="noStrike">
              <a:solidFill>
                <a:srgbClr val="000000"/>
              </a:solidFill>
              <a:latin typeface="Arial"/>
              <a:ea typeface="Arial"/>
              <a:cs typeface="Arial"/>
              <a:sym typeface="Arial"/>
            </a:endParaRPr>
          </a:p>
        </p:txBody>
      </p:sp>
      <p:cxnSp>
        <p:nvCxnSpPr>
          <p:cNvPr id="158" name="Google Shape;158;p5"/>
          <p:cNvCxnSpPr/>
          <p:nvPr/>
        </p:nvCxnSpPr>
        <p:spPr>
          <a:xfrm flipH="1" rot="10800000">
            <a:off x="1571250" y="2664025"/>
            <a:ext cx="1799400" cy="300"/>
          </a:xfrm>
          <a:prstGeom prst="straightConnector1">
            <a:avLst/>
          </a:prstGeom>
          <a:noFill/>
          <a:ln cap="flat" cmpd="sng" w="38100">
            <a:solidFill>
              <a:schemeClr val="dk2"/>
            </a:solidFill>
            <a:prstDash val="solid"/>
            <a:round/>
            <a:headEnd len="sm" w="sm" type="none"/>
            <a:tailEnd len="med" w="med" type="triangle"/>
          </a:ln>
        </p:spPr>
      </p:cxnSp>
      <p:cxnSp>
        <p:nvCxnSpPr>
          <p:cNvPr id="159" name="Google Shape;159;p5"/>
          <p:cNvCxnSpPr/>
          <p:nvPr/>
        </p:nvCxnSpPr>
        <p:spPr>
          <a:xfrm>
            <a:off x="1544400" y="3778975"/>
            <a:ext cx="1826700" cy="4800"/>
          </a:xfrm>
          <a:prstGeom prst="straightConnector1">
            <a:avLst/>
          </a:prstGeom>
          <a:noFill/>
          <a:ln cap="flat" cmpd="sng" w="38100">
            <a:solidFill>
              <a:schemeClr val="dk2"/>
            </a:solidFill>
            <a:prstDash val="solid"/>
            <a:round/>
            <a:headEnd len="sm" w="sm" type="none"/>
            <a:tailEnd len="med" w="med" type="triangle"/>
          </a:ln>
        </p:spPr>
      </p:cxnSp>
      <p:cxnSp>
        <p:nvCxnSpPr>
          <p:cNvPr id="160" name="Google Shape;160;p5"/>
          <p:cNvCxnSpPr/>
          <p:nvPr/>
        </p:nvCxnSpPr>
        <p:spPr>
          <a:xfrm flipH="1" rot="10800000">
            <a:off x="5537925" y="2664250"/>
            <a:ext cx="1324500" cy="13500"/>
          </a:xfrm>
          <a:prstGeom prst="straightConnector1">
            <a:avLst/>
          </a:prstGeom>
          <a:noFill/>
          <a:ln cap="flat" cmpd="sng" w="38100">
            <a:solidFill>
              <a:schemeClr val="dk2"/>
            </a:solidFill>
            <a:prstDash val="solid"/>
            <a:round/>
            <a:headEnd len="sm" w="sm" type="none"/>
            <a:tailEnd len="med" w="med" type="triangle"/>
          </a:ln>
        </p:spPr>
      </p:cxnSp>
      <p:cxnSp>
        <p:nvCxnSpPr>
          <p:cNvPr id="161" name="Google Shape;161;p5"/>
          <p:cNvCxnSpPr/>
          <p:nvPr/>
        </p:nvCxnSpPr>
        <p:spPr>
          <a:xfrm flipH="1" rot="10800000">
            <a:off x="5605100" y="3778875"/>
            <a:ext cx="1445400" cy="18300"/>
          </a:xfrm>
          <a:prstGeom prst="straightConnector1">
            <a:avLst/>
          </a:prstGeom>
          <a:noFill/>
          <a:ln cap="flat" cmpd="sng" w="38100">
            <a:solidFill>
              <a:schemeClr val="dk2"/>
            </a:solidFill>
            <a:prstDash val="solid"/>
            <a:round/>
            <a:headEnd len="sm" w="sm" type="none"/>
            <a:tailEnd len="med" w="med" type="triangle"/>
          </a:ln>
        </p:spPr>
      </p:cxnSp>
      <p:sp>
        <p:nvSpPr>
          <p:cNvPr id="162" name="Google Shape;162;p5"/>
          <p:cNvSpPr txBox="1"/>
          <p:nvPr/>
        </p:nvSpPr>
        <p:spPr>
          <a:xfrm>
            <a:off x="3494188" y="2341975"/>
            <a:ext cx="1920300" cy="6714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en-GB" sz="1300" u="none" cap="none" strike="noStrike">
                <a:solidFill>
                  <a:srgbClr val="000000"/>
                </a:solidFill>
                <a:latin typeface="Arial"/>
                <a:ea typeface="Arial"/>
                <a:cs typeface="Arial"/>
                <a:sym typeface="Arial"/>
              </a:rPr>
              <a:t>RULE BASED PROGRAMS</a:t>
            </a:r>
            <a:endParaRPr b="0" i="0" sz="600" u="none" cap="none" strike="noStrike">
              <a:solidFill>
                <a:srgbClr val="000000"/>
              </a:solidFill>
              <a:latin typeface="Arial"/>
              <a:ea typeface="Arial"/>
              <a:cs typeface="Arial"/>
              <a:sym typeface="Arial"/>
            </a:endParaRPr>
          </a:p>
        </p:txBody>
      </p:sp>
      <p:sp>
        <p:nvSpPr>
          <p:cNvPr id="163" name="Google Shape;163;p5"/>
          <p:cNvSpPr txBox="1"/>
          <p:nvPr/>
        </p:nvSpPr>
        <p:spPr>
          <a:xfrm>
            <a:off x="3570400" y="1719875"/>
            <a:ext cx="1810500" cy="389400"/>
          </a:xfrm>
          <a:prstGeom prst="rect">
            <a:avLst/>
          </a:prstGeom>
          <a:solidFill>
            <a:srgbClr val="CC000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Lato"/>
                <a:ea typeface="Lato"/>
                <a:cs typeface="Lato"/>
                <a:sym typeface="Lato"/>
              </a:rPr>
              <a:t>Traditional Systems</a:t>
            </a:r>
            <a:endParaRPr b="1" i="0" sz="1400" u="none" cap="none" strike="noStrike">
              <a:solidFill>
                <a:srgbClr val="000000"/>
              </a:solidFill>
              <a:latin typeface="Lato"/>
              <a:ea typeface="Lato"/>
              <a:cs typeface="Lato"/>
              <a:sym typeface="Lato"/>
            </a:endParaRPr>
          </a:p>
        </p:txBody>
      </p:sp>
      <p:sp>
        <p:nvSpPr>
          <p:cNvPr id="164" name="Google Shape;164;p5"/>
          <p:cNvSpPr txBox="1"/>
          <p:nvPr/>
        </p:nvSpPr>
        <p:spPr>
          <a:xfrm>
            <a:off x="3549100" y="4387975"/>
            <a:ext cx="1810500" cy="389400"/>
          </a:xfrm>
          <a:prstGeom prst="rect">
            <a:avLst/>
          </a:prstGeom>
          <a:solidFill>
            <a:srgbClr val="CC000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Lato"/>
                <a:ea typeface="Lato"/>
                <a:cs typeface="Lato"/>
                <a:sym typeface="Lato"/>
              </a:rPr>
              <a:t>Machine Learning</a:t>
            </a:r>
            <a:endParaRPr b="1" i="0" sz="1400" u="none" cap="none" strike="noStrike">
              <a:solidFill>
                <a:srgbClr val="000000"/>
              </a:solidFill>
              <a:latin typeface="Lato"/>
              <a:ea typeface="Lato"/>
              <a:cs typeface="Lato"/>
              <a:sym typeface="Lato"/>
            </a:endParaRPr>
          </a:p>
        </p:txBody>
      </p:sp>
      <p:sp>
        <p:nvSpPr>
          <p:cNvPr id="165" name="Google Shape;165;p5"/>
          <p:cNvSpPr txBox="1"/>
          <p:nvPr/>
        </p:nvSpPr>
        <p:spPr>
          <a:xfrm>
            <a:off x="738750" y="2262750"/>
            <a:ext cx="832500" cy="309000"/>
          </a:xfrm>
          <a:prstGeom prst="rect">
            <a:avLst/>
          </a:prstGeom>
          <a:solidFill>
            <a:srgbClr val="93C47D"/>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DATA</a:t>
            </a:r>
            <a:endParaRPr b="1" i="0" sz="1400" u="none" cap="none" strike="noStrike">
              <a:solidFill>
                <a:srgbClr val="000000"/>
              </a:solidFill>
              <a:latin typeface="Arial"/>
              <a:ea typeface="Arial"/>
              <a:cs typeface="Arial"/>
              <a:sym typeface="Arial"/>
            </a:endParaRPr>
          </a:p>
        </p:txBody>
      </p:sp>
      <p:sp>
        <p:nvSpPr>
          <p:cNvPr id="166" name="Google Shape;166;p5"/>
          <p:cNvSpPr txBox="1"/>
          <p:nvPr/>
        </p:nvSpPr>
        <p:spPr>
          <a:xfrm>
            <a:off x="1853250" y="2262750"/>
            <a:ext cx="1235400" cy="309000"/>
          </a:xfrm>
          <a:prstGeom prst="rect">
            <a:avLst/>
          </a:prstGeom>
          <a:solidFill>
            <a:srgbClr val="93C47D"/>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PROGRAM</a:t>
            </a:r>
            <a:endParaRPr b="1" i="0" sz="1400" u="none" cap="none" strike="noStrike">
              <a:solidFill>
                <a:srgbClr val="000000"/>
              </a:solidFill>
              <a:latin typeface="Arial"/>
              <a:ea typeface="Arial"/>
              <a:cs typeface="Arial"/>
              <a:sym typeface="Arial"/>
            </a:endParaRPr>
          </a:p>
        </p:txBody>
      </p:sp>
      <p:sp>
        <p:nvSpPr>
          <p:cNvPr id="167" name="Google Shape;167;p5"/>
          <p:cNvSpPr txBox="1"/>
          <p:nvPr/>
        </p:nvSpPr>
        <p:spPr>
          <a:xfrm>
            <a:off x="1978500" y="3385725"/>
            <a:ext cx="832500" cy="309000"/>
          </a:xfrm>
          <a:prstGeom prst="rect">
            <a:avLst/>
          </a:prstGeom>
          <a:solidFill>
            <a:srgbClr val="93C47D"/>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DATA</a:t>
            </a:r>
            <a:endParaRPr b="1" i="0" sz="1400" u="none" cap="none" strike="noStrike">
              <a:solidFill>
                <a:srgbClr val="000000"/>
              </a:solidFill>
              <a:latin typeface="Arial"/>
              <a:ea typeface="Arial"/>
              <a:cs typeface="Arial"/>
              <a:sym typeface="Arial"/>
            </a:endParaRPr>
          </a:p>
        </p:txBody>
      </p:sp>
      <p:sp>
        <p:nvSpPr>
          <p:cNvPr id="168" name="Google Shape;168;p5"/>
          <p:cNvSpPr txBox="1"/>
          <p:nvPr/>
        </p:nvSpPr>
        <p:spPr>
          <a:xfrm>
            <a:off x="7117625" y="2462875"/>
            <a:ext cx="1445400" cy="389400"/>
          </a:xfrm>
          <a:prstGeom prst="rect">
            <a:avLst/>
          </a:prstGeom>
          <a:solidFill>
            <a:srgbClr val="4A86E8"/>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GB" sz="1900" u="none" cap="none" strike="noStrike">
                <a:solidFill>
                  <a:srgbClr val="000000"/>
                </a:solidFill>
                <a:latin typeface="Arial"/>
                <a:ea typeface="Arial"/>
                <a:cs typeface="Arial"/>
                <a:sym typeface="Arial"/>
              </a:rPr>
              <a:t>OUTPUTS</a:t>
            </a:r>
            <a:endParaRPr b="1" i="0" sz="1900" u="none" cap="none" strike="noStrike">
              <a:solidFill>
                <a:srgbClr val="000000"/>
              </a:solidFill>
              <a:latin typeface="Arial"/>
              <a:ea typeface="Arial"/>
              <a:cs typeface="Arial"/>
              <a:sym typeface="Arial"/>
            </a:endParaRPr>
          </a:p>
        </p:txBody>
      </p:sp>
      <p:sp>
        <p:nvSpPr>
          <p:cNvPr id="169" name="Google Shape;169;p5"/>
          <p:cNvSpPr txBox="1"/>
          <p:nvPr/>
        </p:nvSpPr>
        <p:spPr>
          <a:xfrm>
            <a:off x="7211950" y="3568775"/>
            <a:ext cx="1445400" cy="389400"/>
          </a:xfrm>
          <a:prstGeom prst="rect">
            <a:avLst/>
          </a:prstGeom>
          <a:solidFill>
            <a:srgbClr val="4A86E8"/>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GB" sz="1900" u="none" cap="none" strike="noStrike">
                <a:solidFill>
                  <a:srgbClr val="000000"/>
                </a:solidFill>
                <a:latin typeface="Arial"/>
                <a:ea typeface="Arial"/>
                <a:cs typeface="Arial"/>
                <a:sym typeface="Arial"/>
              </a:rPr>
              <a:t>OUTPUTS</a:t>
            </a:r>
            <a:endParaRPr b="1" i="0" sz="1900" u="none" cap="none" strike="noStrike">
              <a:solidFill>
                <a:srgbClr val="000000"/>
              </a:solidFill>
              <a:latin typeface="Arial"/>
              <a:ea typeface="Arial"/>
              <a:cs typeface="Arial"/>
              <a:sym typeface="Arial"/>
            </a:endParaRPr>
          </a:p>
        </p:txBody>
      </p:sp>
      <p:sp>
        <p:nvSpPr>
          <p:cNvPr id="170" name="Google Shape;170;p5"/>
          <p:cNvSpPr txBox="1"/>
          <p:nvPr/>
        </p:nvSpPr>
        <p:spPr>
          <a:xfrm>
            <a:off x="1216575" y="805950"/>
            <a:ext cx="6921600" cy="469800"/>
          </a:xfrm>
          <a:prstGeom prst="rect">
            <a:avLst/>
          </a:prstGeom>
          <a:solidFill>
            <a:srgbClr val="FF99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GB" sz="2200" u="none" cap="none" strike="noStrike">
                <a:solidFill>
                  <a:srgbClr val="000000"/>
                </a:solidFill>
                <a:latin typeface="Arial"/>
                <a:ea typeface="Arial"/>
                <a:cs typeface="Arial"/>
                <a:sym typeface="Arial"/>
              </a:rPr>
              <a:t>TRADITIONAL SYSTEMS VS MACHINE LEARNING</a:t>
            </a:r>
            <a:endParaRPr b="1" i="0" sz="22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nvSpPr>
        <p:spPr>
          <a:xfrm>
            <a:off x="1267050" y="837000"/>
            <a:ext cx="6898200" cy="452100"/>
          </a:xfrm>
          <a:prstGeom prst="rect">
            <a:avLst/>
          </a:prstGeom>
          <a:solidFill>
            <a:srgbClr val="FF99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WHY MACHINE LEARNING IS A BUZZWORD THESE DAYS? </a:t>
            </a:r>
            <a:endParaRPr b="1" i="0" sz="1800" u="none" cap="none" strike="noStrike">
              <a:solidFill>
                <a:srgbClr val="000000"/>
              </a:solidFill>
              <a:latin typeface="Arial"/>
              <a:ea typeface="Arial"/>
              <a:cs typeface="Arial"/>
              <a:sym typeface="Arial"/>
            </a:endParaRPr>
          </a:p>
        </p:txBody>
      </p:sp>
      <p:sp>
        <p:nvSpPr>
          <p:cNvPr id="176" name="Google Shape;176;p6"/>
          <p:cNvSpPr txBox="1"/>
          <p:nvPr/>
        </p:nvSpPr>
        <p:spPr>
          <a:xfrm>
            <a:off x="668250" y="1403200"/>
            <a:ext cx="7807500" cy="390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There has been explosion in amount of data created every second with the use of internet.</a:t>
            </a:r>
            <a:endParaRPr b="1" i="0" sz="1400" u="none" cap="none" strike="noStrike">
              <a:solidFill>
                <a:srgbClr val="000000"/>
              </a:solidFill>
              <a:latin typeface="Arial"/>
              <a:ea typeface="Arial"/>
              <a:cs typeface="Arial"/>
              <a:sym typeface="Arial"/>
            </a:endParaRPr>
          </a:p>
        </p:txBody>
      </p:sp>
      <p:sp>
        <p:nvSpPr>
          <p:cNvPr id="177" name="Google Shape;177;p6"/>
          <p:cNvSpPr txBox="1"/>
          <p:nvPr/>
        </p:nvSpPr>
        <p:spPr>
          <a:xfrm>
            <a:off x="617250" y="2125300"/>
            <a:ext cx="4587900" cy="390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2.7 Zettabytes of data exists on our digital universe.</a:t>
            </a:r>
            <a:endParaRPr b="1" i="0" sz="1400" u="none" cap="none" strike="noStrike">
              <a:solidFill>
                <a:srgbClr val="000000"/>
              </a:solidFill>
              <a:latin typeface="Arial"/>
              <a:ea typeface="Arial"/>
              <a:cs typeface="Arial"/>
              <a:sym typeface="Arial"/>
            </a:endParaRPr>
          </a:p>
        </p:txBody>
      </p:sp>
      <p:sp>
        <p:nvSpPr>
          <p:cNvPr id="178" name="Google Shape;178;p6"/>
          <p:cNvSpPr txBox="1"/>
          <p:nvPr/>
        </p:nvSpPr>
        <p:spPr>
          <a:xfrm>
            <a:off x="617250" y="2582500"/>
            <a:ext cx="3340500" cy="390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149,513 emails are sent every minute</a:t>
            </a:r>
            <a:endParaRPr b="1" i="0" sz="1400" u="none" cap="none" strike="noStrike">
              <a:solidFill>
                <a:srgbClr val="000000"/>
              </a:solidFill>
              <a:latin typeface="Arial"/>
              <a:ea typeface="Arial"/>
              <a:cs typeface="Arial"/>
              <a:sym typeface="Arial"/>
            </a:endParaRPr>
          </a:p>
        </p:txBody>
      </p:sp>
      <p:sp>
        <p:nvSpPr>
          <p:cNvPr id="179" name="Google Shape;179;p6"/>
          <p:cNvSpPr txBox="1"/>
          <p:nvPr/>
        </p:nvSpPr>
        <p:spPr>
          <a:xfrm>
            <a:off x="617250" y="3039700"/>
            <a:ext cx="4680300" cy="390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3.8 Million Google searches are made every minute</a:t>
            </a:r>
            <a:endParaRPr b="1" i="0" sz="1400" u="none" cap="none" strike="noStrike">
              <a:solidFill>
                <a:srgbClr val="000000"/>
              </a:solidFill>
              <a:latin typeface="Arial"/>
              <a:ea typeface="Arial"/>
              <a:cs typeface="Arial"/>
              <a:sym typeface="Arial"/>
            </a:endParaRPr>
          </a:p>
        </p:txBody>
      </p:sp>
      <p:sp>
        <p:nvSpPr>
          <p:cNvPr id="180" name="Google Shape;180;p6"/>
          <p:cNvSpPr txBox="1"/>
          <p:nvPr/>
        </p:nvSpPr>
        <p:spPr>
          <a:xfrm>
            <a:off x="617250" y="3496900"/>
            <a:ext cx="4136700" cy="390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448,800 emails are constructed every minute.</a:t>
            </a:r>
            <a:endParaRPr b="1" i="0" sz="1400" u="none" cap="none" strike="noStrike">
              <a:solidFill>
                <a:srgbClr val="000000"/>
              </a:solidFill>
              <a:latin typeface="Arial"/>
              <a:ea typeface="Arial"/>
              <a:cs typeface="Arial"/>
              <a:sym typeface="Arial"/>
            </a:endParaRPr>
          </a:p>
        </p:txBody>
      </p:sp>
      <p:sp>
        <p:nvSpPr>
          <p:cNvPr id="181" name="Google Shape;181;p6"/>
          <p:cNvSpPr txBox="1"/>
          <p:nvPr/>
        </p:nvSpPr>
        <p:spPr>
          <a:xfrm>
            <a:off x="617250" y="3954100"/>
            <a:ext cx="4794900" cy="390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500 hours of videos uploaded every hour on youtube.</a:t>
            </a:r>
            <a:endParaRPr b="1"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nvSpPr>
        <p:spPr>
          <a:xfrm>
            <a:off x="1876650" y="837000"/>
            <a:ext cx="5169900" cy="452100"/>
          </a:xfrm>
          <a:prstGeom prst="rect">
            <a:avLst/>
          </a:prstGeom>
          <a:solidFill>
            <a:srgbClr val="FF99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Arial"/>
                <a:ea typeface="Arial"/>
                <a:cs typeface="Arial"/>
                <a:sym typeface="Arial"/>
              </a:rPr>
              <a:t>APPLICATIONS OF MACHINE LEARNING </a:t>
            </a:r>
            <a:endParaRPr b="1" i="0" sz="2000" u="none" cap="none" strike="noStrike">
              <a:solidFill>
                <a:srgbClr val="000000"/>
              </a:solidFill>
              <a:latin typeface="Arial"/>
              <a:ea typeface="Arial"/>
              <a:cs typeface="Arial"/>
              <a:sym typeface="Arial"/>
            </a:endParaRPr>
          </a:p>
        </p:txBody>
      </p:sp>
      <p:sp>
        <p:nvSpPr>
          <p:cNvPr id="187" name="Google Shape;187;p7"/>
          <p:cNvSpPr txBox="1"/>
          <p:nvPr/>
        </p:nvSpPr>
        <p:spPr>
          <a:xfrm>
            <a:off x="1181300" y="1668100"/>
            <a:ext cx="2848800" cy="390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Arial"/>
                <a:ea typeface="Arial"/>
                <a:cs typeface="Arial"/>
                <a:sym typeface="Arial"/>
              </a:rPr>
              <a:t>Virtual personal assistants. </a:t>
            </a:r>
            <a:endParaRPr b="1" i="0" sz="1500" u="none" cap="none" strike="noStrike">
              <a:solidFill>
                <a:srgbClr val="000000"/>
              </a:solidFill>
              <a:latin typeface="Arial"/>
              <a:ea typeface="Arial"/>
              <a:cs typeface="Arial"/>
              <a:sym typeface="Arial"/>
            </a:endParaRPr>
          </a:p>
        </p:txBody>
      </p:sp>
      <p:sp>
        <p:nvSpPr>
          <p:cNvPr id="188" name="Google Shape;188;p7"/>
          <p:cNvSpPr txBox="1"/>
          <p:nvPr/>
        </p:nvSpPr>
        <p:spPr>
          <a:xfrm>
            <a:off x="4887850" y="1668100"/>
            <a:ext cx="2742600" cy="390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Arial"/>
                <a:ea typeface="Arial"/>
                <a:cs typeface="Arial"/>
                <a:sym typeface="Arial"/>
              </a:rPr>
              <a:t>Recommendation engines</a:t>
            </a:r>
            <a:endParaRPr b="1" i="0" sz="1500" u="none" cap="none" strike="noStrike">
              <a:solidFill>
                <a:srgbClr val="000000"/>
              </a:solidFill>
              <a:latin typeface="Arial"/>
              <a:ea typeface="Arial"/>
              <a:cs typeface="Arial"/>
              <a:sym typeface="Arial"/>
            </a:endParaRPr>
          </a:p>
        </p:txBody>
      </p:sp>
      <p:sp>
        <p:nvSpPr>
          <p:cNvPr id="189" name="Google Shape;189;p7"/>
          <p:cNvSpPr txBox="1"/>
          <p:nvPr/>
        </p:nvSpPr>
        <p:spPr>
          <a:xfrm>
            <a:off x="4887850" y="2376750"/>
            <a:ext cx="2742600" cy="390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Arial"/>
                <a:ea typeface="Arial"/>
                <a:cs typeface="Arial"/>
                <a:sym typeface="Arial"/>
              </a:rPr>
              <a:t>Self driving cars</a:t>
            </a:r>
            <a:endParaRPr b="1" i="0" sz="1500" u="none" cap="none" strike="noStrike">
              <a:solidFill>
                <a:srgbClr val="000000"/>
              </a:solidFill>
              <a:latin typeface="Arial"/>
              <a:ea typeface="Arial"/>
              <a:cs typeface="Arial"/>
              <a:sym typeface="Arial"/>
            </a:endParaRPr>
          </a:p>
        </p:txBody>
      </p:sp>
      <p:sp>
        <p:nvSpPr>
          <p:cNvPr id="190" name="Google Shape;190;p7"/>
          <p:cNvSpPr txBox="1"/>
          <p:nvPr/>
        </p:nvSpPr>
        <p:spPr>
          <a:xfrm>
            <a:off x="1181300" y="2376750"/>
            <a:ext cx="2848800" cy="390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Arial"/>
                <a:ea typeface="Arial"/>
                <a:cs typeface="Arial"/>
                <a:sym typeface="Arial"/>
              </a:rPr>
              <a:t>Fraud detection</a:t>
            </a:r>
            <a:endParaRPr b="1" i="0" sz="1500" u="none" cap="none" strike="noStrike">
              <a:solidFill>
                <a:srgbClr val="000000"/>
              </a:solidFill>
              <a:latin typeface="Arial"/>
              <a:ea typeface="Arial"/>
              <a:cs typeface="Arial"/>
              <a:sym typeface="Arial"/>
            </a:endParaRPr>
          </a:p>
        </p:txBody>
      </p:sp>
      <p:sp>
        <p:nvSpPr>
          <p:cNvPr id="191" name="Google Shape;191;p7"/>
          <p:cNvSpPr txBox="1"/>
          <p:nvPr/>
        </p:nvSpPr>
        <p:spPr>
          <a:xfrm>
            <a:off x="1181300" y="3085400"/>
            <a:ext cx="2848800" cy="390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Arial"/>
                <a:ea typeface="Arial"/>
                <a:cs typeface="Arial"/>
                <a:sym typeface="Arial"/>
              </a:rPr>
              <a:t>Stock movement prediction</a:t>
            </a:r>
            <a:endParaRPr b="1" i="0" sz="1500" u="none" cap="none" strike="noStrike">
              <a:solidFill>
                <a:srgbClr val="000000"/>
              </a:solidFill>
              <a:latin typeface="Arial"/>
              <a:ea typeface="Arial"/>
              <a:cs typeface="Arial"/>
              <a:sym typeface="Arial"/>
            </a:endParaRPr>
          </a:p>
        </p:txBody>
      </p:sp>
      <p:sp>
        <p:nvSpPr>
          <p:cNvPr id="192" name="Google Shape;192;p7"/>
          <p:cNvSpPr txBox="1"/>
          <p:nvPr/>
        </p:nvSpPr>
        <p:spPr>
          <a:xfrm>
            <a:off x="4806100" y="3085400"/>
            <a:ext cx="2848800" cy="390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Arial"/>
                <a:ea typeface="Arial"/>
                <a:cs typeface="Arial"/>
                <a:sym typeface="Arial"/>
              </a:rPr>
              <a:t>Virtual Reality and AR</a:t>
            </a:r>
            <a:endParaRPr b="1" i="0" sz="1500" u="none" cap="none" strike="noStrike">
              <a:solidFill>
                <a:srgbClr val="000000"/>
              </a:solidFill>
              <a:latin typeface="Arial"/>
              <a:ea typeface="Arial"/>
              <a:cs typeface="Arial"/>
              <a:sym typeface="Arial"/>
            </a:endParaRPr>
          </a:p>
        </p:txBody>
      </p:sp>
      <p:sp>
        <p:nvSpPr>
          <p:cNvPr id="193" name="Google Shape;193;p7"/>
          <p:cNvSpPr txBox="1"/>
          <p:nvPr/>
        </p:nvSpPr>
        <p:spPr>
          <a:xfrm>
            <a:off x="1181300" y="3794050"/>
            <a:ext cx="2848800" cy="390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Arial"/>
                <a:ea typeface="Arial"/>
                <a:cs typeface="Arial"/>
                <a:sym typeface="Arial"/>
              </a:rPr>
              <a:t>Speech recognition</a:t>
            </a:r>
            <a:endParaRPr b="1" i="0" sz="1500" u="none" cap="none" strike="noStrike">
              <a:solidFill>
                <a:srgbClr val="000000"/>
              </a:solidFill>
              <a:latin typeface="Arial"/>
              <a:ea typeface="Arial"/>
              <a:cs typeface="Arial"/>
              <a:sym typeface="Arial"/>
            </a:endParaRPr>
          </a:p>
        </p:txBody>
      </p:sp>
      <p:sp>
        <p:nvSpPr>
          <p:cNvPr id="194" name="Google Shape;194;p7"/>
          <p:cNvSpPr txBox="1"/>
          <p:nvPr/>
        </p:nvSpPr>
        <p:spPr>
          <a:xfrm>
            <a:off x="4806100" y="3794050"/>
            <a:ext cx="2848800" cy="390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Arial"/>
                <a:ea typeface="Arial"/>
                <a:cs typeface="Arial"/>
                <a:sym typeface="Arial"/>
              </a:rPr>
              <a:t>Customer sentiment analysis</a:t>
            </a:r>
            <a:endParaRPr b="1" i="0" sz="1500" u="none" cap="none" strike="noStrike">
              <a:solidFill>
                <a:srgbClr val="000000"/>
              </a:solidFill>
              <a:latin typeface="Arial"/>
              <a:ea typeface="Arial"/>
              <a:cs typeface="Arial"/>
              <a:sym typeface="Arial"/>
            </a:endParaRPr>
          </a:p>
        </p:txBody>
      </p:sp>
      <p:sp>
        <p:nvSpPr>
          <p:cNvPr id="195" name="Google Shape;195;p7"/>
          <p:cNvSpPr txBox="1"/>
          <p:nvPr/>
        </p:nvSpPr>
        <p:spPr>
          <a:xfrm>
            <a:off x="3322206" y="4502700"/>
            <a:ext cx="2848800" cy="390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Arial"/>
                <a:ea typeface="Arial"/>
                <a:cs typeface="Arial"/>
                <a:sym typeface="Arial"/>
              </a:rPr>
              <a:t>Health Care</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
          <p:cNvSpPr txBox="1"/>
          <p:nvPr/>
        </p:nvSpPr>
        <p:spPr>
          <a:xfrm>
            <a:off x="2329350" y="644325"/>
            <a:ext cx="4485300" cy="452100"/>
          </a:xfrm>
          <a:prstGeom prst="rect">
            <a:avLst/>
          </a:prstGeom>
          <a:solidFill>
            <a:srgbClr val="FF990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rgbClr val="000000"/>
                </a:solidFill>
                <a:latin typeface="Arial"/>
                <a:ea typeface="Arial"/>
                <a:cs typeface="Arial"/>
                <a:sym typeface="Arial"/>
              </a:rPr>
              <a:t>TYPES OF MACHINE LEARNING</a:t>
            </a:r>
            <a:endParaRPr b="1" i="0" sz="2100" u="none" cap="none" strike="noStrike">
              <a:solidFill>
                <a:srgbClr val="000000"/>
              </a:solidFill>
              <a:latin typeface="Arial"/>
              <a:ea typeface="Arial"/>
              <a:cs typeface="Arial"/>
              <a:sym typeface="Arial"/>
            </a:endParaRPr>
          </a:p>
        </p:txBody>
      </p:sp>
      <p:sp>
        <p:nvSpPr>
          <p:cNvPr id="201" name="Google Shape;201;p8"/>
          <p:cNvSpPr txBox="1"/>
          <p:nvPr/>
        </p:nvSpPr>
        <p:spPr>
          <a:xfrm>
            <a:off x="537175" y="1772700"/>
            <a:ext cx="2296500" cy="3129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Training is done on labelled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Output label is known to us.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There are two types of supervised learning regression and classification.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8"/>
          <p:cNvSpPr txBox="1"/>
          <p:nvPr/>
        </p:nvSpPr>
        <p:spPr>
          <a:xfrm>
            <a:off x="3423750" y="1772700"/>
            <a:ext cx="2296500" cy="3129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Training is done on unlabelled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Infer patterns from data without reference to known labels.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E.g - Customer segmentation.</a:t>
            </a:r>
            <a:endParaRPr b="0" i="0" sz="1400" u="none" cap="none" strike="noStrike">
              <a:solidFill>
                <a:srgbClr val="000000"/>
              </a:solidFill>
              <a:latin typeface="Lato"/>
              <a:ea typeface="Lato"/>
              <a:cs typeface="Lato"/>
              <a:sym typeface="Lato"/>
            </a:endParaRPr>
          </a:p>
        </p:txBody>
      </p:sp>
      <p:sp>
        <p:nvSpPr>
          <p:cNvPr id="203" name="Google Shape;203;p8"/>
          <p:cNvSpPr txBox="1"/>
          <p:nvPr/>
        </p:nvSpPr>
        <p:spPr>
          <a:xfrm>
            <a:off x="6549525" y="1772700"/>
            <a:ext cx="2296500" cy="3129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It features an algorithm that improves upon itself.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Learning is done based on trial and error.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Favourable outputs are encouraged and unfavourable outputs are discouraged.</a:t>
            </a:r>
            <a:endParaRPr b="0" i="0" sz="1400" u="none" cap="none" strike="noStrike">
              <a:solidFill>
                <a:srgbClr val="000000"/>
              </a:solidFill>
              <a:latin typeface="Arial"/>
              <a:ea typeface="Arial"/>
              <a:cs typeface="Arial"/>
              <a:sym typeface="Arial"/>
            </a:endParaRPr>
          </a:p>
        </p:txBody>
      </p:sp>
      <p:cxnSp>
        <p:nvCxnSpPr>
          <p:cNvPr id="204" name="Google Shape;204;p8"/>
          <p:cNvCxnSpPr/>
          <p:nvPr/>
        </p:nvCxnSpPr>
        <p:spPr>
          <a:xfrm>
            <a:off x="1678700" y="1423525"/>
            <a:ext cx="6043200" cy="0"/>
          </a:xfrm>
          <a:prstGeom prst="straightConnector1">
            <a:avLst/>
          </a:prstGeom>
          <a:noFill/>
          <a:ln cap="flat" cmpd="sng" w="28575">
            <a:solidFill>
              <a:srgbClr val="FF0000"/>
            </a:solidFill>
            <a:prstDash val="solid"/>
            <a:round/>
            <a:headEnd len="sm" w="sm" type="none"/>
            <a:tailEnd len="sm" w="sm" type="none"/>
          </a:ln>
        </p:spPr>
      </p:cxnSp>
      <p:cxnSp>
        <p:nvCxnSpPr>
          <p:cNvPr id="205" name="Google Shape;205;p8"/>
          <p:cNvCxnSpPr/>
          <p:nvPr/>
        </p:nvCxnSpPr>
        <p:spPr>
          <a:xfrm flipH="1">
            <a:off x="4402775" y="1410100"/>
            <a:ext cx="2100" cy="362700"/>
          </a:xfrm>
          <a:prstGeom prst="straightConnector1">
            <a:avLst/>
          </a:prstGeom>
          <a:noFill/>
          <a:ln cap="flat" cmpd="sng" w="28575">
            <a:solidFill>
              <a:srgbClr val="FF0000"/>
            </a:solidFill>
            <a:prstDash val="solid"/>
            <a:round/>
            <a:headEnd len="sm" w="sm" type="none"/>
            <a:tailEnd len="sm" w="sm" type="none"/>
          </a:ln>
        </p:spPr>
      </p:cxnSp>
      <p:cxnSp>
        <p:nvCxnSpPr>
          <p:cNvPr id="206" name="Google Shape;206;p8"/>
          <p:cNvCxnSpPr/>
          <p:nvPr/>
        </p:nvCxnSpPr>
        <p:spPr>
          <a:xfrm flipH="1">
            <a:off x="1684375" y="1410100"/>
            <a:ext cx="2100" cy="362700"/>
          </a:xfrm>
          <a:prstGeom prst="straightConnector1">
            <a:avLst/>
          </a:prstGeom>
          <a:noFill/>
          <a:ln cap="flat" cmpd="sng" w="28575">
            <a:solidFill>
              <a:srgbClr val="FF0000"/>
            </a:solidFill>
            <a:prstDash val="solid"/>
            <a:round/>
            <a:headEnd len="sm" w="sm" type="none"/>
            <a:tailEnd len="sm" w="sm" type="none"/>
          </a:ln>
        </p:spPr>
      </p:cxnSp>
      <p:cxnSp>
        <p:nvCxnSpPr>
          <p:cNvPr id="207" name="Google Shape;207;p8"/>
          <p:cNvCxnSpPr/>
          <p:nvPr/>
        </p:nvCxnSpPr>
        <p:spPr>
          <a:xfrm>
            <a:off x="7708525" y="1446000"/>
            <a:ext cx="13500" cy="375900"/>
          </a:xfrm>
          <a:prstGeom prst="straightConnector1">
            <a:avLst/>
          </a:prstGeom>
          <a:noFill/>
          <a:ln cap="flat" cmpd="sng" w="28575">
            <a:solidFill>
              <a:srgbClr val="FF0000"/>
            </a:solidFill>
            <a:prstDash val="solid"/>
            <a:round/>
            <a:headEnd len="sm" w="sm" type="none"/>
            <a:tailEnd len="sm" w="sm" type="none"/>
          </a:ln>
        </p:spPr>
      </p:cxnSp>
      <p:sp>
        <p:nvSpPr>
          <p:cNvPr id="208" name="Google Shape;208;p8"/>
          <p:cNvSpPr txBox="1"/>
          <p:nvPr/>
        </p:nvSpPr>
        <p:spPr>
          <a:xfrm>
            <a:off x="570775" y="1772800"/>
            <a:ext cx="2229300" cy="523800"/>
          </a:xfrm>
          <a:prstGeom prst="rect">
            <a:avLst/>
          </a:prstGeom>
          <a:solidFill>
            <a:srgbClr val="00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Lato"/>
                <a:ea typeface="Lato"/>
                <a:cs typeface="Lato"/>
                <a:sym typeface="Lato"/>
              </a:rPr>
              <a:t>SUPERVISED LEARNING</a:t>
            </a:r>
            <a:endParaRPr b="1" i="0" sz="1400" u="none" cap="none" strike="noStrike">
              <a:solidFill>
                <a:srgbClr val="000000"/>
              </a:solidFill>
              <a:latin typeface="Lato"/>
              <a:ea typeface="Lato"/>
              <a:cs typeface="Lato"/>
              <a:sym typeface="Lato"/>
            </a:endParaRPr>
          </a:p>
        </p:txBody>
      </p:sp>
      <p:sp>
        <p:nvSpPr>
          <p:cNvPr id="209" name="Google Shape;209;p8"/>
          <p:cNvSpPr txBox="1"/>
          <p:nvPr/>
        </p:nvSpPr>
        <p:spPr>
          <a:xfrm>
            <a:off x="6595725" y="1772800"/>
            <a:ext cx="2229300" cy="523800"/>
          </a:xfrm>
          <a:prstGeom prst="rect">
            <a:avLst/>
          </a:prstGeom>
          <a:solidFill>
            <a:srgbClr val="00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Lato"/>
                <a:ea typeface="Lato"/>
                <a:cs typeface="Lato"/>
                <a:sym typeface="Lato"/>
              </a:rPr>
              <a:t>REINFORCEMENT LEARNING</a:t>
            </a:r>
            <a:endParaRPr b="1" i="0" sz="1400" u="none" cap="none" strike="noStrike">
              <a:solidFill>
                <a:srgbClr val="000000"/>
              </a:solidFill>
              <a:latin typeface="Lato"/>
              <a:ea typeface="Lato"/>
              <a:cs typeface="Lato"/>
              <a:sym typeface="Lato"/>
            </a:endParaRPr>
          </a:p>
        </p:txBody>
      </p:sp>
      <p:sp>
        <p:nvSpPr>
          <p:cNvPr id="210" name="Google Shape;210;p8"/>
          <p:cNvSpPr txBox="1"/>
          <p:nvPr/>
        </p:nvSpPr>
        <p:spPr>
          <a:xfrm>
            <a:off x="3457350" y="1750625"/>
            <a:ext cx="2229300" cy="523800"/>
          </a:xfrm>
          <a:prstGeom prst="rect">
            <a:avLst/>
          </a:prstGeom>
          <a:solidFill>
            <a:srgbClr val="00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Lato"/>
                <a:ea typeface="Lato"/>
                <a:cs typeface="Lato"/>
                <a:sym typeface="Lato"/>
              </a:rPr>
              <a:t>UNSUPERVISED LEARNING</a:t>
            </a:r>
            <a:endParaRPr b="1" i="0" sz="1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1000"/>
                                        <p:tgtEl>
                                          <p:spTgt spid="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animEffect filter="fade" transition="in">
                                      <p:cBhvr>
                                        <p:cTn dur="1000"/>
                                        <p:tgtEl>
                                          <p:spTgt spid="2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animEffect filter="fade" transition="in">
                                      <p:cBhvr>
                                        <p:cTn dur="1000"/>
                                        <p:tgtEl>
                                          <p:spTgt spid="2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animEffect filter="fade" transition="in">
                                      <p:cBhvr>
                                        <p:cTn dur="1000"/>
                                        <p:tgtEl>
                                          <p:spTgt spid="2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animEffect filter="fade" transition="in">
                                      <p:cBhvr>
                                        <p:cTn dur="1000"/>
                                        <p:tgtEl>
                                          <p:spTgt spid="2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5" st="5"/>
                                            </p:txEl>
                                          </p:spTgt>
                                        </p:tgtEl>
                                        <p:attrNameLst>
                                          <p:attrName>style.visibility</p:attrName>
                                        </p:attrNameLst>
                                      </p:cBhvr>
                                      <p:to>
                                        <p:strVal val="visible"/>
                                      </p:to>
                                    </p:set>
                                    <p:animEffect filter="fade" transition="in">
                                      <p:cBhvr>
                                        <p:cTn dur="1000"/>
                                        <p:tgtEl>
                                          <p:spTgt spid="2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6" st="6"/>
                                            </p:txEl>
                                          </p:spTgt>
                                        </p:tgtEl>
                                        <p:attrNameLst>
                                          <p:attrName>style.visibility</p:attrName>
                                        </p:attrNameLst>
                                      </p:cBhvr>
                                      <p:to>
                                        <p:strVal val="visible"/>
                                      </p:to>
                                    </p:set>
                                    <p:animEffect filter="fade" transition="in">
                                      <p:cBhvr>
                                        <p:cTn dur="1000"/>
                                        <p:tgtEl>
                                          <p:spTgt spid="2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7" st="7"/>
                                            </p:txEl>
                                          </p:spTgt>
                                        </p:tgtEl>
                                        <p:attrNameLst>
                                          <p:attrName>style.visibility</p:attrName>
                                        </p:attrNameLst>
                                      </p:cBhvr>
                                      <p:to>
                                        <p:strVal val="visible"/>
                                      </p:to>
                                    </p:set>
                                    <p:animEffect filter="fade" transition="in">
                                      <p:cBhvr>
                                        <p:cTn dur="1000"/>
                                        <p:tgtEl>
                                          <p:spTgt spid="20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0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10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10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1000"/>
                                        <p:tgtEl>
                                          <p:spTgt spid="2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animEffect filter="fade" transition="in">
                                      <p:cBhvr>
                                        <p:cTn dur="1000"/>
                                        <p:tgtEl>
                                          <p:spTgt spid="2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animEffect filter="fade" transition="in">
                                      <p:cBhvr>
                                        <p:cTn dur="1000"/>
                                        <p:tgtEl>
                                          <p:spTgt spid="2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7" st="7"/>
                                            </p:txEl>
                                          </p:spTgt>
                                        </p:tgtEl>
                                        <p:attrNameLst>
                                          <p:attrName>style.visibility</p:attrName>
                                        </p:attrNameLst>
                                      </p:cBhvr>
                                      <p:to>
                                        <p:strVal val="visible"/>
                                      </p:to>
                                    </p:set>
                                    <p:animEffect filter="fade" transition="in">
                                      <p:cBhvr>
                                        <p:cTn dur="1000"/>
                                        <p:tgtEl>
                                          <p:spTgt spid="20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0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1000"/>
                                        <p:tgtEl>
                                          <p:spTgt spid="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animEffect filter="fade" transition="in">
                                      <p:cBhvr>
                                        <p:cTn dur="1000"/>
                                        <p:tgtEl>
                                          <p:spTgt spid="2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animEffect filter="fade" transition="in">
                                      <p:cBhvr>
                                        <p:cTn dur="1000"/>
                                        <p:tgtEl>
                                          <p:spTgt spid="2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animEffect filter="fade" transition="in">
                                      <p:cBhvr>
                                        <p:cTn dur="1000"/>
                                        <p:tgtEl>
                                          <p:spTgt spid="20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9"/>
          <p:cNvSpPr txBox="1"/>
          <p:nvPr/>
        </p:nvSpPr>
        <p:spPr>
          <a:xfrm>
            <a:off x="1338750" y="872925"/>
            <a:ext cx="5604300" cy="452100"/>
          </a:xfrm>
          <a:prstGeom prst="rect">
            <a:avLst/>
          </a:prstGeom>
          <a:solidFill>
            <a:srgbClr val="FF990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GB" sz="2300" u="none" cap="none" strike="noStrike">
                <a:solidFill>
                  <a:srgbClr val="000000"/>
                </a:solidFill>
                <a:latin typeface="Arial"/>
                <a:ea typeface="Arial"/>
                <a:cs typeface="Arial"/>
                <a:sym typeface="Arial"/>
              </a:rPr>
              <a:t>CLASSIFICATION AND REGRESSION</a:t>
            </a:r>
            <a:endParaRPr b="1" i="0" sz="2300" u="none" cap="none" strike="noStrike">
              <a:solidFill>
                <a:srgbClr val="000000"/>
              </a:solidFill>
              <a:latin typeface="Arial"/>
              <a:ea typeface="Arial"/>
              <a:cs typeface="Arial"/>
              <a:sym typeface="Arial"/>
            </a:endParaRPr>
          </a:p>
        </p:txBody>
      </p:sp>
      <p:graphicFrame>
        <p:nvGraphicFramePr>
          <p:cNvPr id="216" name="Google Shape;216;p9"/>
          <p:cNvGraphicFramePr/>
          <p:nvPr/>
        </p:nvGraphicFramePr>
        <p:xfrm>
          <a:off x="342900" y="2046500"/>
          <a:ext cx="3000000" cy="3000000"/>
        </p:xfrm>
        <a:graphic>
          <a:graphicData uri="http://schemas.openxmlformats.org/drawingml/2006/table">
            <a:tbl>
              <a:tblPr>
                <a:noFill/>
                <a:tableStyleId>{7A0D3246-A144-46A0-8754-FD32CC32E43D}</a:tableStyleId>
              </a:tblPr>
              <a:tblGrid>
                <a:gridCol w="940350"/>
                <a:gridCol w="940350"/>
              </a:tblGrid>
              <a:tr h="381000">
                <a:tc>
                  <a:txBody>
                    <a:bodyPr/>
                    <a:lstStyle/>
                    <a:p>
                      <a:pPr indent="0" lvl="0" marL="0" marR="0" rtl="0" algn="l">
                        <a:lnSpc>
                          <a:spcPct val="100000"/>
                        </a:lnSpc>
                        <a:spcBef>
                          <a:spcPts val="0"/>
                        </a:spcBef>
                        <a:spcAft>
                          <a:spcPts val="0"/>
                        </a:spcAft>
                        <a:buClr>
                          <a:srgbClr val="000000"/>
                        </a:buClr>
                        <a:buSzPts val="900"/>
                        <a:buFont typeface="Arial"/>
                        <a:buNone/>
                      </a:pPr>
                      <a:r>
                        <a:rPr b="1" lang="en-GB" sz="900" u="none" cap="none" strike="noStrike"/>
                        <a:t>EXPERIENCE</a:t>
                      </a:r>
                      <a:endParaRPr b="1" sz="900" u="none" cap="none" strike="noStrike"/>
                    </a:p>
                  </a:txBody>
                  <a:tcPr marT="91425" marB="91425" marR="91425" marL="91425">
                    <a:solidFill>
                      <a:srgbClr val="FFE599"/>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lang="en-GB" sz="900" u="none" cap="none" strike="noStrike"/>
                        <a:t>SALARY</a:t>
                      </a:r>
                      <a:endParaRPr b="1" sz="900" u="none" cap="none" strike="noStrike"/>
                    </a:p>
                  </a:txBody>
                  <a:tcPr marT="91425" marB="91425" marR="91425" marL="91425">
                    <a:solidFill>
                      <a:srgbClr val="FFE599"/>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solidFill>
                      <a:srgbClr val="FFE5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35,000</a:t>
                      </a:r>
                      <a:endParaRPr sz="1400" u="none" cap="none" strike="noStrike"/>
                    </a:p>
                  </a:txBody>
                  <a:tcPr marT="91425" marB="91425" marR="91425" marL="91425">
                    <a:solidFill>
                      <a:srgbClr val="FFE599"/>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solidFill>
                      <a:srgbClr val="FFE5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38,000</a:t>
                      </a:r>
                      <a:endParaRPr sz="1400" u="none" cap="none" strike="noStrike"/>
                    </a:p>
                  </a:txBody>
                  <a:tcPr marT="91425" marB="91425" marR="91425" marL="91425">
                    <a:solidFill>
                      <a:srgbClr val="FFE599"/>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solidFill>
                      <a:srgbClr val="FFE5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42,000</a:t>
                      </a:r>
                      <a:endParaRPr sz="1400" u="none" cap="none" strike="noStrike"/>
                    </a:p>
                  </a:txBody>
                  <a:tcPr marT="91425" marB="91425" marR="91425" marL="91425">
                    <a:solidFill>
                      <a:srgbClr val="FFE599"/>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solidFill>
                      <a:srgbClr val="FFE5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45,000</a:t>
                      </a:r>
                      <a:endParaRPr sz="1400" u="none" cap="none" strike="noStrike"/>
                    </a:p>
                  </a:txBody>
                  <a:tcPr marT="91425" marB="91425" marR="91425" marL="91425">
                    <a:solidFill>
                      <a:srgbClr val="FFE599"/>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solidFill>
                      <a:srgbClr val="FFE5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48,000</a:t>
                      </a:r>
                      <a:endParaRPr sz="1400" u="none" cap="none" strike="noStrike"/>
                    </a:p>
                  </a:txBody>
                  <a:tcPr marT="91425" marB="91425" marR="91425" marL="91425">
                    <a:solidFill>
                      <a:srgbClr val="FFE599"/>
                    </a:solidFill>
                  </a:tcPr>
                </a:tc>
              </a:tr>
            </a:tbl>
          </a:graphicData>
        </a:graphic>
      </p:graphicFrame>
      <p:cxnSp>
        <p:nvCxnSpPr>
          <p:cNvPr id="217" name="Google Shape;217;p9"/>
          <p:cNvCxnSpPr/>
          <p:nvPr/>
        </p:nvCxnSpPr>
        <p:spPr>
          <a:xfrm>
            <a:off x="1122800" y="2350175"/>
            <a:ext cx="1987500" cy="940200"/>
          </a:xfrm>
          <a:prstGeom prst="straightConnector1">
            <a:avLst/>
          </a:prstGeom>
          <a:noFill/>
          <a:ln cap="flat" cmpd="sng" w="38100">
            <a:solidFill>
              <a:srgbClr val="00FF00"/>
            </a:solidFill>
            <a:prstDash val="solid"/>
            <a:round/>
            <a:headEnd len="sm" w="sm" type="none"/>
            <a:tailEnd len="med" w="med" type="triangle"/>
          </a:ln>
        </p:spPr>
      </p:cxnSp>
      <p:cxnSp>
        <p:nvCxnSpPr>
          <p:cNvPr id="218" name="Google Shape;218;p9"/>
          <p:cNvCxnSpPr/>
          <p:nvPr/>
        </p:nvCxnSpPr>
        <p:spPr>
          <a:xfrm>
            <a:off x="1974900" y="2166850"/>
            <a:ext cx="1162200" cy="129600"/>
          </a:xfrm>
          <a:prstGeom prst="straightConnector1">
            <a:avLst/>
          </a:prstGeom>
          <a:noFill/>
          <a:ln cap="flat" cmpd="sng" w="38100">
            <a:solidFill>
              <a:srgbClr val="00FF00"/>
            </a:solidFill>
            <a:prstDash val="solid"/>
            <a:round/>
            <a:headEnd len="sm" w="sm" type="none"/>
            <a:tailEnd len="med" w="med" type="triangle"/>
          </a:ln>
        </p:spPr>
      </p:cxnSp>
      <p:sp>
        <p:nvSpPr>
          <p:cNvPr id="219" name="Google Shape;219;p9"/>
          <p:cNvSpPr txBox="1"/>
          <p:nvPr/>
        </p:nvSpPr>
        <p:spPr>
          <a:xfrm>
            <a:off x="3190950" y="3063500"/>
            <a:ext cx="1262400" cy="452100"/>
          </a:xfrm>
          <a:prstGeom prst="rect">
            <a:avLst/>
          </a:prstGeom>
          <a:solidFill>
            <a:srgbClr val="6AA84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INDEPENDENT VARIABLE</a:t>
            </a:r>
            <a:endParaRPr b="1" i="0" sz="1100" u="none" cap="none" strike="noStrike">
              <a:solidFill>
                <a:srgbClr val="000000"/>
              </a:solidFill>
              <a:latin typeface="Arial"/>
              <a:ea typeface="Arial"/>
              <a:cs typeface="Arial"/>
              <a:sym typeface="Arial"/>
            </a:endParaRPr>
          </a:p>
        </p:txBody>
      </p:sp>
      <p:sp>
        <p:nvSpPr>
          <p:cNvPr id="220" name="Google Shape;220;p9"/>
          <p:cNvSpPr txBox="1"/>
          <p:nvPr/>
        </p:nvSpPr>
        <p:spPr>
          <a:xfrm>
            <a:off x="3190950" y="2046500"/>
            <a:ext cx="1162200" cy="452100"/>
          </a:xfrm>
          <a:prstGeom prst="rect">
            <a:avLst/>
          </a:prstGeom>
          <a:solidFill>
            <a:srgbClr val="CC4125"/>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DEPENDENT </a:t>
            </a:r>
            <a:endParaRPr b="1"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VARIABLE</a:t>
            </a:r>
            <a:endParaRPr b="1" i="0" sz="1100" u="none" cap="none" strike="noStrike">
              <a:solidFill>
                <a:srgbClr val="000000"/>
              </a:solidFill>
              <a:latin typeface="Arial"/>
              <a:ea typeface="Arial"/>
              <a:cs typeface="Arial"/>
              <a:sym typeface="Arial"/>
            </a:endParaRPr>
          </a:p>
        </p:txBody>
      </p:sp>
      <p:sp>
        <p:nvSpPr>
          <p:cNvPr id="221" name="Google Shape;221;p9"/>
          <p:cNvSpPr txBox="1"/>
          <p:nvPr/>
        </p:nvSpPr>
        <p:spPr>
          <a:xfrm>
            <a:off x="317625" y="4433300"/>
            <a:ext cx="2779800" cy="289200"/>
          </a:xfrm>
          <a:prstGeom prst="rect">
            <a:avLst/>
          </a:prstGeom>
          <a:solidFill>
            <a:srgbClr val="E06666"/>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CONTINUOUS DEPENDENT VARIABLE</a:t>
            </a:r>
            <a:endParaRPr b="1" i="0" sz="1100" u="none" cap="none" strike="noStrike">
              <a:solidFill>
                <a:srgbClr val="000000"/>
              </a:solidFill>
              <a:latin typeface="Arial"/>
              <a:ea typeface="Arial"/>
              <a:cs typeface="Arial"/>
              <a:sym typeface="Arial"/>
            </a:endParaRPr>
          </a:p>
        </p:txBody>
      </p:sp>
      <p:sp>
        <p:nvSpPr>
          <p:cNvPr id="222" name="Google Shape;222;p9"/>
          <p:cNvSpPr txBox="1"/>
          <p:nvPr/>
        </p:nvSpPr>
        <p:spPr>
          <a:xfrm>
            <a:off x="393825" y="4738100"/>
            <a:ext cx="1880700" cy="289200"/>
          </a:xfrm>
          <a:prstGeom prst="rect">
            <a:avLst/>
          </a:prstGeom>
          <a:solidFill>
            <a:srgbClr val="E06666"/>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REGRESSION PROBLEM</a:t>
            </a:r>
            <a:endParaRPr b="1" i="0" sz="1100" u="none" cap="none" strike="noStrike">
              <a:solidFill>
                <a:srgbClr val="000000"/>
              </a:solidFill>
              <a:latin typeface="Arial"/>
              <a:ea typeface="Arial"/>
              <a:cs typeface="Arial"/>
              <a:sym typeface="Arial"/>
            </a:endParaRPr>
          </a:p>
        </p:txBody>
      </p:sp>
      <p:graphicFrame>
        <p:nvGraphicFramePr>
          <p:cNvPr id="223" name="Google Shape;223;p9"/>
          <p:cNvGraphicFramePr/>
          <p:nvPr/>
        </p:nvGraphicFramePr>
        <p:xfrm>
          <a:off x="6893000" y="1936025"/>
          <a:ext cx="3000000" cy="3000000"/>
        </p:xfrm>
        <a:graphic>
          <a:graphicData uri="http://schemas.openxmlformats.org/drawingml/2006/table">
            <a:tbl>
              <a:tblPr>
                <a:noFill/>
                <a:tableStyleId>{7A0D3246-A144-46A0-8754-FD32CC32E43D}</a:tableStyleId>
              </a:tblPr>
              <a:tblGrid>
                <a:gridCol w="1034350"/>
                <a:gridCol w="846350"/>
              </a:tblGrid>
              <a:tr h="381000">
                <a:tc>
                  <a:txBody>
                    <a:bodyPr/>
                    <a:lstStyle/>
                    <a:p>
                      <a:pPr indent="0" lvl="0" marL="0" marR="0" rtl="0" algn="ctr">
                        <a:lnSpc>
                          <a:spcPct val="100000"/>
                        </a:lnSpc>
                        <a:spcBef>
                          <a:spcPts val="0"/>
                        </a:spcBef>
                        <a:spcAft>
                          <a:spcPts val="0"/>
                        </a:spcAft>
                        <a:buClr>
                          <a:srgbClr val="000000"/>
                        </a:buClr>
                        <a:buSzPts val="900"/>
                        <a:buFont typeface="Arial"/>
                        <a:buNone/>
                      </a:pPr>
                      <a:r>
                        <a:rPr b="1" lang="en-GB" sz="900" u="none" cap="none" strike="noStrike"/>
                        <a:t>TRANSACTION AMOUNT</a:t>
                      </a:r>
                      <a:endParaRPr b="1" sz="900" u="none" cap="none" strike="noStrike"/>
                    </a:p>
                  </a:txBody>
                  <a:tcPr marT="91425" marB="91425" marR="91425" marL="91425">
                    <a:solidFill>
                      <a:srgbClr val="FFE599"/>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GB" sz="900" u="none" cap="none" strike="noStrike"/>
                        <a:t>CLASS</a:t>
                      </a:r>
                      <a:endParaRPr b="1" sz="900" u="none" cap="none" strike="noStrike"/>
                    </a:p>
                  </a:txBody>
                  <a:tcPr marT="91425" marB="91425" marR="91425" marL="91425">
                    <a:solidFill>
                      <a:srgbClr val="FFE599"/>
                    </a:solidFill>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t>2,000</a:t>
                      </a:r>
                      <a:endParaRPr sz="1000" u="none" cap="none" strike="noStrike"/>
                    </a:p>
                  </a:txBody>
                  <a:tcPr marT="91425" marB="91425" marR="91425" marL="91425">
                    <a:solidFill>
                      <a:srgbClr val="FFE599"/>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t>NO FRAUD</a:t>
                      </a:r>
                      <a:endParaRPr sz="1000" u="none" cap="none" strike="noStrike"/>
                    </a:p>
                  </a:txBody>
                  <a:tcPr marT="91425" marB="91425" marR="91425" marL="91425">
                    <a:solidFill>
                      <a:srgbClr val="FFE599"/>
                    </a:solidFill>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t>40,000</a:t>
                      </a:r>
                      <a:endParaRPr sz="1000" u="none" cap="none" strike="noStrike"/>
                    </a:p>
                  </a:txBody>
                  <a:tcPr marT="91425" marB="91425" marR="91425" marL="91425">
                    <a:solidFill>
                      <a:srgbClr val="FFE599"/>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t>FRAUD</a:t>
                      </a:r>
                      <a:endParaRPr sz="1000" u="none" cap="none" strike="noStrike"/>
                    </a:p>
                  </a:txBody>
                  <a:tcPr marT="91425" marB="91425" marR="91425" marL="91425">
                    <a:solidFill>
                      <a:srgbClr val="FFE599"/>
                    </a:solidFill>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t>20,000</a:t>
                      </a:r>
                      <a:endParaRPr sz="1000" u="none" cap="none" strike="noStrike"/>
                    </a:p>
                  </a:txBody>
                  <a:tcPr marT="91425" marB="91425" marR="91425" marL="91425">
                    <a:solidFill>
                      <a:srgbClr val="FFE599"/>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t>FRAUD</a:t>
                      </a:r>
                      <a:endParaRPr sz="1000" u="none" cap="none" strike="noStrike"/>
                    </a:p>
                  </a:txBody>
                  <a:tcPr marT="91425" marB="91425" marR="91425" marL="91425">
                    <a:solidFill>
                      <a:srgbClr val="FFE599"/>
                    </a:solidFill>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t>10,000</a:t>
                      </a:r>
                      <a:endParaRPr sz="1000" u="none" cap="none" strike="noStrike"/>
                    </a:p>
                  </a:txBody>
                  <a:tcPr marT="91425" marB="91425" marR="91425" marL="91425">
                    <a:solidFill>
                      <a:srgbClr val="FFE599"/>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t>NO FRAUD</a:t>
                      </a:r>
                      <a:endParaRPr sz="1000" u="none" cap="none" strike="noStrike"/>
                    </a:p>
                  </a:txBody>
                  <a:tcPr marT="91425" marB="91425" marR="91425" marL="91425">
                    <a:solidFill>
                      <a:srgbClr val="FFE599"/>
                    </a:solidFill>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t>8,000</a:t>
                      </a:r>
                      <a:endParaRPr sz="1000" u="none" cap="none" strike="noStrike"/>
                    </a:p>
                  </a:txBody>
                  <a:tcPr marT="91425" marB="91425" marR="91425" marL="91425">
                    <a:solidFill>
                      <a:srgbClr val="FFE599"/>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t>NO FRAUD</a:t>
                      </a:r>
                      <a:endParaRPr sz="1000" u="none" cap="none" strike="noStrike"/>
                    </a:p>
                  </a:txBody>
                  <a:tcPr marT="91425" marB="91425" marR="91425" marL="91425">
                    <a:solidFill>
                      <a:srgbClr val="FFE599"/>
                    </a:solidFill>
                  </a:tcPr>
                </a:tc>
              </a:tr>
            </a:tbl>
          </a:graphicData>
        </a:graphic>
      </p:graphicFrame>
      <p:sp>
        <p:nvSpPr>
          <p:cNvPr id="224" name="Google Shape;224;p9"/>
          <p:cNvSpPr txBox="1"/>
          <p:nvPr/>
        </p:nvSpPr>
        <p:spPr>
          <a:xfrm>
            <a:off x="4803875" y="2090425"/>
            <a:ext cx="1262400" cy="452100"/>
          </a:xfrm>
          <a:prstGeom prst="rect">
            <a:avLst/>
          </a:prstGeom>
          <a:solidFill>
            <a:srgbClr val="6AA84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INDEPENDENT VARIABLE(X)</a:t>
            </a:r>
            <a:endParaRPr b="1" i="0" sz="1100" u="none" cap="none" strike="noStrike">
              <a:solidFill>
                <a:srgbClr val="000000"/>
              </a:solidFill>
              <a:latin typeface="Arial"/>
              <a:ea typeface="Arial"/>
              <a:cs typeface="Arial"/>
              <a:sym typeface="Arial"/>
            </a:endParaRPr>
          </a:p>
        </p:txBody>
      </p:sp>
      <p:sp>
        <p:nvSpPr>
          <p:cNvPr id="225" name="Google Shape;225;p9"/>
          <p:cNvSpPr txBox="1"/>
          <p:nvPr/>
        </p:nvSpPr>
        <p:spPr>
          <a:xfrm>
            <a:off x="4957800" y="3063500"/>
            <a:ext cx="1162200" cy="452100"/>
          </a:xfrm>
          <a:prstGeom prst="rect">
            <a:avLst/>
          </a:prstGeom>
          <a:solidFill>
            <a:srgbClr val="CC4125"/>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DEPENDENT </a:t>
            </a:r>
            <a:endParaRPr b="1"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VARIABLE(Y)</a:t>
            </a:r>
            <a:endParaRPr b="1" i="0" sz="1100" u="none" cap="none" strike="noStrike">
              <a:solidFill>
                <a:srgbClr val="000000"/>
              </a:solidFill>
              <a:latin typeface="Arial"/>
              <a:ea typeface="Arial"/>
              <a:cs typeface="Arial"/>
              <a:sym typeface="Arial"/>
            </a:endParaRPr>
          </a:p>
        </p:txBody>
      </p:sp>
      <p:cxnSp>
        <p:nvCxnSpPr>
          <p:cNvPr id="226" name="Google Shape;226;p9"/>
          <p:cNvCxnSpPr/>
          <p:nvPr/>
        </p:nvCxnSpPr>
        <p:spPr>
          <a:xfrm flipH="1">
            <a:off x="6405975" y="2336725"/>
            <a:ext cx="1638300" cy="805800"/>
          </a:xfrm>
          <a:prstGeom prst="straightConnector1">
            <a:avLst/>
          </a:prstGeom>
          <a:noFill/>
          <a:ln cap="flat" cmpd="sng" w="38100">
            <a:solidFill>
              <a:srgbClr val="00FF00"/>
            </a:solidFill>
            <a:prstDash val="solid"/>
            <a:round/>
            <a:headEnd len="sm" w="sm" type="none"/>
            <a:tailEnd len="med" w="med" type="triangle"/>
          </a:ln>
        </p:spPr>
      </p:cxnSp>
      <p:cxnSp>
        <p:nvCxnSpPr>
          <p:cNvPr id="227" name="Google Shape;227;p9"/>
          <p:cNvCxnSpPr/>
          <p:nvPr/>
        </p:nvCxnSpPr>
        <p:spPr>
          <a:xfrm flipH="1">
            <a:off x="6208725" y="2260525"/>
            <a:ext cx="873000" cy="40200"/>
          </a:xfrm>
          <a:prstGeom prst="straightConnector1">
            <a:avLst/>
          </a:prstGeom>
          <a:noFill/>
          <a:ln cap="flat" cmpd="sng" w="38100">
            <a:solidFill>
              <a:srgbClr val="00FF00"/>
            </a:solidFill>
            <a:prstDash val="solid"/>
            <a:round/>
            <a:headEnd len="sm" w="sm" type="none"/>
            <a:tailEnd len="med" w="med" type="triangle"/>
          </a:ln>
        </p:spPr>
      </p:cxnSp>
      <p:sp>
        <p:nvSpPr>
          <p:cNvPr id="228" name="Google Shape;228;p9"/>
          <p:cNvSpPr txBox="1"/>
          <p:nvPr/>
        </p:nvSpPr>
        <p:spPr>
          <a:xfrm>
            <a:off x="6120000" y="4433300"/>
            <a:ext cx="2876100" cy="289200"/>
          </a:xfrm>
          <a:prstGeom prst="rect">
            <a:avLst/>
          </a:prstGeom>
          <a:solidFill>
            <a:srgbClr val="3C78D8"/>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CATEGORICAL DEPENDENT VARIABLE</a:t>
            </a:r>
            <a:endParaRPr b="1" i="0" sz="1100" u="none" cap="none" strike="noStrike">
              <a:solidFill>
                <a:srgbClr val="000000"/>
              </a:solidFill>
              <a:latin typeface="Arial"/>
              <a:ea typeface="Arial"/>
              <a:cs typeface="Arial"/>
              <a:sym typeface="Arial"/>
            </a:endParaRPr>
          </a:p>
        </p:txBody>
      </p:sp>
      <p:sp>
        <p:nvSpPr>
          <p:cNvPr id="229" name="Google Shape;229;p9"/>
          <p:cNvSpPr txBox="1"/>
          <p:nvPr/>
        </p:nvSpPr>
        <p:spPr>
          <a:xfrm>
            <a:off x="6292425" y="4738100"/>
            <a:ext cx="2181600" cy="289200"/>
          </a:xfrm>
          <a:prstGeom prst="rect">
            <a:avLst/>
          </a:prstGeom>
          <a:solidFill>
            <a:srgbClr val="3C78D8"/>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CLASSIFICATION  PROBLEM</a:t>
            </a:r>
            <a:endParaRPr b="1"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txBox="1"/>
          <p:nvPr/>
        </p:nvSpPr>
        <p:spPr>
          <a:xfrm>
            <a:off x="2597775" y="872925"/>
            <a:ext cx="5331600" cy="452100"/>
          </a:xfrm>
          <a:prstGeom prst="rect">
            <a:avLst/>
          </a:prstGeom>
          <a:solidFill>
            <a:srgbClr val="FF990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rgbClr val="000000"/>
                </a:solidFill>
                <a:latin typeface="Arial"/>
                <a:ea typeface="Arial"/>
                <a:cs typeface="Arial"/>
                <a:sym typeface="Arial"/>
              </a:rPr>
              <a:t>MACHINE LEARNING PROCESS</a:t>
            </a:r>
            <a:endParaRPr b="1" i="0" sz="2400" u="none" cap="none" strike="noStrike">
              <a:solidFill>
                <a:srgbClr val="000000"/>
              </a:solidFill>
              <a:latin typeface="Arial"/>
              <a:ea typeface="Arial"/>
              <a:cs typeface="Arial"/>
              <a:sym typeface="Arial"/>
            </a:endParaRPr>
          </a:p>
        </p:txBody>
      </p:sp>
      <p:sp>
        <p:nvSpPr>
          <p:cNvPr id="235" name="Google Shape;235;p10"/>
          <p:cNvSpPr/>
          <p:nvPr/>
        </p:nvSpPr>
        <p:spPr>
          <a:xfrm>
            <a:off x="1330274" y="2800447"/>
            <a:ext cx="901157" cy="615508"/>
          </a:xfrm>
          <a:prstGeom prst="flowChartMagneticDisk">
            <a:avLst/>
          </a:prstGeom>
          <a:solidFill>
            <a:srgbClr val="E06666"/>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236" name="Google Shape;236;p10"/>
          <p:cNvSpPr txBox="1"/>
          <p:nvPr/>
        </p:nvSpPr>
        <p:spPr>
          <a:xfrm>
            <a:off x="3035004" y="2112800"/>
            <a:ext cx="1756200" cy="2011500"/>
          </a:xfrm>
          <a:prstGeom prst="rect">
            <a:avLst/>
          </a:prstGeom>
          <a:solidFill>
            <a:srgbClr val="93C47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I</a:t>
            </a:r>
            <a:r>
              <a:rPr b="0" i="0" lang="en-GB" sz="1200" u="none" cap="none" strike="noStrike">
                <a:solidFill>
                  <a:srgbClr val="000000"/>
                </a:solidFill>
                <a:latin typeface="Arial"/>
                <a:ea typeface="Arial"/>
                <a:cs typeface="Arial"/>
                <a:sym typeface="Arial"/>
              </a:rPr>
              <a:t>mputing missing values.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Scaling and normalising features.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Feature engineering</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Transforming categorical features into numeric</a:t>
            </a:r>
            <a:endParaRPr b="0" i="0" sz="1200" u="none" cap="none" strike="noStrike">
              <a:solidFill>
                <a:srgbClr val="000000"/>
              </a:solidFill>
              <a:latin typeface="Arial"/>
              <a:ea typeface="Arial"/>
              <a:cs typeface="Arial"/>
              <a:sym typeface="Arial"/>
            </a:endParaRPr>
          </a:p>
        </p:txBody>
      </p:sp>
      <p:sp>
        <p:nvSpPr>
          <p:cNvPr id="237" name="Google Shape;237;p10"/>
          <p:cNvSpPr txBox="1"/>
          <p:nvPr/>
        </p:nvSpPr>
        <p:spPr>
          <a:xfrm>
            <a:off x="4955844" y="2120207"/>
            <a:ext cx="1756200" cy="2011500"/>
          </a:xfrm>
          <a:prstGeom prst="rect">
            <a:avLst/>
          </a:prstGeom>
          <a:solidFill>
            <a:srgbClr val="93C47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Supervised models.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Unsupervised models.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Reinforcement models.</a:t>
            </a:r>
            <a:endParaRPr b="0" i="0" sz="1200" u="none" cap="none" strike="noStrike">
              <a:solidFill>
                <a:srgbClr val="000000"/>
              </a:solidFill>
              <a:latin typeface="Arial"/>
              <a:ea typeface="Arial"/>
              <a:cs typeface="Arial"/>
              <a:sym typeface="Arial"/>
            </a:endParaRPr>
          </a:p>
        </p:txBody>
      </p:sp>
      <p:sp>
        <p:nvSpPr>
          <p:cNvPr id="238" name="Google Shape;238;p10"/>
          <p:cNvSpPr txBox="1"/>
          <p:nvPr/>
        </p:nvSpPr>
        <p:spPr>
          <a:xfrm>
            <a:off x="6876684" y="2112800"/>
            <a:ext cx="1756200" cy="2011500"/>
          </a:xfrm>
          <a:prstGeom prst="rect">
            <a:avLst/>
          </a:prstGeom>
          <a:solidFill>
            <a:srgbClr val="93C47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Confusion matrix.</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Accuracy</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Precision &amp; Recall</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Train Test  validation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Checking overfitting and underfitting</a:t>
            </a:r>
            <a:endParaRPr b="0" i="0" sz="1200" u="none" cap="none" strike="noStrike">
              <a:solidFill>
                <a:srgbClr val="000000"/>
              </a:solidFill>
              <a:latin typeface="Arial"/>
              <a:ea typeface="Arial"/>
              <a:cs typeface="Arial"/>
              <a:sym typeface="Arial"/>
            </a:endParaRPr>
          </a:p>
        </p:txBody>
      </p:sp>
      <p:sp>
        <p:nvSpPr>
          <p:cNvPr id="239" name="Google Shape;239;p10"/>
          <p:cNvSpPr txBox="1"/>
          <p:nvPr/>
        </p:nvSpPr>
        <p:spPr>
          <a:xfrm>
            <a:off x="3034900" y="2142225"/>
            <a:ext cx="1756200" cy="4521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Arial"/>
                <a:ea typeface="Arial"/>
                <a:cs typeface="Arial"/>
                <a:sym typeface="Arial"/>
              </a:rPr>
              <a:t>PREPROCESSING</a:t>
            </a:r>
            <a:endParaRPr b="1" i="0" sz="1200" u="none" cap="none" strike="noStrike">
              <a:solidFill>
                <a:srgbClr val="000000"/>
              </a:solidFill>
              <a:latin typeface="Arial"/>
              <a:ea typeface="Arial"/>
              <a:cs typeface="Arial"/>
              <a:sym typeface="Arial"/>
            </a:endParaRPr>
          </a:p>
        </p:txBody>
      </p:sp>
      <p:sp>
        <p:nvSpPr>
          <p:cNvPr id="240" name="Google Shape;240;p10"/>
          <p:cNvSpPr txBox="1"/>
          <p:nvPr/>
        </p:nvSpPr>
        <p:spPr>
          <a:xfrm>
            <a:off x="4955850" y="2142225"/>
            <a:ext cx="1756200" cy="4521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Arial"/>
                <a:ea typeface="Arial"/>
                <a:cs typeface="Arial"/>
                <a:sym typeface="Arial"/>
              </a:rPr>
              <a:t>MODELING</a:t>
            </a:r>
            <a:endParaRPr b="1" i="0" sz="1200" u="none" cap="none" strike="noStrike">
              <a:solidFill>
                <a:srgbClr val="000000"/>
              </a:solidFill>
              <a:latin typeface="Arial"/>
              <a:ea typeface="Arial"/>
              <a:cs typeface="Arial"/>
              <a:sym typeface="Arial"/>
            </a:endParaRPr>
          </a:p>
        </p:txBody>
      </p:sp>
      <p:sp>
        <p:nvSpPr>
          <p:cNvPr id="241" name="Google Shape;241;p10"/>
          <p:cNvSpPr txBox="1"/>
          <p:nvPr/>
        </p:nvSpPr>
        <p:spPr>
          <a:xfrm>
            <a:off x="6876600" y="2138650"/>
            <a:ext cx="1756200" cy="4521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Arial"/>
                <a:ea typeface="Arial"/>
                <a:cs typeface="Arial"/>
                <a:sym typeface="Arial"/>
              </a:rPr>
              <a:t>MODEL EVALUATION</a:t>
            </a:r>
            <a:endParaRPr b="1" i="0" sz="1200" u="none" cap="none" strike="noStrike">
              <a:solidFill>
                <a:srgbClr val="000000"/>
              </a:solidFill>
              <a:latin typeface="Arial"/>
              <a:ea typeface="Arial"/>
              <a:cs typeface="Arial"/>
              <a:sym typeface="Arial"/>
            </a:endParaRPr>
          </a:p>
        </p:txBody>
      </p:sp>
      <p:sp>
        <p:nvSpPr>
          <p:cNvPr id="242" name="Google Shape;242;p10"/>
          <p:cNvSpPr/>
          <p:nvPr/>
        </p:nvSpPr>
        <p:spPr>
          <a:xfrm>
            <a:off x="2419850" y="1999550"/>
            <a:ext cx="429600" cy="23904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0"/>
          <p:cNvSpPr/>
          <p:nvPr/>
        </p:nvSpPr>
        <p:spPr>
          <a:xfrm>
            <a:off x="519675" y="1504100"/>
            <a:ext cx="561300" cy="3397800"/>
          </a:xfrm>
          <a:prstGeom prst="rightArrowCallout">
            <a:avLst>
              <a:gd fmla="val 25000" name="adj1"/>
              <a:gd fmla="val 25000" name="adj2"/>
              <a:gd fmla="val 25000" name="adj3"/>
              <a:gd fmla="val 64977" name="adj4"/>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GB" sz="1300" u="none" cap="none" strike="noStrike">
                <a:solidFill>
                  <a:srgbClr val="000000"/>
                </a:solidFill>
                <a:latin typeface="Arial"/>
                <a:ea typeface="Arial"/>
                <a:cs typeface="Arial"/>
                <a:sym typeface="Arial"/>
              </a:rPr>
              <a:t>PROBLEM </a:t>
            </a:r>
            <a:endParaRPr b="1"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1" i="0" lang="en-GB" sz="1300" u="none" cap="none" strike="noStrike">
                <a:solidFill>
                  <a:srgbClr val="000000"/>
                </a:solidFill>
                <a:latin typeface="Arial"/>
                <a:ea typeface="Arial"/>
                <a:cs typeface="Arial"/>
                <a:sym typeface="Arial"/>
              </a:rPr>
              <a:t>STATEMENT</a:t>
            </a:r>
            <a:endParaRPr b="1" i="0" sz="1300" u="none" cap="none" strike="noStrike">
              <a:solidFill>
                <a:srgbClr val="000000"/>
              </a:solidFill>
              <a:latin typeface="Arial"/>
              <a:ea typeface="Arial"/>
              <a:cs typeface="Arial"/>
              <a:sym typeface="Arial"/>
            </a:endParaRPr>
          </a:p>
        </p:txBody>
      </p:sp>
      <p:sp>
        <p:nvSpPr>
          <p:cNvPr id="244" name="Google Shape;244;p10"/>
          <p:cNvSpPr/>
          <p:nvPr/>
        </p:nvSpPr>
        <p:spPr>
          <a:xfrm>
            <a:off x="2641825" y="4476400"/>
            <a:ext cx="6285000" cy="4521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0"/>
          <p:cNvSpPr/>
          <p:nvPr/>
        </p:nvSpPr>
        <p:spPr>
          <a:xfrm>
            <a:off x="2419850" y="4476400"/>
            <a:ext cx="2197800" cy="452100"/>
          </a:xfrm>
          <a:prstGeom prst="chevron">
            <a:avLst>
              <a:gd fmla="val 50000" name="adj"/>
            </a:avLst>
          </a:prstGeom>
          <a:solidFill>
            <a:srgbClr val="FFFFFF"/>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Divide data into training and testing</a:t>
            </a:r>
            <a:endParaRPr b="0" i="0" sz="1300" u="none" cap="none" strike="noStrike">
              <a:solidFill>
                <a:srgbClr val="000000"/>
              </a:solidFill>
              <a:latin typeface="Arial"/>
              <a:ea typeface="Arial"/>
              <a:cs typeface="Arial"/>
              <a:sym typeface="Arial"/>
            </a:endParaRPr>
          </a:p>
        </p:txBody>
      </p:sp>
      <p:sp>
        <p:nvSpPr>
          <p:cNvPr id="246" name="Google Shape;246;p10"/>
          <p:cNvSpPr/>
          <p:nvPr/>
        </p:nvSpPr>
        <p:spPr>
          <a:xfrm>
            <a:off x="4572000" y="4472025"/>
            <a:ext cx="2197800" cy="452100"/>
          </a:xfrm>
          <a:prstGeom prst="chevron">
            <a:avLst>
              <a:gd fmla="val 50000" name="adj"/>
            </a:avLst>
          </a:prstGeom>
          <a:solidFill>
            <a:srgbClr val="FFFFFF"/>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Apply model as per problem statement.</a:t>
            </a:r>
            <a:endParaRPr b="0" i="0" sz="1300" u="none" cap="none" strike="noStrike">
              <a:solidFill>
                <a:srgbClr val="000000"/>
              </a:solidFill>
              <a:latin typeface="Arial"/>
              <a:ea typeface="Arial"/>
              <a:cs typeface="Arial"/>
              <a:sym typeface="Arial"/>
            </a:endParaRPr>
          </a:p>
        </p:txBody>
      </p:sp>
      <p:sp>
        <p:nvSpPr>
          <p:cNvPr id="247" name="Google Shape;247;p10"/>
          <p:cNvSpPr/>
          <p:nvPr/>
        </p:nvSpPr>
        <p:spPr>
          <a:xfrm>
            <a:off x="6732000" y="4476400"/>
            <a:ext cx="2197800" cy="452100"/>
          </a:xfrm>
          <a:prstGeom prst="chevron">
            <a:avLst>
              <a:gd fmla="val 50000" name="adj"/>
            </a:avLst>
          </a:prstGeom>
          <a:solidFill>
            <a:srgbClr val="FFFFFF"/>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Evaluate model performance</a:t>
            </a:r>
            <a:endParaRPr b="0" i="0" sz="1300" u="none" cap="none" strike="noStrike">
              <a:solidFill>
                <a:srgbClr val="000000"/>
              </a:solidFill>
              <a:latin typeface="Arial"/>
              <a:ea typeface="Arial"/>
              <a:cs typeface="Arial"/>
              <a:sym typeface="Arial"/>
            </a:endParaRPr>
          </a:p>
        </p:txBody>
      </p:sp>
      <p:cxnSp>
        <p:nvCxnSpPr>
          <p:cNvPr id="248" name="Google Shape;248;p10"/>
          <p:cNvCxnSpPr/>
          <p:nvPr/>
        </p:nvCxnSpPr>
        <p:spPr>
          <a:xfrm>
            <a:off x="3612525" y="4176575"/>
            <a:ext cx="13500" cy="375900"/>
          </a:xfrm>
          <a:prstGeom prst="straightConnector1">
            <a:avLst/>
          </a:prstGeom>
          <a:noFill/>
          <a:ln cap="flat" cmpd="sng" w="28575">
            <a:solidFill>
              <a:schemeClr val="dk2"/>
            </a:solidFill>
            <a:prstDash val="solid"/>
            <a:round/>
            <a:headEnd len="sm" w="sm" type="none"/>
            <a:tailEnd len="med" w="med" type="triangle"/>
          </a:ln>
        </p:spPr>
      </p:cxnSp>
      <p:cxnSp>
        <p:nvCxnSpPr>
          <p:cNvPr id="249" name="Google Shape;249;p10"/>
          <p:cNvCxnSpPr/>
          <p:nvPr/>
        </p:nvCxnSpPr>
        <p:spPr>
          <a:xfrm>
            <a:off x="5664150" y="4100675"/>
            <a:ext cx="13500" cy="375900"/>
          </a:xfrm>
          <a:prstGeom prst="straightConnector1">
            <a:avLst/>
          </a:prstGeom>
          <a:noFill/>
          <a:ln cap="flat" cmpd="sng" w="28575">
            <a:solidFill>
              <a:schemeClr val="dk2"/>
            </a:solidFill>
            <a:prstDash val="solid"/>
            <a:round/>
            <a:headEnd len="sm" w="sm" type="none"/>
            <a:tailEnd len="med" w="med" type="triangle"/>
          </a:ln>
        </p:spPr>
      </p:cxnSp>
      <p:cxnSp>
        <p:nvCxnSpPr>
          <p:cNvPr id="250" name="Google Shape;250;p10"/>
          <p:cNvCxnSpPr/>
          <p:nvPr/>
        </p:nvCxnSpPr>
        <p:spPr>
          <a:xfrm>
            <a:off x="7715775" y="4100375"/>
            <a:ext cx="13500" cy="375900"/>
          </a:xfrm>
          <a:prstGeom prst="straightConnector1">
            <a:avLst/>
          </a:prstGeom>
          <a:noFill/>
          <a:ln cap="flat" cmpd="sng" w="2857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10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1000"/>
                                        <p:tgtEl>
                                          <p:spTgt spid="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1000"/>
                                        <p:tgtEl>
                                          <p:spTgt spid="2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Effect filter="fade" transition="in">
                                      <p:cBhvr>
                                        <p:cTn dur="1000"/>
                                        <p:tgtEl>
                                          <p:spTgt spid="2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5" st="5"/>
                                            </p:txEl>
                                          </p:spTgt>
                                        </p:tgtEl>
                                        <p:attrNameLst>
                                          <p:attrName>style.visibility</p:attrName>
                                        </p:attrNameLst>
                                      </p:cBhvr>
                                      <p:to>
                                        <p:strVal val="visible"/>
                                      </p:to>
                                    </p:set>
                                    <p:animEffect filter="fade" transition="in">
                                      <p:cBhvr>
                                        <p:cTn dur="1000"/>
                                        <p:tgtEl>
                                          <p:spTgt spid="2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animEffect filter="fade" transition="in">
                                      <p:cBhvr>
                                        <p:cTn dur="1000"/>
                                        <p:tgtEl>
                                          <p:spTgt spid="2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1000"/>
                                        <p:tgtEl>
                                          <p:spTgt spid="2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1000"/>
                                        <p:tgtEl>
                                          <p:spTgt spid="2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Effect filter="fade" transition="in">
                                      <p:cBhvr>
                                        <p:cTn dur="1000"/>
                                        <p:tgtEl>
                                          <p:spTgt spid="2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animEffect filter="fade" transition="in">
                                      <p:cBhvr>
                                        <p:cTn dur="1000"/>
                                        <p:tgtEl>
                                          <p:spTgt spid="2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animEffect filter="fade" transition="in">
                                      <p:cBhvr>
                                        <p:cTn dur="1000"/>
                                        <p:tgtEl>
                                          <p:spTgt spid="2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5" st="5"/>
                                            </p:txEl>
                                          </p:spTgt>
                                        </p:tgtEl>
                                        <p:attrNameLst>
                                          <p:attrName>style.visibility</p:attrName>
                                        </p:attrNameLst>
                                      </p:cBhvr>
                                      <p:to>
                                        <p:strVal val="visible"/>
                                      </p:to>
                                    </p:set>
                                    <p:animEffect filter="fade" transition="in">
                                      <p:cBhvr>
                                        <p:cTn dur="1000"/>
                                        <p:tgtEl>
                                          <p:spTgt spid="2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6" st="6"/>
                                            </p:txEl>
                                          </p:spTgt>
                                        </p:tgtEl>
                                        <p:attrNameLst>
                                          <p:attrName>style.visibility</p:attrName>
                                        </p:attrNameLst>
                                      </p:cBhvr>
                                      <p:to>
                                        <p:strVal val="visible"/>
                                      </p:to>
                                    </p:set>
                                    <p:animEffect filter="fade" transition="in">
                                      <p:cBhvr>
                                        <p:cTn dur="1000"/>
                                        <p:tgtEl>
                                          <p:spTgt spid="2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7" st="7"/>
                                            </p:txEl>
                                          </p:spTgt>
                                        </p:tgtEl>
                                        <p:attrNameLst>
                                          <p:attrName>style.visibility</p:attrName>
                                        </p:attrNameLst>
                                      </p:cBhvr>
                                      <p:to>
                                        <p:strVal val="visible"/>
                                      </p:to>
                                    </p:set>
                                    <p:animEffect filter="fade" transition="in">
                                      <p:cBhvr>
                                        <p:cTn dur="1000"/>
                                        <p:tgtEl>
                                          <p:spTgt spid="23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