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Lato" panose="020B0604020202020204" charset="0"/>
      <p:regular r:id="rId18"/>
      <p:bold r:id="rId19"/>
      <p:italic r:id="rId20"/>
      <p:boldItalic r:id="rId21"/>
    </p:embeddedFont>
    <p:embeddedFont>
      <p:font typeface="Nunito ExtraBold" panose="020B0604020202020204" charset="0"/>
      <p:bold r:id="rId22"/>
      <p:boldItalic r:id="rId23"/>
    </p:embeddedFont>
    <p:embeddedFont>
      <p:font typeface="Raleway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ibQeuLKeZ59qD3Hej9VRZMyiui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6C1A07-F949-4DDF-B5E0-738FAB967218}">
  <a:tblStyle styleId="{796C1A07-F949-4DDF-B5E0-738FAB96721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37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2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8" name="Google Shape;78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27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27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5" name="Google Shape;15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8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Google Shape;29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7" name="Google Shape;37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6" name="Google Shape;46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52;p2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3" name="Google Shape;53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2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0" name="Google Shape;60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7" name="Google Shape;67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04550" y="37275"/>
            <a:ext cx="980450" cy="9804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/>
        </p:nvSpPr>
        <p:spPr>
          <a:xfrm>
            <a:off x="5028300" y="1727250"/>
            <a:ext cx="4095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0" i="0" u="none" strike="noStrike" cap="none">
                <a:solidFill>
                  <a:srgbClr val="FFFFFF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MACHINE LEARNING</a:t>
            </a:r>
            <a:endParaRPr sz="2900" b="0" i="0" u="none" strike="noStrike" cap="none">
              <a:solidFill>
                <a:srgbClr val="FFFFFF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/>
          <p:nvPr/>
        </p:nvSpPr>
        <p:spPr>
          <a:xfrm>
            <a:off x="2973213" y="684925"/>
            <a:ext cx="2283000" cy="523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22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Humidity = 14</a:t>
            </a:r>
            <a:endParaRPr sz="22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10"/>
          <p:cNvSpPr txBox="1"/>
          <p:nvPr/>
        </p:nvSpPr>
        <p:spPr>
          <a:xfrm>
            <a:off x="1360363" y="2327975"/>
            <a:ext cx="2592000" cy="5238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High - 7</a:t>
            </a:r>
            <a:endParaRPr sz="16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10"/>
          <p:cNvSpPr txBox="1"/>
          <p:nvPr/>
        </p:nvSpPr>
        <p:spPr>
          <a:xfrm>
            <a:off x="4467263" y="2327975"/>
            <a:ext cx="2592000" cy="5238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Normal - 7</a:t>
            </a:r>
            <a:endParaRPr sz="16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1" name="Google Shape;191;p10"/>
          <p:cNvCxnSpPr>
            <a:stCxn id="188" idx="2"/>
            <a:endCxn id="189" idx="0"/>
          </p:cNvCxnSpPr>
          <p:nvPr/>
        </p:nvCxnSpPr>
        <p:spPr>
          <a:xfrm flipH="1">
            <a:off x="2656413" y="1208725"/>
            <a:ext cx="1458300" cy="11193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2" name="Google Shape;192;p10"/>
          <p:cNvCxnSpPr>
            <a:stCxn id="188" idx="2"/>
            <a:endCxn id="190" idx="0"/>
          </p:cNvCxnSpPr>
          <p:nvPr/>
        </p:nvCxnSpPr>
        <p:spPr>
          <a:xfrm>
            <a:off x="4114713" y="1208725"/>
            <a:ext cx="1648500" cy="11193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3" name="Google Shape;193;p10"/>
          <p:cNvSpPr txBox="1"/>
          <p:nvPr/>
        </p:nvSpPr>
        <p:spPr>
          <a:xfrm>
            <a:off x="4979718" y="3742775"/>
            <a:ext cx="933600" cy="715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Yes = 6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p(n/y) = 6/9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10"/>
          <p:cNvSpPr txBox="1"/>
          <p:nvPr/>
        </p:nvSpPr>
        <p:spPr>
          <a:xfrm>
            <a:off x="6850041" y="3742775"/>
            <a:ext cx="933600" cy="715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 = 1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p(n/n) = 1/5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1360350" y="3742775"/>
            <a:ext cx="933600" cy="715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Yes = 3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p(h/y) = 3/9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10"/>
          <p:cNvSpPr txBox="1"/>
          <p:nvPr/>
        </p:nvSpPr>
        <p:spPr>
          <a:xfrm>
            <a:off x="3230674" y="3742775"/>
            <a:ext cx="933600" cy="715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 = 4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p(h/n) = 4/5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7" name="Google Shape;197;p10"/>
          <p:cNvCxnSpPr>
            <a:stCxn id="189" idx="2"/>
            <a:endCxn id="196" idx="0"/>
          </p:cNvCxnSpPr>
          <p:nvPr/>
        </p:nvCxnSpPr>
        <p:spPr>
          <a:xfrm>
            <a:off x="2656363" y="2851775"/>
            <a:ext cx="1041000" cy="891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8" name="Google Shape;198;p10"/>
          <p:cNvCxnSpPr>
            <a:stCxn id="189" idx="2"/>
            <a:endCxn id="195" idx="0"/>
          </p:cNvCxnSpPr>
          <p:nvPr/>
        </p:nvCxnSpPr>
        <p:spPr>
          <a:xfrm flipH="1">
            <a:off x="1827163" y="2851775"/>
            <a:ext cx="829200" cy="891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9" name="Google Shape;199;p10"/>
          <p:cNvCxnSpPr>
            <a:endCxn id="194" idx="0"/>
          </p:cNvCxnSpPr>
          <p:nvPr/>
        </p:nvCxnSpPr>
        <p:spPr>
          <a:xfrm>
            <a:off x="5913441" y="2851775"/>
            <a:ext cx="1403400" cy="891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0" name="Google Shape;200;p10"/>
          <p:cNvCxnSpPr>
            <a:endCxn id="193" idx="0"/>
          </p:cNvCxnSpPr>
          <p:nvPr/>
        </p:nvCxnSpPr>
        <p:spPr>
          <a:xfrm flipH="1">
            <a:off x="5446518" y="2851775"/>
            <a:ext cx="466800" cy="891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 txBox="1"/>
          <p:nvPr/>
        </p:nvSpPr>
        <p:spPr>
          <a:xfrm>
            <a:off x="2950713" y="684925"/>
            <a:ext cx="2283000" cy="523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22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TEMP = 14</a:t>
            </a:r>
            <a:endParaRPr sz="22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11"/>
          <p:cNvSpPr txBox="1"/>
          <p:nvPr/>
        </p:nvSpPr>
        <p:spPr>
          <a:xfrm>
            <a:off x="203111" y="2304250"/>
            <a:ext cx="2353800" cy="4173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Cool - 4</a:t>
            </a:r>
            <a:endParaRPr sz="16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11"/>
          <p:cNvSpPr txBox="1"/>
          <p:nvPr/>
        </p:nvSpPr>
        <p:spPr>
          <a:xfrm>
            <a:off x="6036249" y="2282725"/>
            <a:ext cx="2299800" cy="4788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Mild - 6</a:t>
            </a:r>
            <a:endParaRPr sz="16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8" name="Google Shape;208;p11"/>
          <p:cNvCxnSpPr>
            <a:stCxn id="205" idx="2"/>
            <a:endCxn id="206" idx="0"/>
          </p:cNvCxnSpPr>
          <p:nvPr/>
        </p:nvCxnSpPr>
        <p:spPr>
          <a:xfrm flipH="1">
            <a:off x="1379913" y="1208725"/>
            <a:ext cx="2712300" cy="1095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9" name="Google Shape;209;p11"/>
          <p:cNvCxnSpPr>
            <a:stCxn id="205" idx="2"/>
            <a:endCxn id="207" idx="0"/>
          </p:cNvCxnSpPr>
          <p:nvPr/>
        </p:nvCxnSpPr>
        <p:spPr>
          <a:xfrm>
            <a:off x="4092213" y="1208725"/>
            <a:ext cx="3093900" cy="1074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0" name="Google Shape;210;p11"/>
          <p:cNvSpPr txBox="1"/>
          <p:nvPr/>
        </p:nvSpPr>
        <p:spPr>
          <a:xfrm>
            <a:off x="6490950" y="3575775"/>
            <a:ext cx="828300" cy="709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Yes = 4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p(m/y) = 4/9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11"/>
          <p:cNvSpPr txBox="1"/>
          <p:nvPr/>
        </p:nvSpPr>
        <p:spPr>
          <a:xfrm>
            <a:off x="8150500" y="3575775"/>
            <a:ext cx="828300" cy="709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 = 2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p(m/n) = 2/5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11"/>
          <p:cNvSpPr txBox="1"/>
          <p:nvPr/>
        </p:nvSpPr>
        <p:spPr>
          <a:xfrm>
            <a:off x="203100" y="3431253"/>
            <a:ext cx="847800" cy="709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Yes = 3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p(c/y) = 3/9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11"/>
          <p:cNvSpPr txBox="1"/>
          <p:nvPr/>
        </p:nvSpPr>
        <p:spPr>
          <a:xfrm>
            <a:off x="1901450" y="3431253"/>
            <a:ext cx="847800" cy="709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 = 1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p(c/n) = 1/5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4" name="Google Shape;214;p11"/>
          <p:cNvCxnSpPr>
            <a:stCxn id="206" idx="2"/>
            <a:endCxn id="213" idx="0"/>
          </p:cNvCxnSpPr>
          <p:nvPr/>
        </p:nvCxnSpPr>
        <p:spPr>
          <a:xfrm>
            <a:off x="1380011" y="2721550"/>
            <a:ext cx="945300" cy="709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5" name="Google Shape;215;p11"/>
          <p:cNvCxnSpPr>
            <a:stCxn id="206" idx="2"/>
            <a:endCxn id="212" idx="0"/>
          </p:cNvCxnSpPr>
          <p:nvPr/>
        </p:nvCxnSpPr>
        <p:spPr>
          <a:xfrm flipH="1">
            <a:off x="627011" y="2721550"/>
            <a:ext cx="753000" cy="709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6" name="Google Shape;216;p11"/>
          <p:cNvCxnSpPr>
            <a:endCxn id="211" idx="0"/>
          </p:cNvCxnSpPr>
          <p:nvPr/>
        </p:nvCxnSpPr>
        <p:spPr>
          <a:xfrm>
            <a:off x="7319350" y="2761575"/>
            <a:ext cx="1245300" cy="814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7" name="Google Shape;217;p11"/>
          <p:cNvCxnSpPr>
            <a:endCxn id="210" idx="0"/>
          </p:cNvCxnSpPr>
          <p:nvPr/>
        </p:nvCxnSpPr>
        <p:spPr>
          <a:xfrm flipH="1">
            <a:off x="6905100" y="2761575"/>
            <a:ext cx="414300" cy="814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8" name="Google Shape;218;p11"/>
          <p:cNvSpPr txBox="1"/>
          <p:nvPr/>
        </p:nvSpPr>
        <p:spPr>
          <a:xfrm>
            <a:off x="3342810" y="2282725"/>
            <a:ext cx="2110500" cy="471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Hot  -4</a:t>
            </a:r>
            <a:endParaRPr sz="16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11"/>
          <p:cNvSpPr txBox="1"/>
          <p:nvPr/>
        </p:nvSpPr>
        <p:spPr>
          <a:xfrm>
            <a:off x="3342800" y="3554825"/>
            <a:ext cx="760200" cy="709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Yes = 2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p(h/y) = 2/9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11"/>
          <p:cNvSpPr txBox="1"/>
          <p:nvPr/>
        </p:nvSpPr>
        <p:spPr>
          <a:xfrm>
            <a:off x="4865650" y="3554825"/>
            <a:ext cx="760200" cy="709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 = 2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p(h/n) = 2/5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1" name="Google Shape;221;p11"/>
          <p:cNvCxnSpPr>
            <a:stCxn id="218" idx="2"/>
            <a:endCxn id="220" idx="0"/>
          </p:cNvCxnSpPr>
          <p:nvPr/>
        </p:nvCxnSpPr>
        <p:spPr>
          <a:xfrm>
            <a:off x="4398060" y="2753725"/>
            <a:ext cx="847800" cy="801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2" name="Google Shape;222;p11"/>
          <p:cNvCxnSpPr>
            <a:stCxn id="218" idx="2"/>
            <a:endCxn id="219" idx="0"/>
          </p:cNvCxnSpPr>
          <p:nvPr/>
        </p:nvCxnSpPr>
        <p:spPr>
          <a:xfrm flipH="1">
            <a:off x="3722760" y="2753725"/>
            <a:ext cx="675300" cy="801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3" name="Google Shape;223;p11"/>
          <p:cNvCxnSpPr>
            <a:stCxn id="205" idx="2"/>
          </p:cNvCxnSpPr>
          <p:nvPr/>
        </p:nvCxnSpPr>
        <p:spPr>
          <a:xfrm>
            <a:off x="4092213" y="1208725"/>
            <a:ext cx="35100" cy="1087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"/>
          <p:cNvSpPr txBox="1"/>
          <p:nvPr/>
        </p:nvSpPr>
        <p:spPr>
          <a:xfrm>
            <a:off x="2950713" y="684925"/>
            <a:ext cx="2283000" cy="523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22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OUTLOOK = 14</a:t>
            </a:r>
            <a:endParaRPr sz="22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12"/>
          <p:cNvSpPr txBox="1"/>
          <p:nvPr/>
        </p:nvSpPr>
        <p:spPr>
          <a:xfrm>
            <a:off x="203111" y="2304250"/>
            <a:ext cx="2353800" cy="4173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Sunny  - 5</a:t>
            </a:r>
            <a:endParaRPr sz="16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12"/>
          <p:cNvSpPr txBox="1"/>
          <p:nvPr/>
        </p:nvSpPr>
        <p:spPr>
          <a:xfrm>
            <a:off x="6036249" y="2282725"/>
            <a:ext cx="2299800" cy="4788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Rain  - 5</a:t>
            </a:r>
            <a:endParaRPr sz="16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1" name="Google Shape;231;p12"/>
          <p:cNvCxnSpPr>
            <a:stCxn id="228" idx="2"/>
            <a:endCxn id="229" idx="0"/>
          </p:cNvCxnSpPr>
          <p:nvPr/>
        </p:nvCxnSpPr>
        <p:spPr>
          <a:xfrm flipH="1">
            <a:off x="1379913" y="1208725"/>
            <a:ext cx="2712300" cy="1095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2" name="Google Shape;232;p12"/>
          <p:cNvCxnSpPr>
            <a:stCxn id="228" idx="2"/>
            <a:endCxn id="230" idx="0"/>
          </p:cNvCxnSpPr>
          <p:nvPr/>
        </p:nvCxnSpPr>
        <p:spPr>
          <a:xfrm>
            <a:off x="4092213" y="1208725"/>
            <a:ext cx="3093900" cy="1074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3" name="Google Shape;233;p12"/>
          <p:cNvSpPr txBox="1"/>
          <p:nvPr/>
        </p:nvSpPr>
        <p:spPr>
          <a:xfrm>
            <a:off x="6490950" y="3575775"/>
            <a:ext cx="828300" cy="709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Yes =3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p(r/y) = 3/9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12"/>
          <p:cNvSpPr txBox="1"/>
          <p:nvPr/>
        </p:nvSpPr>
        <p:spPr>
          <a:xfrm>
            <a:off x="8150500" y="3575775"/>
            <a:ext cx="828300" cy="709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 = 2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p(r/n) = 2/5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12"/>
          <p:cNvSpPr txBox="1"/>
          <p:nvPr/>
        </p:nvSpPr>
        <p:spPr>
          <a:xfrm>
            <a:off x="203100" y="3431253"/>
            <a:ext cx="847800" cy="709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Yes = 2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p(s/y) = 2/9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12"/>
          <p:cNvSpPr txBox="1"/>
          <p:nvPr/>
        </p:nvSpPr>
        <p:spPr>
          <a:xfrm>
            <a:off x="1901450" y="3431253"/>
            <a:ext cx="847800" cy="709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 = 3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p(s/n) = 3/5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7" name="Google Shape;237;p12"/>
          <p:cNvCxnSpPr>
            <a:stCxn id="229" idx="2"/>
            <a:endCxn id="236" idx="0"/>
          </p:cNvCxnSpPr>
          <p:nvPr/>
        </p:nvCxnSpPr>
        <p:spPr>
          <a:xfrm>
            <a:off x="1380011" y="2721550"/>
            <a:ext cx="945300" cy="709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8" name="Google Shape;238;p12"/>
          <p:cNvCxnSpPr>
            <a:stCxn id="229" idx="2"/>
            <a:endCxn id="235" idx="0"/>
          </p:cNvCxnSpPr>
          <p:nvPr/>
        </p:nvCxnSpPr>
        <p:spPr>
          <a:xfrm flipH="1">
            <a:off x="627011" y="2721550"/>
            <a:ext cx="753000" cy="709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9" name="Google Shape;239;p12"/>
          <p:cNvCxnSpPr>
            <a:endCxn id="234" idx="0"/>
          </p:cNvCxnSpPr>
          <p:nvPr/>
        </p:nvCxnSpPr>
        <p:spPr>
          <a:xfrm>
            <a:off x="7319350" y="2761575"/>
            <a:ext cx="1245300" cy="814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0" name="Google Shape;240;p12"/>
          <p:cNvCxnSpPr>
            <a:endCxn id="233" idx="0"/>
          </p:cNvCxnSpPr>
          <p:nvPr/>
        </p:nvCxnSpPr>
        <p:spPr>
          <a:xfrm flipH="1">
            <a:off x="6905100" y="2761575"/>
            <a:ext cx="414300" cy="814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1" name="Google Shape;241;p12"/>
          <p:cNvSpPr txBox="1"/>
          <p:nvPr/>
        </p:nvSpPr>
        <p:spPr>
          <a:xfrm>
            <a:off x="3342810" y="2282725"/>
            <a:ext cx="2110500" cy="471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Overcast  -4</a:t>
            </a:r>
            <a:endParaRPr sz="16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12"/>
          <p:cNvSpPr txBox="1"/>
          <p:nvPr/>
        </p:nvSpPr>
        <p:spPr>
          <a:xfrm>
            <a:off x="3342800" y="3554825"/>
            <a:ext cx="760200" cy="709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Yes = 4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p(o/y) = 4/9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12"/>
          <p:cNvSpPr txBox="1"/>
          <p:nvPr/>
        </p:nvSpPr>
        <p:spPr>
          <a:xfrm>
            <a:off x="4865650" y="3554825"/>
            <a:ext cx="760200" cy="709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 = 0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p(o/n) = 0/5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4" name="Google Shape;244;p12"/>
          <p:cNvCxnSpPr>
            <a:stCxn id="241" idx="2"/>
            <a:endCxn id="243" idx="0"/>
          </p:cNvCxnSpPr>
          <p:nvPr/>
        </p:nvCxnSpPr>
        <p:spPr>
          <a:xfrm>
            <a:off x="4398060" y="2753725"/>
            <a:ext cx="847800" cy="801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5" name="Google Shape;245;p12"/>
          <p:cNvCxnSpPr>
            <a:stCxn id="241" idx="2"/>
            <a:endCxn id="242" idx="0"/>
          </p:cNvCxnSpPr>
          <p:nvPr/>
        </p:nvCxnSpPr>
        <p:spPr>
          <a:xfrm flipH="1">
            <a:off x="3722760" y="2753725"/>
            <a:ext cx="675300" cy="801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6" name="Google Shape;246;p12"/>
          <p:cNvCxnSpPr>
            <a:stCxn id="228" idx="2"/>
          </p:cNvCxnSpPr>
          <p:nvPr/>
        </p:nvCxnSpPr>
        <p:spPr>
          <a:xfrm>
            <a:off x="4092213" y="1208725"/>
            <a:ext cx="35100" cy="1087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"/>
          <p:cNvSpPr txBox="1"/>
          <p:nvPr/>
        </p:nvSpPr>
        <p:spPr>
          <a:xfrm>
            <a:off x="1852978" y="945025"/>
            <a:ext cx="5322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p(X/yes) = p(y)  *  p(s/y)  * p(c/y) * p(h/y) * p(s/y)</a:t>
            </a:r>
            <a:endParaRPr sz="15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= 9/14  * 2/9 * 3/9 * 3/9 * 3/9</a:t>
            </a:r>
            <a:endParaRPr sz="15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= 0.0018</a:t>
            </a:r>
            <a:endParaRPr sz="15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13"/>
          <p:cNvSpPr txBox="1"/>
          <p:nvPr/>
        </p:nvSpPr>
        <p:spPr>
          <a:xfrm>
            <a:off x="1910720" y="1791882"/>
            <a:ext cx="5322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p(X/no) = p(n)  *  p(s/n)  * p(c/n) * p(h/n) * p(s/n)</a:t>
            </a:r>
            <a:endParaRPr sz="15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= 5/14  * 3/5 * 1/5 * 4/5 * 3/5</a:t>
            </a:r>
            <a:endParaRPr sz="15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= 0.00206</a:t>
            </a:r>
            <a:endParaRPr sz="15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13"/>
          <p:cNvSpPr txBox="1"/>
          <p:nvPr/>
        </p:nvSpPr>
        <p:spPr>
          <a:xfrm>
            <a:off x="1707150" y="2655539"/>
            <a:ext cx="5729700" cy="24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 sz="17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Since : p(X/yes) + p(X/no) = 1</a:t>
            </a:r>
            <a:endParaRPr sz="17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These numbers can be converted into a probability by making the sum equal to 1 (normalization)</a:t>
            </a:r>
            <a:endParaRPr sz="15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p(x/yes) = 0.0018 / (0.0018 + 0.00206) =  0.46</a:t>
            </a:r>
            <a:endParaRPr sz="15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p(x/no) = 0.00206 / (0.0018 + 0.00206) = 0.54</a:t>
            </a:r>
            <a:endParaRPr sz="15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13"/>
          <p:cNvSpPr txBox="1"/>
          <p:nvPr/>
        </p:nvSpPr>
        <p:spPr>
          <a:xfrm>
            <a:off x="1852975" y="371775"/>
            <a:ext cx="5322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X : {Sunny, Cool, High, Strong}</a:t>
            </a:r>
            <a:endParaRPr sz="15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"/>
          <p:cNvSpPr txBox="1"/>
          <p:nvPr/>
        </p:nvSpPr>
        <p:spPr>
          <a:xfrm>
            <a:off x="1402200" y="570400"/>
            <a:ext cx="63396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ADVANTAGES OF NAIVE BAYES</a:t>
            </a:r>
            <a:endParaRPr sz="30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14"/>
          <p:cNvSpPr txBox="1"/>
          <p:nvPr/>
        </p:nvSpPr>
        <p:spPr>
          <a:xfrm>
            <a:off x="1053450" y="1873675"/>
            <a:ext cx="7037100" cy="15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-GB" sz="16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Easy and fast to predict the class of the test data set.</a:t>
            </a: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-GB" sz="16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Performs well in multiclass classification</a:t>
            </a: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-GB" sz="16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Performs well when assumption of independence holds.</a:t>
            </a: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-GB" sz="16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Performs well for categorical variables.</a:t>
            </a: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"/>
          <p:cNvSpPr txBox="1"/>
          <p:nvPr/>
        </p:nvSpPr>
        <p:spPr>
          <a:xfrm>
            <a:off x="1289225" y="570400"/>
            <a:ext cx="64527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DISADVANTAGES OF NAIVE BAYES</a:t>
            </a:r>
            <a:endParaRPr sz="30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15"/>
          <p:cNvSpPr txBox="1"/>
          <p:nvPr/>
        </p:nvSpPr>
        <p:spPr>
          <a:xfrm>
            <a:off x="1053450" y="1873675"/>
            <a:ext cx="7037100" cy="15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-GB" sz="16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If categorical variable has category (in test dataset) which was not observed in train data set it will assign a 0 probability.</a:t>
            </a: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-GB" sz="16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Assumption of independence among variables.</a:t>
            </a: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1992250" y="733950"/>
            <a:ext cx="4807800" cy="577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GB" sz="2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BOOTCAMP STRUCTURE</a:t>
            </a:r>
            <a:endParaRPr sz="2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218950" y="1759275"/>
            <a:ext cx="2722200" cy="38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1 - PANDAS AND NUMPY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231350" y="2411175"/>
            <a:ext cx="2722200" cy="38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2 - MATPLOTLIB AND SEABORN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197075" y="3063075"/>
            <a:ext cx="2722200" cy="38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3 - DATA ANALYSIS / EDA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3280900" y="2411175"/>
            <a:ext cx="2722200" cy="38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7 - LOGISTIC REGRESSION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3280900" y="1759275"/>
            <a:ext cx="2789100" cy="38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6-POLYNOMIAL REGRESSION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3280900" y="3041925"/>
            <a:ext cx="2722200" cy="38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8 - DECISION TREE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231350" y="3672675"/>
            <a:ext cx="2722200" cy="38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4 - MACHINE LEARNING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231350" y="4366875"/>
            <a:ext cx="2722200" cy="38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5 - LINEAR REGRESSION 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3280900" y="3704400"/>
            <a:ext cx="2722200" cy="38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9 - RANDOM FOREST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3280900" y="4366875"/>
            <a:ext cx="2722200" cy="38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10 - XGBOOST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6266650" y="43668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15 - DEPLOYING  MODELS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6190450" y="3672675"/>
            <a:ext cx="28653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14- CLUSTERING ALGORITHMS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6266650" y="30630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13 - SVM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6266650" y="2368875"/>
            <a:ext cx="2722200" cy="3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12 - KNN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6266650" y="1759275"/>
            <a:ext cx="2722200" cy="38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11 - NAIVE BAYES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1402200" y="469425"/>
            <a:ext cx="63396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NAIVE BAYES</a:t>
            </a:r>
            <a:endParaRPr sz="30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1053450" y="1436950"/>
            <a:ext cx="7037100" cy="22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-GB" sz="16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Naive bayes is supervised machine learning algorithm used for classification problems.</a:t>
            </a: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-GB" sz="16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It is one of the simplest and most powerful algorithms based on Bayes’ Theorem with </a:t>
            </a:r>
            <a:r>
              <a:rPr lang="en-GB" sz="1600"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GB" sz="16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assumption of independence among predictors.</a:t>
            </a: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-GB" sz="16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Naive Bayes model is easy to build and particularly useful for very large dataset.</a:t>
            </a: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/>
        </p:nvSpPr>
        <p:spPr>
          <a:xfrm>
            <a:off x="1402200" y="458325"/>
            <a:ext cx="63396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BAYES THEOREM</a:t>
            </a:r>
            <a:endParaRPr sz="30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3">
            <a:alphaModFix/>
          </a:blip>
          <a:srcRect l="21442" t="34129" r="21160" b="28685"/>
          <a:stretch/>
        </p:blipFill>
        <p:spPr>
          <a:xfrm>
            <a:off x="2101475" y="2212813"/>
            <a:ext cx="4373500" cy="141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 txBox="1"/>
          <p:nvPr/>
        </p:nvSpPr>
        <p:spPr>
          <a:xfrm>
            <a:off x="655600" y="1766225"/>
            <a:ext cx="1355100" cy="446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Posterior</a:t>
            </a:r>
            <a:endParaRPr sz="18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6" name="Google Shape;126;p4"/>
          <p:cNvCxnSpPr>
            <a:endCxn id="125" idx="3"/>
          </p:cNvCxnSpPr>
          <p:nvPr/>
        </p:nvCxnSpPr>
        <p:spPr>
          <a:xfrm rot="10800000">
            <a:off x="2010700" y="1989575"/>
            <a:ext cx="801000" cy="731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7" name="Google Shape;127;p4"/>
          <p:cNvSpPr txBox="1"/>
          <p:nvPr/>
        </p:nvSpPr>
        <p:spPr>
          <a:xfrm>
            <a:off x="7133300" y="1766225"/>
            <a:ext cx="1355100" cy="4467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Prior</a:t>
            </a:r>
            <a:endParaRPr sz="18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8" name="Google Shape;128;p4"/>
          <p:cNvCxnSpPr>
            <a:endCxn id="127" idx="1"/>
          </p:cNvCxnSpPr>
          <p:nvPr/>
        </p:nvCxnSpPr>
        <p:spPr>
          <a:xfrm rot="10800000" flipH="1">
            <a:off x="5719100" y="1989575"/>
            <a:ext cx="1414200" cy="333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9" name="Google Shape;129;p4"/>
          <p:cNvSpPr txBox="1"/>
          <p:nvPr/>
        </p:nvSpPr>
        <p:spPr>
          <a:xfrm>
            <a:off x="2916450" y="1542875"/>
            <a:ext cx="1355100" cy="4467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Likelihood</a:t>
            </a:r>
            <a:endParaRPr sz="18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0" name="Google Shape;130;p4"/>
          <p:cNvCxnSpPr>
            <a:endCxn id="129" idx="2"/>
          </p:cNvCxnSpPr>
          <p:nvPr/>
        </p:nvCxnSpPr>
        <p:spPr>
          <a:xfrm rot="10800000">
            <a:off x="3594000" y="1989575"/>
            <a:ext cx="528900" cy="508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1" name="Google Shape;131;p4"/>
          <p:cNvSpPr txBox="1"/>
          <p:nvPr/>
        </p:nvSpPr>
        <p:spPr>
          <a:xfrm>
            <a:off x="5748775" y="4094200"/>
            <a:ext cx="1355100" cy="446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Marginal</a:t>
            </a:r>
            <a:endParaRPr sz="18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2" name="Google Shape;132;p4"/>
          <p:cNvCxnSpPr/>
          <p:nvPr/>
        </p:nvCxnSpPr>
        <p:spPr>
          <a:xfrm>
            <a:off x="4861475" y="3531950"/>
            <a:ext cx="953700" cy="510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3" name="Google Shape;133;p4"/>
          <p:cNvSpPr txBox="1"/>
          <p:nvPr/>
        </p:nvSpPr>
        <p:spPr>
          <a:xfrm>
            <a:off x="832800" y="3852850"/>
            <a:ext cx="32901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We are trying to find the probability of event A given B is True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/>
        </p:nvSpPr>
        <p:spPr>
          <a:xfrm>
            <a:off x="2564250" y="310625"/>
            <a:ext cx="40155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BAYES THEOREM</a:t>
            </a:r>
            <a:endParaRPr sz="30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704275" y="1117125"/>
            <a:ext cx="7493700" cy="3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where A and B are events and P(B) in not 0.</a:t>
            </a: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-GB" sz="16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Basically, we are trying to find probability of event A, given the event B is true. Event B is also termed as evidence.</a:t>
            </a: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-GB" sz="16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P(A) is the priori of A (the prior probability, i.e. Probability of event before evidence is seen). The evidence is an attribute value of an unknown instance (here, it is event B).</a:t>
            </a: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-GB" sz="16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P(A|B) is a posteriori probability of B, i.e. probability of event after evidence is seen.</a:t>
            </a:r>
            <a:endParaRPr sz="19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5712550" y="1117125"/>
            <a:ext cx="2385600" cy="6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3">
            <a:alphaModFix/>
          </a:blip>
          <a:srcRect l="21442" t="34129" r="21160" b="28685"/>
          <a:stretch/>
        </p:blipFill>
        <p:spPr>
          <a:xfrm>
            <a:off x="5712942" y="1117165"/>
            <a:ext cx="2385034" cy="64526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/>
        </p:nvSpPr>
        <p:spPr>
          <a:xfrm>
            <a:off x="1402200" y="335125"/>
            <a:ext cx="63396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NAIVE BAYES CLASSIFIER</a:t>
            </a:r>
            <a:endParaRPr sz="30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1128075" y="1208650"/>
            <a:ext cx="7037100" cy="28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-GB" sz="16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Naive Bayes classifiers are a collection of classification algorithms based on Bayes’ Theorem. It is not a single algorithm but a family of algorithms where all of them share a common principle, i.e. every pair of features being classified is independent of each other.</a:t>
            </a: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-GB" sz="16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Naive Bayes classifier assumes that the presence of a feature in a class is unrelated to any other feature and that is why it is known as naive .</a:t>
            </a:r>
            <a:endParaRPr sz="2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" name="Google Shape;152;p7"/>
          <p:cNvGraphicFramePr/>
          <p:nvPr/>
        </p:nvGraphicFramePr>
        <p:xfrm>
          <a:off x="3779788" y="18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{796C1A07-F949-4DDF-B5E0-738FAB967218}</a:tableStyleId>
              </a:tblPr>
              <a:tblGrid>
                <a:gridCol w="62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8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b="1" u="none" strike="noStrike" cap="none"/>
                        <a:t>DAY</a:t>
                      </a:r>
                      <a:endParaRPr sz="600" b="1" u="none" strike="noStrike" cap="none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b="1" u="none" strike="noStrike" cap="none"/>
                        <a:t>Temp</a:t>
                      </a:r>
                      <a:endParaRPr sz="600" b="1" u="none" strike="noStrike" cap="none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b="1" u="none" strike="noStrike" cap="none"/>
                        <a:t>Humidity</a:t>
                      </a:r>
                      <a:endParaRPr sz="600" b="1" u="none" strike="noStrike" cap="none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b="1" u="none" strike="noStrike" cap="none"/>
                        <a:t>Wind</a:t>
                      </a:r>
                      <a:endParaRPr sz="600" b="1" u="none" strike="noStrike" cap="none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b="1" u="none" strike="noStrike" cap="none"/>
                        <a:t>Outlook</a:t>
                      </a:r>
                      <a:endParaRPr sz="600" b="1" u="none" strike="noStrike" cap="none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b="1" u="none" strike="noStrike" cap="none"/>
                        <a:t>Play</a:t>
                      </a:r>
                      <a:endParaRPr sz="600" b="1" u="none" strike="noStrike" cap="none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1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HOT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HIGH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WEAK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SUNNY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NO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2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HOT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HIGH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STRONG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SUNNY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NO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3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HOT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HIGH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WEAK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OVERCAST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YES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4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MILD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HIGH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WEAK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RAIN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YES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5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COOL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NORMAL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WEAK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RAIN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YES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6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COOL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NORMAL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STRONG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RAIN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NO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7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COOL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NORMAL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STRONG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OVERCAST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YES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8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MILD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HIGH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WEAK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SUNNY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NO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9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COOL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NORMAL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WEAK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SUNNY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YES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8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10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MILD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NORMAL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WEAK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RAIN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YES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8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11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MILD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NORMAL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STONG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SUNNY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YES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8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12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MILD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HIGH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STRONG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OVERCAST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YES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8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13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HOT 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NORMAL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WEAK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OVERCAST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YES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8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14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MILD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HIGH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STRONG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RAIN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u="none" strike="noStrike" cap="none"/>
                        <a:t>NO</a:t>
                      </a:r>
                      <a:endParaRPr sz="6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53" name="Google Shape;153;p7"/>
          <p:cNvSpPr txBox="1"/>
          <p:nvPr/>
        </p:nvSpPr>
        <p:spPr>
          <a:xfrm>
            <a:off x="1401838" y="946050"/>
            <a:ext cx="1960800" cy="10275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Find the probability to play cricket on 15th day where conditions are.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7"/>
          <p:cNvSpPr txBox="1"/>
          <p:nvPr/>
        </p:nvSpPr>
        <p:spPr>
          <a:xfrm>
            <a:off x="1401838" y="2199650"/>
            <a:ext cx="1633800" cy="357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Temp = cool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7"/>
          <p:cNvSpPr txBox="1"/>
          <p:nvPr/>
        </p:nvSpPr>
        <p:spPr>
          <a:xfrm>
            <a:off x="1401838" y="2783650"/>
            <a:ext cx="1633800" cy="3579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Humidity= High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7"/>
          <p:cNvSpPr txBox="1"/>
          <p:nvPr/>
        </p:nvSpPr>
        <p:spPr>
          <a:xfrm>
            <a:off x="1401838" y="3298625"/>
            <a:ext cx="1633800" cy="3579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Wind = Strong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7"/>
          <p:cNvSpPr txBox="1"/>
          <p:nvPr/>
        </p:nvSpPr>
        <p:spPr>
          <a:xfrm>
            <a:off x="1401838" y="3813600"/>
            <a:ext cx="1633800" cy="357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Outlook = Sunny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/>
        </p:nvSpPr>
        <p:spPr>
          <a:xfrm>
            <a:off x="3430500" y="1007225"/>
            <a:ext cx="2283000" cy="523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22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TOTAL = 14</a:t>
            </a:r>
            <a:endParaRPr sz="22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8"/>
          <p:cNvSpPr txBox="1"/>
          <p:nvPr/>
        </p:nvSpPr>
        <p:spPr>
          <a:xfrm>
            <a:off x="1898250" y="2650275"/>
            <a:ext cx="2592000" cy="684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YES = 9</a:t>
            </a:r>
            <a:endParaRPr sz="16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P(yes) = 9/14</a:t>
            </a:r>
            <a:endParaRPr sz="16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8"/>
          <p:cNvSpPr txBox="1"/>
          <p:nvPr/>
        </p:nvSpPr>
        <p:spPr>
          <a:xfrm>
            <a:off x="5005150" y="2650275"/>
            <a:ext cx="2592000" cy="6849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 = 5</a:t>
            </a:r>
            <a:endParaRPr sz="16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P(no) = 5/14</a:t>
            </a:r>
            <a:endParaRPr sz="16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5" name="Google Shape;165;p8"/>
          <p:cNvCxnSpPr>
            <a:stCxn id="162" idx="2"/>
            <a:endCxn id="163" idx="0"/>
          </p:cNvCxnSpPr>
          <p:nvPr/>
        </p:nvCxnSpPr>
        <p:spPr>
          <a:xfrm flipH="1">
            <a:off x="3194400" y="1531025"/>
            <a:ext cx="1377600" cy="11193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6" name="Google Shape;166;p8"/>
          <p:cNvCxnSpPr>
            <a:stCxn id="162" idx="2"/>
            <a:endCxn id="164" idx="0"/>
          </p:cNvCxnSpPr>
          <p:nvPr/>
        </p:nvCxnSpPr>
        <p:spPr>
          <a:xfrm>
            <a:off x="4572000" y="1531025"/>
            <a:ext cx="1729200" cy="11193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/>
        </p:nvSpPr>
        <p:spPr>
          <a:xfrm>
            <a:off x="3324550" y="550600"/>
            <a:ext cx="2283000" cy="523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22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Wind = 14</a:t>
            </a:r>
            <a:endParaRPr sz="22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9"/>
          <p:cNvSpPr txBox="1"/>
          <p:nvPr/>
        </p:nvSpPr>
        <p:spPr>
          <a:xfrm>
            <a:off x="1792300" y="2193650"/>
            <a:ext cx="2592000" cy="5238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Weak - 8</a:t>
            </a:r>
            <a:endParaRPr sz="16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9"/>
          <p:cNvSpPr txBox="1"/>
          <p:nvPr/>
        </p:nvSpPr>
        <p:spPr>
          <a:xfrm>
            <a:off x="4899200" y="2193650"/>
            <a:ext cx="2592000" cy="5238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Strong - 6</a:t>
            </a:r>
            <a:endParaRPr sz="16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4" name="Google Shape;174;p9"/>
          <p:cNvCxnSpPr>
            <a:stCxn id="171" idx="2"/>
            <a:endCxn id="172" idx="0"/>
          </p:cNvCxnSpPr>
          <p:nvPr/>
        </p:nvCxnSpPr>
        <p:spPr>
          <a:xfrm flipH="1">
            <a:off x="3088450" y="1074400"/>
            <a:ext cx="1377600" cy="11193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5" name="Google Shape;175;p9"/>
          <p:cNvCxnSpPr>
            <a:stCxn id="171" idx="2"/>
            <a:endCxn id="173" idx="0"/>
          </p:cNvCxnSpPr>
          <p:nvPr/>
        </p:nvCxnSpPr>
        <p:spPr>
          <a:xfrm>
            <a:off x="4466050" y="1074400"/>
            <a:ext cx="1729200" cy="11193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6" name="Google Shape;176;p9"/>
          <p:cNvSpPr txBox="1"/>
          <p:nvPr/>
        </p:nvSpPr>
        <p:spPr>
          <a:xfrm>
            <a:off x="5411655" y="3608450"/>
            <a:ext cx="933600" cy="715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Yes = 3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p(s/y) = 3/9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9"/>
          <p:cNvSpPr txBox="1"/>
          <p:nvPr/>
        </p:nvSpPr>
        <p:spPr>
          <a:xfrm>
            <a:off x="7281979" y="3608450"/>
            <a:ext cx="933600" cy="715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 = 3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p(s/n) = 3/5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9"/>
          <p:cNvSpPr txBox="1"/>
          <p:nvPr/>
        </p:nvSpPr>
        <p:spPr>
          <a:xfrm>
            <a:off x="1792288" y="3608450"/>
            <a:ext cx="933600" cy="715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Yes = 6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p(w/y) = 6/9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9"/>
          <p:cNvSpPr txBox="1"/>
          <p:nvPr/>
        </p:nvSpPr>
        <p:spPr>
          <a:xfrm>
            <a:off x="3662611" y="3608450"/>
            <a:ext cx="933600" cy="715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 = 2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p(w/n) = 2/5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0" name="Google Shape;180;p9"/>
          <p:cNvCxnSpPr>
            <a:stCxn id="172" idx="2"/>
            <a:endCxn id="179" idx="0"/>
          </p:cNvCxnSpPr>
          <p:nvPr/>
        </p:nvCxnSpPr>
        <p:spPr>
          <a:xfrm>
            <a:off x="3088300" y="2717450"/>
            <a:ext cx="1041000" cy="891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1" name="Google Shape;181;p9"/>
          <p:cNvCxnSpPr>
            <a:stCxn id="172" idx="2"/>
            <a:endCxn id="178" idx="0"/>
          </p:cNvCxnSpPr>
          <p:nvPr/>
        </p:nvCxnSpPr>
        <p:spPr>
          <a:xfrm flipH="1">
            <a:off x="2259100" y="2717450"/>
            <a:ext cx="829200" cy="891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2" name="Google Shape;182;p9"/>
          <p:cNvCxnSpPr>
            <a:endCxn id="177" idx="0"/>
          </p:cNvCxnSpPr>
          <p:nvPr/>
        </p:nvCxnSpPr>
        <p:spPr>
          <a:xfrm>
            <a:off x="6345379" y="2717450"/>
            <a:ext cx="1403400" cy="891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3" name="Google Shape;183;p9"/>
          <p:cNvCxnSpPr>
            <a:endCxn id="176" idx="0"/>
          </p:cNvCxnSpPr>
          <p:nvPr/>
        </p:nvCxnSpPr>
        <p:spPr>
          <a:xfrm flipH="1">
            <a:off x="5878455" y="2717450"/>
            <a:ext cx="466800" cy="891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996</Words>
  <Application>Microsoft Office PowerPoint</Application>
  <PresentationFormat>On-screen Show (16:9)</PresentationFormat>
  <Paragraphs>216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Raleway</vt:lpstr>
      <vt:lpstr>Nunito ExtraBold</vt:lpstr>
      <vt:lpstr>Arial</vt:lpstr>
      <vt:lpstr>Lato</vt:lpstr>
      <vt:lpstr>Streamline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sairam tadepalli</cp:lastModifiedBy>
  <cp:revision>1</cp:revision>
  <dcterms:modified xsi:type="dcterms:W3CDTF">2021-07-10T04:32:18Z</dcterms:modified>
</cp:coreProperties>
</file>