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Nunito ExtraBold"/>
      <p:bold r:id="rId32"/>
      <p:boldItalic r:id="rId33"/>
    </p:embeddedFont>
    <p:embeddedFont>
      <p:font typeface="Lato Black"/>
      <p:bold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j7dfmBvs4D1SPFa8THet7Y/51c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NunitoExtraBold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ExtraBold-bold.fntdata"/><Relationship Id="rId13" Type="http://schemas.openxmlformats.org/officeDocument/2006/relationships/slide" Target="slides/slide8.xml"/><Relationship Id="rId35" Type="http://schemas.openxmlformats.org/officeDocument/2006/relationships/font" Target="fonts/LatoBlack-boldItalic.fntdata"/><Relationship Id="rId12" Type="http://schemas.openxmlformats.org/officeDocument/2006/relationships/slide" Target="slides/slide7.xml"/><Relationship Id="rId34" Type="http://schemas.openxmlformats.org/officeDocument/2006/relationships/font" Target="fonts/LatoBlack-bold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2" name="Google Shape;12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3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2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2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22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9" name="Google Shape;19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15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27" name="Google Shape;27;p15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2" name="Google Shape;32;p1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6" name="Google Shape;36;p1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6" name="Google Shape;66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9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1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4" name="Google Shape;94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2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2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79225" y="6675"/>
            <a:ext cx="964775" cy="9647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5.jp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/>
          <p:nvPr/>
        </p:nvSpPr>
        <p:spPr>
          <a:xfrm>
            <a:off x="4803675" y="1727249"/>
            <a:ext cx="4095000" cy="912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DATA SCIENCE AND MACHINE LEARNING</a:t>
            </a:r>
            <a:endParaRPr b="0" i="0" sz="2900" u="none" cap="none" strike="noStrike">
              <a:solidFill>
                <a:srgbClr val="FFFF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6084475" y="3201550"/>
            <a:ext cx="2188500" cy="397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 SESSION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/>
          <p:nvPr/>
        </p:nvSpPr>
        <p:spPr>
          <a:xfrm>
            <a:off x="523750" y="2025350"/>
            <a:ext cx="3035100" cy="14034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GB" sz="25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SIMILARITIES BETWEEN NUMPY AND LISTS</a:t>
            </a:r>
            <a:endParaRPr b="0" i="0" sz="2500" u="none" cap="none" strike="noStrik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4437500" y="1441975"/>
            <a:ext cx="4162800" cy="2412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Both are mutable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Both can be indexed and sliced.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Both are used as collector to store data.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/>
          <p:nvPr/>
        </p:nvSpPr>
        <p:spPr>
          <a:xfrm>
            <a:off x="1091975" y="790125"/>
            <a:ext cx="6688200" cy="5544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GB" sz="25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DIFFERENCE BETWEEN NUMPY AND LISTS</a:t>
            </a:r>
            <a:endParaRPr b="0" i="0" sz="2500" u="none" cap="none" strike="noStrik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4724400" y="1624975"/>
            <a:ext cx="4257000" cy="3303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All the elements must be of same datatype.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NumPy arrays are faster than lists.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can do element wise operations in numpy.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Takes less size as compared to list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238950" y="1624975"/>
            <a:ext cx="4257000" cy="3303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Inside lists we have elements of multiple data type.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Lists are slow compared to NumPy.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cannot do element wise operation.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Lists takes up more size 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2" name="Google Shape;222;p8"/>
          <p:cNvSpPr txBox="1"/>
          <p:nvPr/>
        </p:nvSpPr>
        <p:spPr>
          <a:xfrm>
            <a:off x="238950" y="1678700"/>
            <a:ext cx="4257000" cy="3894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LIST</a:t>
            </a:r>
            <a:endParaRPr b="0" i="0" sz="2100" u="none" cap="none" strike="noStrik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4724400" y="1678700"/>
            <a:ext cx="4257000" cy="3894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NUMPY</a:t>
            </a:r>
            <a:endParaRPr b="0" i="0" sz="2100" u="none" cap="none" strike="noStrik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 txBox="1"/>
          <p:nvPr/>
        </p:nvSpPr>
        <p:spPr>
          <a:xfrm>
            <a:off x="617575" y="2330150"/>
            <a:ext cx="3033600" cy="5544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What is Pandas ?</a:t>
            </a:r>
            <a:endParaRPr b="0" i="0" sz="2800" u="none" cap="none" strike="noStrik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4041900" y="879375"/>
            <a:ext cx="4101300" cy="3849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Widely used python library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Provides high performance easy to use structures for data analysis.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Can perform operations like Data Cleaning, Transforming and Analyzing.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Calculate statistic and answer question about data.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/>
          <p:nvPr/>
        </p:nvSpPr>
        <p:spPr>
          <a:xfrm>
            <a:off x="662400" y="2063450"/>
            <a:ext cx="2981400" cy="8460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WHAT CAN WE DO WITH PANDAS ?</a:t>
            </a:r>
            <a:endParaRPr b="0" i="0" sz="2100" u="none" cap="none" strike="noStrik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35" name="Google Shape;235;p10"/>
          <p:cNvSpPr txBox="1"/>
          <p:nvPr/>
        </p:nvSpPr>
        <p:spPr>
          <a:xfrm>
            <a:off x="4114800" y="998575"/>
            <a:ext cx="4257000" cy="3769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Read and write files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Check information and description about our data.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Filter data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Handle missing values and noise.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Do aggregation and summarization.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Merge and concatenate datasets.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/>
          <p:nvPr/>
        </p:nvSpPr>
        <p:spPr>
          <a:xfrm>
            <a:off x="2320200" y="1000725"/>
            <a:ext cx="4351200" cy="628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GB" sz="36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TIME TO CODE</a:t>
            </a:r>
            <a:endParaRPr b="0" i="0" sz="3600" u="none" cap="none" strike="noStrik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711000" y="2163325"/>
            <a:ext cx="7722000" cy="6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GB" sz="36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LET’S GET INTRODUCED TO COLAB</a:t>
            </a:r>
            <a:endParaRPr b="0" i="0" sz="3600" u="none" cap="none" strike="noStrik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What is Data Science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807600" y="85080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i="0" lang="en-GB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Science is a blend of various tools, algorithms, and machine learning principles with the goal to discover hidden patterns from the raw data.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i="0" lang="en-GB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Science is primarily used to make decisions and predictions making use of predictive causal analytics, prescriptive analytics (predictive plus decision science) and machine learning.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1401" y="1949250"/>
            <a:ext cx="3740900" cy="29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Why Data Science?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1209009" y="992363"/>
            <a:ext cx="7038900" cy="1175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i="0" lang="en-GB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Traditionally, the data that we had was mostly structured and small in size, which could be analyzed by using simple BI tools.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i="0" lang="en-GB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Unlike data in the traditional systems which was mostly structured, today most of the data is unstructured or semi-structured. 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8201" l="0" r="0" t="0"/>
          <a:stretch/>
        </p:blipFill>
        <p:spPr>
          <a:xfrm>
            <a:off x="1611261" y="2168013"/>
            <a:ext cx="5921477" cy="284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Growth in Data Science Profession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2908" y="932955"/>
            <a:ext cx="5719558" cy="352467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6142703" y="4749750"/>
            <a:ext cx="21090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Source: Simplilearn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/>
        </p:nvSpPr>
        <p:spPr>
          <a:xfrm>
            <a:off x="1382650" y="505350"/>
            <a:ext cx="4807800" cy="577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GB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BOOTCAMP STRUCTURE</a:t>
            </a:r>
            <a:endParaRPr b="1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 txBox="1"/>
          <p:nvPr/>
        </p:nvSpPr>
        <p:spPr>
          <a:xfrm>
            <a:off x="218950" y="15306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1 - PANDAS AND NUMPY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 txBox="1"/>
          <p:nvPr/>
        </p:nvSpPr>
        <p:spPr>
          <a:xfrm>
            <a:off x="231350" y="21825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2 - MATPLOTLIB AND SEABORN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 txBox="1"/>
          <p:nvPr/>
        </p:nvSpPr>
        <p:spPr>
          <a:xfrm>
            <a:off x="197075" y="28344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3 - DATA ANALYSIS / EDA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 txBox="1"/>
          <p:nvPr/>
        </p:nvSpPr>
        <p:spPr>
          <a:xfrm>
            <a:off x="3280900" y="21825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7 - LOGISTIC REGRESSION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 txBox="1"/>
          <p:nvPr/>
        </p:nvSpPr>
        <p:spPr>
          <a:xfrm>
            <a:off x="3280900" y="1530675"/>
            <a:ext cx="27891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6-POLYNOMIAL REGRESSION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 txBox="1"/>
          <p:nvPr/>
        </p:nvSpPr>
        <p:spPr>
          <a:xfrm>
            <a:off x="2953550" y="2829188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8 - DECISION TREE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"/>
          <p:cNvSpPr txBox="1"/>
          <p:nvPr/>
        </p:nvSpPr>
        <p:spPr>
          <a:xfrm>
            <a:off x="231350" y="34440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4 - MACHINE LEARNING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 txBox="1"/>
          <p:nvPr/>
        </p:nvSpPr>
        <p:spPr>
          <a:xfrm>
            <a:off x="231350" y="41382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5 - LINEAR REGRESSION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3280900" y="3475800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9 - RANDOM FOREST0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 txBox="1"/>
          <p:nvPr/>
        </p:nvSpPr>
        <p:spPr>
          <a:xfrm>
            <a:off x="3280900" y="41382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10 - XG BOOST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6266650" y="41382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15 - DEPLOYING  MODELS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6190450" y="3475800"/>
            <a:ext cx="28653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14- CLUSTERING ALGORITHMS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6266650" y="28344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13 - SVM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 txBox="1"/>
          <p:nvPr/>
        </p:nvSpPr>
        <p:spPr>
          <a:xfrm>
            <a:off x="6266650" y="21402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12 - KNN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6266650" y="15306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11 - NAIVE BAYES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4094" y="1962296"/>
            <a:ext cx="3583005" cy="278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"/>
          <p:cNvPicPr preferRelativeResize="0"/>
          <p:nvPr/>
        </p:nvPicPr>
        <p:blipFill rotWithShape="1">
          <a:blip r:embed="rId4">
            <a:alphaModFix/>
          </a:blip>
          <a:srcRect b="0" l="0" r="71404" t="0"/>
          <a:stretch/>
        </p:blipFill>
        <p:spPr>
          <a:xfrm>
            <a:off x="2203098" y="1525304"/>
            <a:ext cx="1405746" cy="1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"/>
          <p:cNvPicPr preferRelativeResize="0"/>
          <p:nvPr/>
        </p:nvPicPr>
        <p:blipFill rotWithShape="1">
          <a:blip r:embed="rId4">
            <a:alphaModFix/>
          </a:blip>
          <a:srcRect b="0" l="30010" r="44398" t="-3842"/>
          <a:stretch/>
        </p:blipFill>
        <p:spPr>
          <a:xfrm>
            <a:off x="5940436" y="2205356"/>
            <a:ext cx="1720112" cy="1485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929" y="3723281"/>
            <a:ext cx="3308560" cy="112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925" y="2179091"/>
            <a:ext cx="1517977" cy="129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"/>
          <p:cNvPicPr preferRelativeResize="0"/>
          <p:nvPr/>
        </p:nvPicPr>
        <p:blipFill rotWithShape="1">
          <a:blip r:embed="rId7">
            <a:alphaModFix/>
          </a:blip>
          <a:srcRect b="34691" l="11319" r="10615" t="31309"/>
          <a:stretch/>
        </p:blipFill>
        <p:spPr>
          <a:xfrm>
            <a:off x="2611341" y="3231555"/>
            <a:ext cx="2357136" cy="491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52282" y="2179100"/>
            <a:ext cx="1720114" cy="885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55356" y="1293575"/>
            <a:ext cx="1931847" cy="88551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"/>
          <p:cNvSpPr/>
          <p:nvPr/>
        </p:nvSpPr>
        <p:spPr>
          <a:xfrm>
            <a:off x="1185775" y="724250"/>
            <a:ext cx="6960600" cy="49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PACKAGES FOR MACHINE LEARNING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 txBox="1"/>
          <p:nvPr/>
        </p:nvSpPr>
        <p:spPr>
          <a:xfrm>
            <a:off x="778900" y="1799550"/>
            <a:ext cx="7789200" cy="77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GB" sz="4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INTRODUCTION TO PANDAS </a:t>
            </a:r>
            <a:endParaRPr b="1" i="0" sz="4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4"/>
          <p:cNvSpPr txBox="1"/>
          <p:nvPr/>
        </p:nvSpPr>
        <p:spPr>
          <a:xfrm>
            <a:off x="2524725" y="2576125"/>
            <a:ext cx="3545400" cy="67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GB" sz="4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AND NUMPY</a:t>
            </a:r>
            <a:endParaRPr b="1" i="0" sz="4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 txBox="1"/>
          <p:nvPr/>
        </p:nvSpPr>
        <p:spPr>
          <a:xfrm>
            <a:off x="617575" y="2294550"/>
            <a:ext cx="3033600" cy="5544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What is NumPy ?</a:t>
            </a:r>
            <a:endParaRPr b="0" i="0" sz="2800" u="none" cap="none" strike="noStrik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02" name="Google Shape;202;p5"/>
          <p:cNvSpPr txBox="1"/>
          <p:nvPr/>
        </p:nvSpPr>
        <p:spPr>
          <a:xfrm>
            <a:off x="4437500" y="984775"/>
            <a:ext cx="4162800" cy="3865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NumPy stands for numerical python.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It is the core library for scientific computation.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Library contains large number of mathematical algebraic functions. 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Calculate statistic and answer question about data.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/>
        </p:nvSpPr>
        <p:spPr>
          <a:xfrm>
            <a:off x="617575" y="2330150"/>
            <a:ext cx="3033600" cy="10542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PROPERTIES OF NUMPY </a:t>
            </a:r>
            <a:endParaRPr b="0" i="0" sz="2800" u="none" cap="none" strike="noStrik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4437500" y="1213375"/>
            <a:ext cx="4162800" cy="333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Mutable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can do indexing and slicing.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Perform element wise operations.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Arithmetic and Vectorized operation.</a:t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