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9124F-A737-4286-94DF-813D0A20A470}"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248961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A9124F-A737-4286-94DF-813D0A20A470}"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252098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3A9124F-A737-4286-94DF-813D0A20A470}"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1246550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3A9124F-A737-4286-94DF-813D0A20A470}"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B39F-7ED6-4EFD-9D65-7D06862BE96F}"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62317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A9124F-A737-4286-94DF-813D0A20A470}"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4052647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A9124F-A737-4286-94DF-813D0A20A470}"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2645101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A9124F-A737-4286-94DF-813D0A20A470}"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4107814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9124F-A737-4286-94DF-813D0A20A470}"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220180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9124F-A737-4286-94DF-813D0A20A470}"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171002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9124F-A737-4286-94DF-813D0A20A470}"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1808206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A9124F-A737-4286-94DF-813D0A20A470}"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40711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A9124F-A737-4286-94DF-813D0A20A470}"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112235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A9124F-A737-4286-94DF-813D0A20A470}"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204325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3A9124F-A737-4286-94DF-813D0A20A470}" type="datetimeFigureOut">
              <a:rPr lang="en-US" smtClean="0"/>
              <a:t>4/4/2024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414734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A9124F-A737-4286-94DF-813D0A20A470}" type="datetimeFigureOut">
              <a:rPr lang="en-US" smtClean="0"/>
              <a:t>4/4/2024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51740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3A9124F-A737-4286-94DF-813D0A20A470}" type="datetimeFigureOut">
              <a:rPr lang="en-US" smtClean="0"/>
              <a:t>4/4/2024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130048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A9124F-A737-4286-94DF-813D0A20A470}"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0B39F-7ED6-4EFD-9D65-7D06862BE96F}" type="slidenum">
              <a:rPr lang="en-US" smtClean="0"/>
              <a:t>‹#›</a:t>
            </a:fld>
            <a:endParaRPr lang="en-US"/>
          </a:p>
        </p:txBody>
      </p:sp>
    </p:spTree>
    <p:extLst>
      <p:ext uri="{BB962C8B-B14F-4D97-AF65-F5344CB8AC3E}">
        <p14:creationId xmlns:p14="http://schemas.microsoft.com/office/powerpoint/2010/main" val="265999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A9124F-A737-4286-94DF-813D0A20A470}" type="datetimeFigureOut">
              <a:rPr lang="en-US" smtClean="0"/>
              <a:t>4/4/2024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F0B39F-7ED6-4EFD-9D65-7D06862BE96F}" type="slidenum">
              <a:rPr lang="en-US" smtClean="0"/>
              <a:t>‹#›</a:t>
            </a:fld>
            <a:endParaRPr lang="en-US"/>
          </a:p>
        </p:txBody>
      </p:sp>
    </p:spTree>
    <p:extLst>
      <p:ext uri="{BB962C8B-B14F-4D97-AF65-F5344CB8AC3E}">
        <p14:creationId xmlns:p14="http://schemas.microsoft.com/office/powerpoint/2010/main" val="572344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E324-1B68-4701-8BBF-EDAE29C17F64}"/>
              </a:ext>
            </a:extLst>
          </p:cNvPr>
          <p:cNvSpPr>
            <a:spLocks noGrp="1"/>
          </p:cNvSpPr>
          <p:nvPr>
            <p:ph type="ctrTitle"/>
          </p:nvPr>
        </p:nvSpPr>
        <p:spPr>
          <a:xfrm>
            <a:off x="1436309" y="683115"/>
            <a:ext cx="8825658" cy="861421"/>
          </a:xfrm>
        </p:spPr>
        <p:txBody>
          <a:bodyPr/>
          <a:lstStyle/>
          <a:p>
            <a:pPr algn="ctr"/>
            <a:r>
              <a:rPr lang="en-US" sz="4000" dirty="0">
                <a:latin typeface="Times New Roman" panose="02020603050405020304" pitchFamily="18" charset="0"/>
                <a:cs typeface="Times New Roman" panose="02020603050405020304" pitchFamily="18" charset="0"/>
              </a:rPr>
              <a:t>CAPSTONE PROJECT</a:t>
            </a:r>
          </a:p>
        </p:txBody>
      </p:sp>
      <p:sp>
        <p:nvSpPr>
          <p:cNvPr id="3" name="Subtitle 2">
            <a:extLst>
              <a:ext uri="{FF2B5EF4-FFF2-40B4-BE49-F238E27FC236}">
                <a16:creationId xmlns:a16="http://schemas.microsoft.com/office/drawing/2014/main" id="{1296EBC4-C9B5-4172-984A-E22350DAFDE7}"/>
              </a:ext>
            </a:extLst>
          </p:cNvPr>
          <p:cNvSpPr>
            <a:spLocks noGrp="1"/>
          </p:cNvSpPr>
          <p:nvPr>
            <p:ph type="subTitle" idx="1"/>
          </p:nvPr>
        </p:nvSpPr>
        <p:spPr>
          <a:xfrm>
            <a:off x="1619189" y="2136869"/>
            <a:ext cx="8825658" cy="861420"/>
          </a:xfrm>
        </p:spPr>
        <p:txBody>
          <a:bodyPr>
            <a:normAutofit/>
          </a:bodyPr>
          <a:lstStyle/>
          <a:p>
            <a:r>
              <a:rPr lang="en-US" b="1" u="sng" dirty="0">
                <a:solidFill>
                  <a:srgbClr val="FFFF00"/>
                </a:solidFill>
              </a:rPr>
              <a:t>PROJECT TITLE:</a:t>
            </a:r>
            <a:r>
              <a:rPr lang="en-US" b="1" dirty="0">
                <a:solidFill>
                  <a:srgbClr val="FFFF00"/>
                </a:solidFill>
              </a:rPr>
              <a:t>  Machine Learning Engineer Nanodegree</a:t>
            </a:r>
            <a:endParaRPr lang="en-US" dirty="0">
              <a:solidFill>
                <a:srgbClr val="FFFF00"/>
              </a:solidFill>
            </a:endParaRPr>
          </a:p>
        </p:txBody>
      </p:sp>
      <p:sp>
        <p:nvSpPr>
          <p:cNvPr id="4" name="Subtitle 2">
            <a:extLst>
              <a:ext uri="{FF2B5EF4-FFF2-40B4-BE49-F238E27FC236}">
                <a16:creationId xmlns:a16="http://schemas.microsoft.com/office/drawing/2014/main" id="{C3799D5E-0AFC-4215-88F9-CA26F0CAA131}"/>
              </a:ext>
            </a:extLst>
          </p:cNvPr>
          <p:cNvSpPr txBox="1">
            <a:spLocks/>
          </p:cNvSpPr>
          <p:nvPr/>
        </p:nvSpPr>
        <p:spPr>
          <a:xfrm>
            <a:off x="1562917" y="2894202"/>
            <a:ext cx="8825658" cy="237744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Presented By:</a:t>
            </a:r>
            <a:endParaRPr lang="en-US"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 m. Ravikumar – </a:t>
            </a:r>
            <a:r>
              <a:rPr lang="en-US" b="1" dirty="0" err="1">
                <a:solidFill>
                  <a:schemeClr val="bg1"/>
                </a:solidFill>
                <a:latin typeface="Times New Roman" panose="02020603050405020304" pitchFamily="18" charset="0"/>
                <a:cs typeface="Times New Roman" panose="02020603050405020304" pitchFamily="18" charset="0"/>
              </a:rPr>
              <a:t>sree</a:t>
            </a:r>
            <a:r>
              <a:rPr lang="en-US" b="1" dirty="0">
                <a:solidFill>
                  <a:schemeClr val="bg1"/>
                </a:solidFill>
                <a:latin typeface="Times New Roman" panose="02020603050405020304" pitchFamily="18" charset="0"/>
                <a:cs typeface="Times New Roman" panose="02020603050405020304" pitchFamily="18" charset="0"/>
              </a:rPr>
              <a:t> Krishna college of engineering</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645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CF90-793F-4278-ADEE-61E817043CD8}"/>
              </a:ext>
            </a:extLst>
          </p:cNvPr>
          <p:cNvSpPr>
            <a:spLocks noGrp="1"/>
          </p:cNvSpPr>
          <p:nvPr>
            <p:ph type="title"/>
          </p:nvPr>
        </p:nvSpPr>
        <p:spPr/>
        <p:txBody>
          <a:bodyPr/>
          <a:lstStyle/>
          <a:p>
            <a:r>
              <a:rPr lang="en-US" b="1" dirty="0"/>
              <a:t>III. Methodology</a:t>
            </a:r>
            <a:endParaRPr lang="en-US" dirty="0"/>
          </a:p>
        </p:txBody>
      </p:sp>
      <p:sp>
        <p:nvSpPr>
          <p:cNvPr id="3" name="Content Placeholder 2">
            <a:extLst>
              <a:ext uri="{FF2B5EF4-FFF2-40B4-BE49-F238E27FC236}">
                <a16:creationId xmlns:a16="http://schemas.microsoft.com/office/drawing/2014/main" id="{5F9675E1-0434-4B1F-9B0E-323A1CFC78E2}"/>
              </a:ext>
            </a:extLst>
          </p:cNvPr>
          <p:cNvSpPr>
            <a:spLocks noGrp="1"/>
          </p:cNvSpPr>
          <p:nvPr>
            <p:ph idx="1"/>
          </p:nvPr>
        </p:nvSpPr>
        <p:spPr>
          <a:xfrm>
            <a:off x="1497207" y="1420839"/>
            <a:ext cx="8946541" cy="4290646"/>
          </a:xfrm>
        </p:spPr>
        <p:txBody>
          <a:bodyPr>
            <a:normAutofit/>
          </a:bodyPr>
          <a:lstStyle/>
          <a:p>
            <a:pPr marL="0" indent="0">
              <a:buNone/>
            </a:pPr>
            <a:r>
              <a:rPr lang="en-US" sz="3000" b="1" dirty="0">
                <a:latin typeface="Times New Roman" panose="02020603050405020304" pitchFamily="18" charset="0"/>
                <a:cs typeface="Times New Roman" panose="02020603050405020304" pitchFamily="18" charset="0"/>
              </a:rPr>
              <a:t>Data Preprocessing</a:t>
            </a:r>
          </a:p>
          <a:p>
            <a:pPr marL="0" indent="0">
              <a:buNone/>
            </a:pPr>
            <a:r>
              <a:rPr lang="en-US" b="1" dirty="0"/>
              <a:t>			</a:t>
            </a:r>
            <a:r>
              <a:rPr lang="en-US" dirty="0">
                <a:latin typeface="Times New Roman" panose="02020603050405020304" pitchFamily="18" charset="0"/>
                <a:cs typeface="Times New Roman" panose="02020603050405020304" pitchFamily="18" charset="0"/>
              </a:rPr>
              <a:t>Whatever pre-processing I am doing, I have modularize the code in a way that it can be directly used by the test data as well. Preprocessing is divided into following sub-sections: ● </a:t>
            </a:r>
            <a:r>
              <a:rPr lang="en-US" b="1" dirty="0">
                <a:latin typeface="Times New Roman" panose="02020603050405020304" pitchFamily="18" charset="0"/>
                <a:cs typeface="Times New Roman" panose="02020603050405020304" pitchFamily="18" charset="0"/>
              </a:rPr>
              <a:t>Reducing textual information to be used as numeric data </a:t>
            </a:r>
            <a:r>
              <a:rPr lang="en-US" dirty="0">
                <a:latin typeface="Times New Roman" panose="02020603050405020304" pitchFamily="18" charset="0"/>
                <a:cs typeface="Times New Roman" panose="02020603050405020304" pitchFamily="18" charset="0"/>
              </a:rPr>
              <a:t>. I am not doing any detailed text analysis. </a:t>
            </a:r>
          </a:p>
          <a:p>
            <a:pPr marL="0" indent="0">
              <a:buNone/>
            </a:pPr>
            <a:r>
              <a:rPr lang="en-US" i="1" dirty="0">
                <a:latin typeface="Times New Roman" panose="02020603050405020304" pitchFamily="18" charset="0"/>
                <a:cs typeface="Times New Roman" panose="02020603050405020304" pitchFamily="18" charset="0"/>
              </a:rPr>
              <a:t>	Name:</a:t>
            </a:r>
          </a:p>
          <a:p>
            <a:pPr marL="0" indent="0">
              <a:buNone/>
            </a:pPr>
            <a:r>
              <a:rPr lang="en-US" dirty="0">
                <a:latin typeface="Times New Roman" panose="02020603050405020304" pitchFamily="18" charset="0"/>
                <a:cs typeface="Times New Roman" panose="02020603050405020304" pitchFamily="18" charset="0"/>
              </a:rPr>
              <a:t>		Intuition: A pet with a valid name has a higher rate of adoptability than one who does not have, as it gives more personal touch to the pet.  Process: I have extracted the information of whether a pet has a valid name or not and stored it in a separate column “</a:t>
            </a:r>
            <a:r>
              <a:rPr lang="en-US" dirty="0" err="1">
                <a:latin typeface="Times New Roman" panose="02020603050405020304" pitchFamily="18" charset="0"/>
                <a:cs typeface="Times New Roman" panose="02020603050405020304" pitchFamily="18" charset="0"/>
              </a:rPr>
              <a:t>HasValidName</a:t>
            </a:r>
            <a:r>
              <a:rPr lang="en-US" dirty="0">
                <a:latin typeface="Times New Roman" panose="02020603050405020304" pitchFamily="18" charset="0"/>
                <a:cs typeface="Times New Roman" panose="02020603050405020304" pitchFamily="18" charset="0"/>
              </a:rPr>
              <a:t>”. I have successfully changed this text field to a categorical counterpart. Then I remove the “Name column”</a:t>
            </a:r>
          </a:p>
        </p:txBody>
      </p:sp>
    </p:spTree>
    <p:extLst>
      <p:ext uri="{BB962C8B-B14F-4D97-AF65-F5344CB8AC3E}">
        <p14:creationId xmlns:p14="http://schemas.microsoft.com/office/powerpoint/2010/main" val="2495138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675E1-0434-4B1F-9B0E-323A1CFC78E2}"/>
              </a:ext>
            </a:extLst>
          </p:cNvPr>
          <p:cNvSpPr>
            <a:spLocks noGrp="1"/>
          </p:cNvSpPr>
          <p:nvPr>
            <p:ph idx="1"/>
          </p:nvPr>
        </p:nvSpPr>
        <p:spPr>
          <a:xfrm>
            <a:off x="1383578" y="1283677"/>
            <a:ext cx="8946541" cy="3260188"/>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Implementation</a:t>
            </a:r>
          </a:p>
          <a:p>
            <a:pPr marL="0" indent="0">
              <a:buNone/>
            </a:pPr>
            <a:r>
              <a:rPr lang="en-US" b="1" dirty="0"/>
              <a:t>			</a:t>
            </a:r>
            <a:r>
              <a:rPr lang="en-US" b="1" dirty="0" err="1"/>
              <a:t>GridSearch</a:t>
            </a:r>
            <a:r>
              <a:rPr lang="en-US" b="1" dirty="0"/>
              <a:t> </a:t>
            </a:r>
            <a:r>
              <a:rPr lang="en-US" dirty="0"/>
              <a:t>: I have optimized </a:t>
            </a:r>
            <a:r>
              <a:rPr lang="en-US" dirty="0" err="1"/>
              <a:t>AdaBoostClassifier</a:t>
            </a:r>
            <a:r>
              <a:rPr lang="en-US" dirty="0"/>
              <a:t> with </a:t>
            </a:r>
            <a:r>
              <a:rPr lang="en-US" dirty="0" err="1"/>
              <a:t>DecisionTreeClassifier</a:t>
            </a:r>
            <a:r>
              <a:rPr lang="en-US" dirty="0"/>
              <a:t> in the grid search. I have taken the score as </a:t>
            </a:r>
            <a:r>
              <a:rPr lang="en-US" dirty="0" err="1"/>
              <a:t>f_beta</a:t>
            </a:r>
            <a:r>
              <a:rPr lang="en-US" dirty="0"/>
              <a:t> score where beta = 0.5 as scorer. I have taken the optimization of </a:t>
            </a:r>
            <a:r>
              <a:rPr lang="en-US" dirty="0" err="1"/>
              <a:t>max_depth</a:t>
            </a:r>
            <a:r>
              <a:rPr lang="en-US" dirty="0"/>
              <a:t> and </a:t>
            </a:r>
            <a:r>
              <a:rPr lang="en-US" dirty="0" err="1"/>
              <a:t>min_samples_split</a:t>
            </a:r>
            <a:r>
              <a:rPr lang="en-US" dirty="0"/>
              <a:t> for the </a:t>
            </a:r>
            <a:r>
              <a:rPr lang="en-US" dirty="0" err="1"/>
              <a:t>DecisionTreeClassifier</a:t>
            </a:r>
            <a:r>
              <a:rPr lang="en-US" dirty="0"/>
              <a:t>. I have taken the </a:t>
            </a:r>
            <a:r>
              <a:rPr lang="en-US" dirty="0" err="1"/>
              <a:t>cross_validation</a:t>
            </a:r>
            <a:r>
              <a:rPr lang="en-US" dirty="0"/>
              <a:t> as 3 as default. Post training, I have used the best prediction to predict the best classes for the test cases extracted above. I have started with 1, 10, 100 and 1000 as values for </a:t>
            </a:r>
            <a:r>
              <a:rPr lang="en-US" dirty="0" err="1"/>
              <a:t>max_depth</a:t>
            </a:r>
            <a:r>
              <a:rPr lang="en-US" dirty="0"/>
              <a:t> and 1, 10, 100 for </a:t>
            </a:r>
            <a:r>
              <a:rPr lang="en-US" dirty="0" err="1"/>
              <a:t>min_samples_split</a:t>
            </a:r>
            <a:r>
              <a:rPr lang="en-US" dirty="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63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675E1-0434-4B1F-9B0E-323A1CFC78E2}"/>
              </a:ext>
            </a:extLst>
          </p:cNvPr>
          <p:cNvSpPr>
            <a:spLocks noGrp="1"/>
          </p:cNvSpPr>
          <p:nvPr>
            <p:ph idx="1"/>
          </p:nvPr>
        </p:nvSpPr>
        <p:spPr>
          <a:xfrm>
            <a:off x="1383578" y="1283677"/>
            <a:ext cx="8946541" cy="4076114"/>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Refinement</a:t>
            </a:r>
          </a:p>
          <a:p>
            <a:pPr marL="0" indent="0">
              <a:buNone/>
            </a:pPr>
            <a:r>
              <a:rPr lang="en-US" b="1" dirty="0"/>
              <a:t>		</a:t>
            </a:r>
            <a:r>
              <a:rPr lang="en-US" dirty="0">
                <a:latin typeface="Times New Roman" panose="02020603050405020304" pitchFamily="18" charset="0"/>
                <a:cs typeface="Times New Roman" panose="02020603050405020304" pitchFamily="18" charset="0"/>
              </a:rPr>
              <a:t>To optimize the performance, I realized that as I was not using any linear algorithm for classification, hence not dropping off any of the column category while doing the one hot encoding of a column might actually increase the performance of the algorithms. So I corrected that for all of the implementation. ● Once I trained the </a:t>
            </a:r>
            <a:r>
              <a:rPr lang="en-US" dirty="0" err="1">
                <a:latin typeface="Times New Roman" panose="02020603050405020304" pitchFamily="18" charset="0"/>
                <a:cs typeface="Times New Roman" panose="02020603050405020304" pitchFamily="18" charset="0"/>
              </a:rPr>
              <a:t>GridSearch</a:t>
            </a:r>
            <a:r>
              <a:rPr lang="en-US" dirty="0">
                <a:latin typeface="Times New Roman" panose="02020603050405020304" pitchFamily="18" charset="0"/>
                <a:cs typeface="Times New Roman" panose="02020603050405020304" pitchFamily="18" charset="0"/>
              </a:rPr>
              <a:t> on the aforementioned values, I realized that the best model actually chose 1000 as max depth which was my max value. So I probed what the best values of </a:t>
            </a:r>
            <a:r>
              <a:rPr lang="en-US" dirty="0" err="1">
                <a:latin typeface="Times New Roman" panose="02020603050405020304" pitchFamily="18" charset="0"/>
                <a:cs typeface="Times New Roman" panose="02020603050405020304" pitchFamily="18" charset="0"/>
              </a:rPr>
              <a:t>GridSearch</a:t>
            </a:r>
            <a:r>
              <a:rPr lang="en-US" dirty="0">
                <a:latin typeface="Times New Roman" panose="02020603050405020304" pitchFamily="18" charset="0"/>
                <a:cs typeface="Times New Roman" panose="02020603050405020304" pitchFamily="18" charset="0"/>
              </a:rPr>
              <a:t> should be. After running the </a:t>
            </a:r>
            <a:r>
              <a:rPr lang="en-US" dirty="0" err="1">
                <a:latin typeface="Times New Roman" panose="02020603050405020304" pitchFamily="18" charset="0"/>
                <a:cs typeface="Times New Roman" panose="02020603050405020304" pitchFamily="18" charset="0"/>
              </a:rPr>
              <a:t>GridSearch</a:t>
            </a:r>
            <a:r>
              <a:rPr lang="en-US" dirty="0">
                <a:latin typeface="Times New Roman" panose="02020603050405020304" pitchFamily="18" charset="0"/>
                <a:cs typeface="Times New Roman" panose="02020603050405020304" pitchFamily="18" charset="0"/>
              </a:rPr>
              <a:t> for 2 more times, I realized that the best parameters to probe are in the range 1100-1300 for max depth and 15-30 for </a:t>
            </a:r>
            <a:r>
              <a:rPr lang="en-US" dirty="0" err="1">
                <a:latin typeface="Times New Roman" panose="02020603050405020304" pitchFamily="18" charset="0"/>
                <a:cs typeface="Times New Roman" panose="02020603050405020304" pitchFamily="18" charset="0"/>
              </a:rPr>
              <a:t>min_samples_split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544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675E1-0434-4B1F-9B0E-323A1CFC78E2}"/>
              </a:ext>
            </a:extLst>
          </p:cNvPr>
          <p:cNvSpPr>
            <a:spLocks noGrp="1"/>
          </p:cNvSpPr>
          <p:nvPr>
            <p:ph idx="1"/>
          </p:nvPr>
        </p:nvSpPr>
        <p:spPr>
          <a:xfrm>
            <a:off x="1383578" y="1653919"/>
            <a:ext cx="8946541" cy="4076114"/>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Model Evaluation and Validation</a:t>
            </a:r>
          </a:p>
          <a:p>
            <a:pPr marL="0" indent="0">
              <a:buNone/>
            </a:pPr>
            <a:r>
              <a:rPr lang="en-US" b="1" dirty="0"/>
              <a:t>		</a:t>
            </a:r>
            <a:r>
              <a:rPr lang="en-US" dirty="0" err="1">
                <a:latin typeface="Times New Roman" panose="02020603050405020304" pitchFamily="18" charset="0"/>
                <a:cs typeface="Times New Roman" panose="02020603050405020304" pitchFamily="18" charset="0"/>
              </a:rPr>
              <a:t>GridSearch</a:t>
            </a:r>
            <a:r>
              <a:rPr lang="en-US" dirty="0">
                <a:latin typeface="Times New Roman" panose="02020603050405020304" pitchFamily="18" charset="0"/>
                <a:cs typeface="Times New Roman" panose="02020603050405020304" pitchFamily="18" charset="0"/>
              </a:rPr>
              <a:t> gives a F1 score of 44.08% on the test set that we created from the data split. </a:t>
            </a:r>
          </a:p>
          <a:p>
            <a:pPr marL="0" indent="0">
              <a:buNone/>
            </a:pPr>
            <a:r>
              <a:rPr lang="en-US" dirty="0">
                <a:latin typeface="Times New Roman" panose="02020603050405020304" pitchFamily="18" charset="0"/>
                <a:cs typeface="Times New Roman" panose="02020603050405020304" pitchFamily="18" charset="0"/>
              </a:rPr>
              <a:t>	● ANN gives F1 score of 85.60% on the same test set. The precision and recall are 90.71 and 81.16% respectively.</a:t>
            </a:r>
          </a:p>
          <a:p>
            <a:pPr marL="0" indent="0">
              <a:buNone/>
            </a:pPr>
            <a:r>
              <a:rPr lang="en-US" dirty="0">
                <a:latin typeface="Times New Roman" panose="02020603050405020304" pitchFamily="18" charset="0"/>
                <a:cs typeface="Times New Roman" panose="02020603050405020304" pitchFamily="18" charset="0"/>
              </a:rPr>
              <a:t>	● CNN gives F1 score of less than 1%. There is definitely some problem with the implementation of this algorithm.</a:t>
            </a:r>
          </a:p>
        </p:txBody>
      </p:sp>
      <p:sp>
        <p:nvSpPr>
          <p:cNvPr id="4" name="Title 1">
            <a:extLst>
              <a:ext uri="{FF2B5EF4-FFF2-40B4-BE49-F238E27FC236}">
                <a16:creationId xmlns:a16="http://schemas.microsoft.com/office/drawing/2014/main" id="{2D565FB0-04B7-4810-8964-6AE1BA9F7A8A}"/>
              </a:ext>
            </a:extLst>
          </p:cNvPr>
          <p:cNvSpPr>
            <a:spLocks noGrp="1"/>
          </p:cNvSpPr>
          <p:nvPr>
            <p:ph type="title"/>
          </p:nvPr>
        </p:nvSpPr>
        <p:spPr>
          <a:xfrm>
            <a:off x="925396" y="452718"/>
            <a:ext cx="9404723" cy="1400530"/>
          </a:xfrm>
        </p:spPr>
        <p:txBody>
          <a:bodyPr/>
          <a:lstStyle/>
          <a:p>
            <a:r>
              <a:rPr lang="en-US" b="1" dirty="0"/>
              <a:t>IV. Results</a:t>
            </a:r>
            <a:br>
              <a:rPr lang="en-US" b="1" dirty="0"/>
            </a:br>
            <a:endParaRPr lang="en-US" dirty="0"/>
          </a:p>
        </p:txBody>
      </p:sp>
    </p:spTree>
    <p:extLst>
      <p:ext uri="{BB962C8B-B14F-4D97-AF65-F5344CB8AC3E}">
        <p14:creationId xmlns:p14="http://schemas.microsoft.com/office/powerpoint/2010/main" val="255136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675E1-0434-4B1F-9B0E-323A1CFC78E2}"/>
              </a:ext>
            </a:extLst>
          </p:cNvPr>
          <p:cNvSpPr>
            <a:spLocks noGrp="1"/>
          </p:cNvSpPr>
          <p:nvPr>
            <p:ph idx="1"/>
          </p:nvPr>
        </p:nvSpPr>
        <p:spPr>
          <a:xfrm>
            <a:off x="1383578" y="1653919"/>
            <a:ext cx="8946541" cy="4076114"/>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Justification</a:t>
            </a:r>
          </a:p>
          <a:p>
            <a:pPr marL="0" indent="0">
              <a:buNone/>
            </a:pPr>
            <a:r>
              <a:rPr lang="en-US" b="1" dirty="0"/>
              <a:t>		</a:t>
            </a:r>
            <a:r>
              <a:rPr lang="en-US" dirty="0" err="1">
                <a:latin typeface="Times New Roman" panose="02020603050405020304" pitchFamily="18" charset="0"/>
                <a:cs typeface="Times New Roman" panose="02020603050405020304" pitchFamily="18" charset="0"/>
              </a:rPr>
              <a:t>DecisionTreeClassifier</a:t>
            </a:r>
            <a:r>
              <a:rPr lang="en-US" dirty="0">
                <a:latin typeface="Times New Roman" panose="02020603050405020304" pitchFamily="18" charset="0"/>
                <a:cs typeface="Times New Roman" panose="02020603050405020304" pitchFamily="18" charset="0"/>
              </a:rPr>
              <a:t> gives an F1 score of nearly 38%. </a:t>
            </a:r>
            <a:r>
              <a:rPr lang="en-US" dirty="0" err="1">
                <a:latin typeface="Times New Roman" panose="02020603050405020304" pitchFamily="18" charset="0"/>
                <a:cs typeface="Times New Roman" panose="02020603050405020304" pitchFamily="18" charset="0"/>
              </a:rPr>
              <a:t>GridSearch</a:t>
            </a:r>
            <a:r>
              <a:rPr lang="en-US" dirty="0">
                <a:latin typeface="Times New Roman" panose="02020603050405020304" pitchFamily="18" charset="0"/>
                <a:cs typeface="Times New Roman" panose="02020603050405020304" pitchFamily="18" charset="0"/>
              </a:rPr>
              <a:t> performs well, ANN performs extremely well and CNN performs poorly than the benchmark model. CNN model for some reason isn’t able to learn the characteristics of the images and hence unable to train well. I need to dive deeper into what the issue with images might be.</a:t>
            </a:r>
          </a:p>
        </p:txBody>
      </p:sp>
    </p:spTree>
    <p:extLst>
      <p:ext uri="{BB962C8B-B14F-4D97-AF65-F5344CB8AC3E}">
        <p14:creationId xmlns:p14="http://schemas.microsoft.com/office/powerpoint/2010/main" val="85936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675E1-0434-4B1F-9B0E-323A1CFC78E2}"/>
              </a:ext>
            </a:extLst>
          </p:cNvPr>
          <p:cNvSpPr>
            <a:spLocks noGrp="1"/>
          </p:cNvSpPr>
          <p:nvPr>
            <p:ph idx="1"/>
          </p:nvPr>
        </p:nvSpPr>
        <p:spPr>
          <a:xfrm>
            <a:off x="1383578" y="1653919"/>
            <a:ext cx="8946541" cy="4076114"/>
          </a:xfrm>
        </p:spPr>
        <p:txBody>
          <a:bodyPr>
            <a:normAutofit/>
          </a:bodyPr>
          <a:lstStyle/>
          <a:p>
            <a:pPr marL="0" indent="0">
              <a:buNone/>
            </a:pPr>
            <a:r>
              <a:rPr lang="en-US" dirty="0"/>
              <a:t>		I am picking one of the simplest graphs for this free-form visualization. When I look at this graph, I really cannot identify any correlation between type of pet and whether I can confidently say that any percentage of cats/dogs will be sold more or less than the other type. Yet the algorithms have somehow found a way to find a relation between these seemingly unrelated variables. What I am trying to get to is that its highly impossible for humans to work with such huge datasets and rule based systems might work in certain scenarios but as the problem area increases so will the need for these AI models increase.</a:t>
            </a: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FCEC6A8-36D5-4CAC-8568-2E52D301549E}"/>
              </a:ext>
            </a:extLst>
          </p:cNvPr>
          <p:cNvSpPr>
            <a:spLocks noGrp="1"/>
          </p:cNvSpPr>
          <p:nvPr>
            <p:ph type="title"/>
          </p:nvPr>
        </p:nvSpPr>
        <p:spPr>
          <a:xfrm>
            <a:off x="925396" y="452718"/>
            <a:ext cx="3984229" cy="869645"/>
          </a:xfrm>
        </p:spPr>
        <p:txBody>
          <a:bodyPr/>
          <a:lstStyle/>
          <a:p>
            <a:r>
              <a:rPr lang="en-US" b="1" dirty="0"/>
              <a:t>V. Conclusion</a:t>
            </a:r>
            <a:br>
              <a:rPr lang="en-US" b="1" dirty="0"/>
            </a:br>
            <a:endParaRPr lang="en-US" dirty="0"/>
          </a:p>
        </p:txBody>
      </p:sp>
    </p:spTree>
    <p:extLst>
      <p:ext uri="{BB962C8B-B14F-4D97-AF65-F5344CB8AC3E}">
        <p14:creationId xmlns:p14="http://schemas.microsoft.com/office/powerpoint/2010/main" val="126853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42AF-CB20-4475-9E51-4A3848421E7B}"/>
              </a:ext>
            </a:extLst>
          </p:cNvPr>
          <p:cNvSpPr>
            <a:spLocks noGrp="1"/>
          </p:cNvSpPr>
          <p:nvPr>
            <p:ph type="title"/>
          </p:nvPr>
        </p:nvSpPr>
        <p:spPr>
          <a:xfrm>
            <a:off x="1103312" y="372794"/>
            <a:ext cx="2364375" cy="827442"/>
          </a:xfrm>
        </p:spPr>
        <p:txBody>
          <a:bodyPr/>
          <a:lstStyle/>
          <a:p>
            <a:r>
              <a:rPr lang="en-US" sz="2800"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6A3577AF-0E00-44EC-9AA3-21276F9F2F70}"/>
              </a:ext>
            </a:extLst>
          </p:cNvPr>
          <p:cNvSpPr>
            <a:spLocks noGrp="1"/>
          </p:cNvSpPr>
          <p:nvPr>
            <p:ph idx="1"/>
          </p:nvPr>
        </p:nvSpPr>
        <p:spPr>
          <a:xfrm>
            <a:off x="1103312" y="1138518"/>
            <a:ext cx="8946541" cy="5346688"/>
          </a:xfrm>
        </p:spPr>
        <p:txBody>
          <a:bodyPr>
            <a:normAutofit fontScale="85000" lnSpcReduction="20000"/>
          </a:bodyPr>
          <a:lstStyle/>
          <a:p>
            <a:r>
              <a:rPr lang="en-US" b="1" dirty="0"/>
              <a:t>I. Definition</a:t>
            </a:r>
          </a:p>
          <a:p>
            <a:pPr lvl="2"/>
            <a:r>
              <a:rPr lang="en-US" b="1" dirty="0"/>
              <a:t>Project Overview</a:t>
            </a:r>
          </a:p>
          <a:p>
            <a:pPr lvl="2"/>
            <a:r>
              <a:rPr lang="en-US" b="1" dirty="0"/>
              <a:t>Problem Statement</a:t>
            </a:r>
          </a:p>
          <a:p>
            <a:pPr lvl="2"/>
            <a:r>
              <a:rPr lang="en-US" b="1" dirty="0"/>
              <a:t>Metrics</a:t>
            </a:r>
          </a:p>
          <a:p>
            <a:r>
              <a:rPr lang="en-US" b="1" dirty="0"/>
              <a:t>II. Analysis</a:t>
            </a:r>
          </a:p>
          <a:p>
            <a:pPr lvl="2"/>
            <a:r>
              <a:rPr lang="en-US" b="1" dirty="0"/>
              <a:t>Data Exploration</a:t>
            </a:r>
          </a:p>
          <a:p>
            <a:pPr lvl="2"/>
            <a:r>
              <a:rPr lang="en-US" b="1" dirty="0"/>
              <a:t>Exploratory Visualization</a:t>
            </a:r>
          </a:p>
          <a:p>
            <a:pPr lvl="2"/>
            <a:r>
              <a:rPr lang="en-US" b="1" dirty="0"/>
              <a:t>Algorithms and Techniques</a:t>
            </a:r>
          </a:p>
          <a:p>
            <a:pPr lvl="2"/>
            <a:r>
              <a:rPr lang="en-US" b="1" dirty="0"/>
              <a:t>Benchmark</a:t>
            </a:r>
          </a:p>
          <a:p>
            <a:r>
              <a:rPr lang="en-US" b="1" dirty="0"/>
              <a:t>III. Methodology</a:t>
            </a:r>
          </a:p>
          <a:p>
            <a:pPr lvl="2"/>
            <a:r>
              <a:rPr lang="en-US" b="1" dirty="0"/>
              <a:t>Data Preprocessing</a:t>
            </a:r>
          </a:p>
          <a:p>
            <a:pPr lvl="2"/>
            <a:r>
              <a:rPr lang="en-US" b="1" dirty="0"/>
              <a:t>Implementation</a:t>
            </a:r>
          </a:p>
          <a:p>
            <a:pPr lvl="2"/>
            <a:r>
              <a:rPr lang="en-US" b="1" dirty="0"/>
              <a:t>Refinement</a:t>
            </a:r>
          </a:p>
          <a:p>
            <a:r>
              <a:rPr lang="en-US" b="1" dirty="0"/>
              <a:t>IV. Results</a:t>
            </a:r>
          </a:p>
          <a:p>
            <a:pPr lvl="2"/>
            <a:r>
              <a:rPr lang="en-US" b="1" dirty="0"/>
              <a:t>Model Evaluation and Validation</a:t>
            </a:r>
          </a:p>
          <a:p>
            <a:pPr lvl="2"/>
            <a:r>
              <a:rPr lang="en-US" b="1" dirty="0"/>
              <a:t>Justification</a:t>
            </a:r>
          </a:p>
          <a:p>
            <a:r>
              <a:rPr lang="en-US" b="1" dirty="0"/>
              <a:t>V. Conclusion</a:t>
            </a:r>
            <a:endParaRPr lang="en-US" dirty="0"/>
          </a:p>
        </p:txBody>
      </p:sp>
    </p:spTree>
    <p:extLst>
      <p:ext uri="{BB962C8B-B14F-4D97-AF65-F5344CB8AC3E}">
        <p14:creationId xmlns:p14="http://schemas.microsoft.com/office/powerpoint/2010/main" val="284186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C152-EE7B-4806-97A1-16F01C77DF0F}"/>
              </a:ext>
            </a:extLst>
          </p:cNvPr>
          <p:cNvSpPr>
            <a:spLocks noGrp="1"/>
          </p:cNvSpPr>
          <p:nvPr>
            <p:ph type="title"/>
          </p:nvPr>
        </p:nvSpPr>
        <p:spPr/>
        <p:txBody>
          <a:bodyPr/>
          <a:lstStyle/>
          <a:p>
            <a:r>
              <a:rPr lang="en-US" b="1" dirty="0"/>
              <a:t>I. Definition</a:t>
            </a:r>
            <a:br>
              <a:rPr lang="en-US" b="1" dirty="0"/>
            </a:br>
            <a:endParaRPr lang="en-US" dirty="0"/>
          </a:p>
        </p:txBody>
      </p:sp>
      <p:sp>
        <p:nvSpPr>
          <p:cNvPr id="3" name="Content Placeholder 2">
            <a:extLst>
              <a:ext uri="{FF2B5EF4-FFF2-40B4-BE49-F238E27FC236}">
                <a16:creationId xmlns:a16="http://schemas.microsoft.com/office/drawing/2014/main" id="{94345312-77F0-4C37-8812-912CE2D7B182}"/>
              </a:ext>
            </a:extLst>
          </p:cNvPr>
          <p:cNvSpPr>
            <a:spLocks noGrp="1"/>
          </p:cNvSpPr>
          <p:nvPr>
            <p:ph idx="1"/>
          </p:nvPr>
        </p:nvSpPr>
        <p:spPr>
          <a:xfrm>
            <a:off x="1103312" y="1294228"/>
            <a:ext cx="8946541" cy="4954171"/>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Project Overview</a:t>
            </a:r>
          </a:p>
          <a:p>
            <a:pPr marL="0" indent="0">
              <a:buNone/>
            </a:pPr>
            <a:r>
              <a:rPr lang="en-US" dirty="0"/>
              <a:t>		</a:t>
            </a:r>
            <a:r>
              <a:rPr lang="en-US" dirty="0">
                <a:latin typeface="Times New Roman" panose="02020603050405020304" pitchFamily="18" charset="0"/>
                <a:cs typeface="Times New Roman" panose="02020603050405020304" pitchFamily="18" charset="0"/>
              </a:rPr>
              <a:t>Millions of stray animals suffer on the streets or are euthanized in shelters every day  around the world. If homes can be found for them, many precious lives can be saved and more happy families created. </a:t>
            </a:r>
            <a:r>
              <a:rPr lang="en-US" dirty="0" err="1">
                <a:latin typeface="Times New Roman" panose="02020603050405020304" pitchFamily="18" charset="0"/>
                <a:cs typeface="Times New Roman" panose="02020603050405020304" pitchFamily="18" charset="0"/>
              </a:rPr>
              <a:t>PetFinder</a:t>
            </a:r>
            <a:r>
              <a:rPr lang="en-US" dirty="0">
                <a:latin typeface="Times New Roman" panose="02020603050405020304" pitchFamily="18" charset="0"/>
                <a:cs typeface="Times New Roman" panose="02020603050405020304" pitchFamily="18" charset="0"/>
              </a:rPr>
              <a:t> collaborates closely with animal </a:t>
            </a:r>
            <a:r>
              <a:rPr lang="en-US" dirty="0" err="1">
                <a:latin typeface="Times New Roman" panose="02020603050405020304" pitchFamily="18" charset="0"/>
                <a:cs typeface="Times New Roman" panose="02020603050405020304" pitchFamily="18" charset="0"/>
              </a:rPr>
              <a:t>lovers,media</a:t>
            </a:r>
            <a:r>
              <a:rPr lang="en-US" dirty="0">
                <a:latin typeface="Times New Roman" panose="02020603050405020304" pitchFamily="18" charset="0"/>
                <a:cs typeface="Times New Roman" panose="02020603050405020304" pitchFamily="18" charset="0"/>
              </a:rPr>
              <a:t>, corporations, and global organizations to improve animal welfare Animal adoption rates are strongly correlated to the metadata associated with </a:t>
            </a:r>
            <a:r>
              <a:rPr lang="en-US" dirty="0" err="1">
                <a:latin typeface="Times New Roman" panose="02020603050405020304" pitchFamily="18" charset="0"/>
                <a:cs typeface="Times New Roman" panose="02020603050405020304" pitchFamily="18" charset="0"/>
              </a:rPr>
              <a:t>theironline</a:t>
            </a:r>
            <a:r>
              <a:rPr lang="en-US" dirty="0">
                <a:latin typeface="Times New Roman" panose="02020603050405020304" pitchFamily="18" charset="0"/>
                <a:cs typeface="Times New Roman" panose="02020603050405020304" pitchFamily="18" charset="0"/>
              </a:rPr>
              <a:t> profiles, such as descriptive text and photo characteristics. As one </a:t>
            </a:r>
            <a:r>
              <a:rPr lang="en-US" dirty="0" err="1">
                <a:latin typeface="Times New Roman" panose="02020603050405020304" pitchFamily="18" charset="0"/>
                <a:cs typeface="Times New Roman" panose="02020603050405020304" pitchFamily="18" charset="0"/>
              </a:rPr>
              <a:t>example,PetFinder</a:t>
            </a:r>
            <a:r>
              <a:rPr lang="en-US" dirty="0">
                <a:latin typeface="Times New Roman" panose="02020603050405020304" pitchFamily="18" charset="0"/>
                <a:cs typeface="Times New Roman" panose="02020603050405020304" pitchFamily="18" charset="0"/>
              </a:rPr>
              <a:t> is currently experimenting with a simple AI tool called the Cuteness </a:t>
            </a:r>
            <a:r>
              <a:rPr lang="en-US" dirty="0" err="1">
                <a:latin typeface="Times New Roman" panose="02020603050405020304" pitchFamily="18" charset="0"/>
                <a:cs typeface="Times New Roman" panose="02020603050405020304" pitchFamily="18" charset="0"/>
              </a:rPr>
              <a:t>Meter,which</a:t>
            </a:r>
            <a:r>
              <a:rPr lang="en-US" dirty="0">
                <a:latin typeface="Times New Roman" panose="02020603050405020304" pitchFamily="18" charset="0"/>
                <a:cs typeface="Times New Roman" panose="02020603050405020304" pitchFamily="18" charset="0"/>
              </a:rPr>
              <a:t> ranks how cute a pet is based on qualities present in their photos.</a:t>
            </a:r>
          </a:p>
        </p:txBody>
      </p:sp>
    </p:spTree>
    <p:extLst>
      <p:ext uri="{BB962C8B-B14F-4D97-AF65-F5344CB8AC3E}">
        <p14:creationId xmlns:p14="http://schemas.microsoft.com/office/powerpoint/2010/main" val="99505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0A1C4F7-9CB6-4D27-B1A5-AFBD4B6E917D}"/>
              </a:ext>
            </a:extLst>
          </p:cNvPr>
          <p:cNvSpPr>
            <a:spLocks noGrp="1"/>
          </p:cNvSpPr>
          <p:nvPr>
            <p:ph idx="1"/>
          </p:nvPr>
        </p:nvSpPr>
        <p:spPr>
          <a:xfrm>
            <a:off x="1426869" y="1322364"/>
            <a:ext cx="8946541" cy="3924886"/>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Problem Statement</a:t>
            </a:r>
          </a:p>
          <a:p>
            <a:pPr marL="0" indent="0">
              <a:buNone/>
            </a:pPr>
            <a:r>
              <a:rPr lang="en-US" sz="2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problem at hand is to predict the rate at which a pet shall be adopted. There a 5 categories of adoption rates in which the prediction has to be done. For every pet, there are various parameters along with image and textual data are provided as training parameters. These parameters include details like color, breed, vaccinated </a:t>
            </a:r>
            <a:r>
              <a:rPr lang="en-US" dirty="0" err="1">
                <a:latin typeface="Times New Roman" panose="02020603050405020304" pitchFamily="18" charset="0"/>
                <a:cs typeface="Times New Roman" panose="02020603050405020304" pitchFamily="18" charset="0"/>
              </a:rPr>
              <a:t>statushealth</a:t>
            </a:r>
            <a:r>
              <a:rPr lang="en-US" dirty="0">
                <a:latin typeface="Times New Roman" panose="02020603050405020304" pitchFamily="18" charset="0"/>
                <a:cs typeface="Times New Roman" panose="02020603050405020304" pitchFamily="18" charset="0"/>
              </a:rPr>
              <a:t>, etc. of the pet. The problem is a multi-class classification problem where the predicted class is the adoption speed for each pet.</a:t>
            </a:r>
          </a:p>
        </p:txBody>
      </p:sp>
    </p:spTree>
    <p:extLst>
      <p:ext uri="{BB962C8B-B14F-4D97-AF65-F5344CB8AC3E}">
        <p14:creationId xmlns:p14="http://schemas.microsoft.com/office/powerpoint/2010/main" val="100185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5DCFA-54BE-4D73-8152-FCAECDAD557A}"/>
              </a:ext>
            </a:extLst>
          </p:cNvPr>
          <p:cNvSpPr>
            <a:spLocks noGrp="1"/>
          </p:cNvSpPr>
          <p:nvPr>
            <p:ph idx="1"/>
          </p:nvPr>
        </p:nvSpPr>
        <p:spPr>
          <a:xfrm>
            <a:off x="1483140" y="1331259"/>
            <a:ext cx="8946541" cy="4195481"/>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Metrics</a:t>
            </a:r>
          </a:p>
          <a:p>
            <a:pPr marL="0" indent="0">
              <a:buNone/>
            </a:pPr>
            <a:r>
              <a:rPr lang="en-US" dirty="0"/>
              <a:t>    		We’ll evaluate the models on these metrics: Confusion matrix, precision, recall and f1-score. These metrics will give us a fair idea of how the algorithm is performing on the datasets. We can directly compare these metrics with the benchmark implementations. F1 is a balanced metrics that takes both accuracy and precision into account. I have not added accuracy here as one of the labels is less than 10% of the rest of the labels individually. Hence, the classes are imbalanced and so accuracy as a metrics won’t be correct to use. </a:t>
            </a:r>
          </a:p>
        </p:txBody>
      </p:sp>
    </p:spTree>
    <p:extLst>
      <p:ext uri="{BB962C8B-B14F-4D97-AF65-F5344CB8AC3E}">
        <p14:creationId xmlns:p14="http://schemas.microsoft.com/office/powerpoint/2010/main" val="18241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74AFD-60CB-44C9-A601-808DD3DC77FD}"/>
              </a:ext>
            </a:extLst>
          </p:cNvPr>
          <p:cNvSpPr>
            <a:spLocks noGrp="1"/>
          </p:cNvSpPr>
          <p:nvPr>
            <p:ph idx="1"/>
          </p:nvPr>
        </p:nvSpPr>
        <p:spPr>
          <a:xfrm>
            <a:off x="1497207" y="1687158"/>
            <a:ext cx="8946541" cy="4195481"/>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Data Exploration</a:t>
            </a:r>
          </a:p>
          <a:p>
            <a:pPr marL="0" indent="0">
              <a:buNone/>
            </a:pPr>
            <a:r>
              <a:rPr lang="en-US" dirty="0"/>
              <a:t>			</a:t>
            </a:r>
            <a:r>
              <a:rPr lang="en-US" dirty="0">
                <a:latin typeface="Times New Roman" panose="02020603050405020304" pitchFamily="18" charset="0"/>
                <a:cs typeface="Times New Roman" panose="02020603050405020304" pitchFamily="18" charset="0"/>
              </a:rPr>
              <a:t>We start by analyzing the training data. The training data contains 14993 data points (rows). It has 23 parameters (columns) include target variable </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AdoptionSpeed</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There are varied parameters including:</a:t>
            </a:r>
          </a:p>
          <a:p>
            <a:pPr marL="0" indent="0">
              <a:buNone/>
            </a:pP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Categorical variables </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PetID</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It is the unique index for every pet entry. It is used to refer the images and sentiment from other data sources.</a:t>
            </a:r>
          </a:p>
          <a:p>
            <a:pPr marL="0" indent="0">
              <a:buNone/>
            </a:pPr>
            <a:r>
              <a:rPr lang="en-US" dirty="0">
                <a:latin typeface="Times New Roman" panose="02020603050405020304" pitchFamily="18" charset="0"/>
                <a:cs typeface="Times New Roman" panose="02020603050405020304" pitchFamily="18" charset="0"/>
              </a:rPr>
              <a:t>		○ Personal Parameters: They determine the personal characteristics of a pet.</a:t>
            </a:r>
          </a:p>
          <a:p>
            <a:pPr marL="0" indent="0">
              <a:buNone/>
            </a:pP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Type: </a:t>
            </a:r>
            <a:r>
              <a:rPr lang="en-US" dirty="0">
                <a:latin typeface="Times New Roman" panose="02020603050405020304" pitchFamily="18" charset="0"/>
                <a:cs typeface="Times New Roman" panose="02020603050405020304" pitchFamily="18" charset="0"/>
              </a:rPr>
              <a:t>Cat or Dog. There is no clear distinction as to if a cat or dog</a:t>
            </a:r>
          </a:p>
        </p:txBody>
      </p:sp>
      <p:sp>
        <p:nvSpPr>
          <p:cNvPr id="4" name="Title 1">
            <a:extLst>
              <a:ext uri="{FF2B5EF4-FFF2-40B4-BE49-F238E27FC236}">
                <a16:creationId xmlns:a16="http://schemas.microsoft.com/office/drawing/2014/main" id="{FFBADE8D-1927-42B8-90F0-9928DB5450FB}"/>
              </a:ext>
            </a:extLst>
          </p:cNvPr>
          <p:cNvSpPr>
            <a:spLocks noGrp="1"/>
          </p:cNvSpPr>
          <p:nvPr>
            <p:ph type="title"/>
          </p:nvPr>
        </p:nvSpPr>
        <p:spPr>
          <a:xfrm>
            <a:off x="1391699" y="589775"/>
            <a:ext cx="2955218" cy="771171"/>
          </a:xfrm>
        </p:spPr>
        <p:txBody>
          <a:bodyPr/>
          <a:lstStyle/>
          <a:p>
            <a:r>
              <a:rPr lang="en-US" b="1" dirty="0"/>
              <a:t>II. Analysis</a:t>
            </a:r>
            <a:br>
              <a:rPr lang="en-US" b="1" dirty="0"/>
            </a:br>
            <a:br>
              <a:rPr lang="en-US" b="1" dirty="0"/>
            </a:br>
            <a:endParaRPr lang="en-US" dirty="0"/>
          </a:p>
        </p:txBody>
      </p:sp>
    </p:spTree>
    <p:extLst>
      <p:ext uri="{BB962C8B-B14F-4D97-AF65-F5344CB8AC3E}">
        <p14:creationId xmlns:p14="http://schemas.microsoft.com/office/powerpoint/2010/main" val="273203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EDC22-0DBC-465A-B5B4-5412E36712CD}"/>
              </a:ext>
            </a:extLst>
          </p:cNvPr>
          <p:cNvSpPr>
            <a:spLocks noGrp="1"/>
          </p:cNvSpPr>
          <p:nvPr>
            <p:ph idx="1"/>
          </p:nvPr>
        </p:nvSpPr>
        <p:spPr>
          <a:xfrm>
            <a:off x="1103312" y="928468"/>
            <a:ext cx="8946541" cy="5319931"/>
          </a:xfrm>
        </p:spPr>
        <p:txBody>
          <a:bodyPr>
            <a:normAutofit/>
          </a:bodyPr>
          <a:lstStyle/>
          <a:p>
            <a:pPr marL="914400" lvl="2" indent="0">
              <a:buNone/>
            </a:pPr>
            <a:r>
              <a:rPr lang="en-US" sz="2800" b="1" dirty="0">
                <a:latin typeface="Times New Roman" panose="02020603050405020304" pitchFamily="18" charset="0"/>
                <a:cs typeface="Times New Roman" panose="02020603050405020304" pitchFamily="18" charset="0"/>
              </a:rPr>
              <a:t>Exploratory Visualization</a:t>
            </a:r>
          </a:p>
          <a:p>
            <a:pPr marL="0" indent="0">
              <a:buNone/>
            </a:pPr>
            <a:r>
              <a:rPr lang="en-US" dirty="0"/>
              <a:t>		I have taken the name data as a key data point. The visualization shows that pets who don’t have a valid name have a lower probability of being adopted than the ones with a valid name. To get this I first found if the text contained a lot of text “no” and listed all the data. I then studied the table and found out that instead of the text “no”, text “name” makes more sense to find out. Some examples include, “Not named yet”, “Unnamed”, “To be named by owner”. I also found that a lot of entries in this table were that of </a:t>
            </a:r>
            <a:r>
              <a:rPr lang="en-US" dirty="0" err="1"/>
              <a:t>NaN</a:t>
            </a:r>
            <a:r>
              <a:rPr lang="en-US" dirty="0"/>
              <a:t>. In retrospection, both these observations, make a lot of sense. Both these were substantially backed by data as well.  Filtering on “name”.  And the importance of name for the adoptability as it gives a personalization to the pet.</a:t>
            </a:r>
          </a:p>
        </p:txBody>
      </p:sp>
    </p:spTree>
    <p:extLst>
      <p:ext uri="{BB962C8B-B14F-4D97-AF65-F5344CB8AC3E}">
        <p14:creationId xmlns:p14="http://schemas.microsoft.com/office/powerpoint/2010/main" val="230690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09622F-505E-405E-B53B-933BCFC1CECE}"/>
              </a:ext>
            </a:extLst>
          </p:cNvPr>
          <p:cNvSpPr>
            <a:spLocks noGrp="1"/>
          </p:cNvSpPr>
          <p:nvPr>
            <p:ph idx="1"/>
          </p:nvPr>
        </p:nvSpPr>
        <p:spPr>
          <a:xfrm>
            <a:off x="1300259" y="1068180"/>
            <a:ext cx="8946541" cy="4195481"/>
          </a:xfrm>
        </p:spPr>
        <p:txBody>
          <a:bodyPr/>
          <a:lstStyle/>
          <a:p>
            <a:pPr marL="0" indent="0">
              <a:buNone/>
            </a:pPr>
            <a:r>
              <a:rPr lang="en-US" sz="2800" b="1" dirty="0">
                <a:latin typeface="Times New Roman" panose="02020603050405020304" pitchFamily="18" charset="0"/>
                <a:cs typeface="Times New Roman" panose="02020603050405020304" pitchFamily="18" charset="0"/>
              </a:rPr>
              <a:t>Algorithms and Techniques</a:t>
            </a:r>
          </a:p>
          <a:p>
            <a:pPr marL="0" indent="0">
              <a:buNone/>
            </a:pPr>
            <a:r>
              <a:rPr lang="en-US" dirty="0"/>
              <a:t>		This is a multi-label classification problem. I have decided to use </a:t>
            </a:r>
            <a:r>
              <a:rPr lang="en-US" i="1" dirty="0" err="1"/>
              <a:t>GridSearch</a:t>
            </a:r>
            <a:r>
              <a:rPr lang="en-US" i="1" dirty="0"/>
              <a:t> </a:t>
            </a:r>
            <a:r>
              <a:rPr lang="en-US" dirty="0"/>
              <a:t>and </a:t>
            </a:r>
            <a:r>
              <a:rPr lang="en-US" i="1" dirty="0"/>
              <a:t>Neural Networks </a:t>
            </a:r>
            <a:r>
              <a:rPr lang="en-US" dirty="0"/>
              <a:t>on csv and images as 4 separate models. All these work well on multi-class classification. All of these have a different approach towards a solution. There are a lot of categorical values, which gives me a strong institution that this type of dataset should be easily classifiable by these algorithms</a:t>
            </a:r>
          </a:p>
        </p:txBody>
      </p:sp>
    </p:spTree>
    <p:extLst>
      <p:ext uri="{BB962C8B-B14F-4D97-AF65-F5344CB8AC3E}">
        <p14:creationId xmlns:p14="http://schemas.microsoft.com/office/powerpoint/2010/main" val="178510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A92BACA-CD0D-4A4B-BA8A-D4037003B26B}"/>
              </a:ext>
            </a:extLst>
          </p:cNvPr>
          <p:cNvSpPr>
            <a:spLocks noGrp="1"/>
          </p:cNvSpPr>
          <p:nvPr>
            <p:ph idx="1"/>
          </p:nvPr>
        </p:nvSpPr>
        <p:spPr>
          <a:xfrm>
            <a:off x="1300259" y="1068180"/>
            <a:ext cx="8946541" cy="2082983"/>
          </a:xfrm>
        </p:spPr>
        <p:txBody>
          <a:bodyPr/>
          <a:lstStyle/>
          <a:p>
            <a:pPr marL="0" indent="0">
              <a:buNone/>
            </a:pPr>
            <a:r>
              <a:rPr lang="en-US" sz="2800" b="1" dirty="0">
                <a:latin typeface="Times New Roman" panose="02020603050405020304" pitchFamily="18" charset="0"/>
                <a:cs typeface="Times New Roman" panose="02020603050405020304" pitchFamily="18" charset="0"/>
              </a:rPr>
              <a:t>Benchmark</a:t>
            </a:r>
          </a:p>
          <a:p>
            <a:pPr marL="0" indent="0">
              <a:buNone/>
            </a:pPr>
            <a:r>
              <a:rPr lang="en-US" dirty="0"/>
              <a:t>		For the benchmarking, I have taken a default </a:t>
            </a:r>
            <a:r>
              <a:rPr lang="en-US" dirty="0" err="1"/>
              <a:t>DecisionTreeClassifier</a:t>
            </a:r>
            <a:r>
              <a:rPr lang="en-US" dirty="0"/>
              <a:t>, trained it on the data set whose preprocessing will be explained later. This gives an F1 score of </a:t>
            </a:r>
            <a:r>
              <a:rPr lang="en-US" b="1" dirty="0"/>
              <a:t>37.71 </a:t>
            </a:r>
            <a:r>
              <a:rPr lang="en-US" dirty="0"/>
              <a:t>%. All our models will be evaluated against this benchmark.</a:t>
            </a:r>
          </a:p>
        </p:txBody>
      </p:sp>
    </p:spTree>
    <p:extLst>
      <p:ext uri="{BB962C8B-B14F-4D97-AF65-F5344CB8AC3E}">
        <p14:creationId xmlns:p14="http://schemas.microsoft.com/office/powerpoint/2010/main" val="2283353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103</TotalTime>
  <Words>1452</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vt:lpstr>
      <vt:lpstr>CAPSTONE PROJECT</vt:lpstr>
      <vt:lpstr>OUTLINE</vt:lpstr>
      <vt:lpstr>I. Definition </vt:lpstr>
      <vt:lpstr>PowerPoint Presentation</vt:lpstr>
      <vt:lpstr>PowerPoint Presentation</vt:lpstr>
      <vt:lpstr>II. Analysis  </vt:lpstr>
      <vt:lpstr>PowerPoint Presentation</vt:lpstr>
      <vt:lpstr>PowerPoint Presentation</vt:lpstr>
      <vt:lpstr>PowerPoint Presentation</vt:lpstr>
      <vt:lpstr>III. Methodology</vt:lpstr>
      <vt:lpstr>PowerPoint Presentation</vt:lpstr>
      <vt:lpstr>PowerPoint Presentation</vt:lpstr>
      <vt:lpstr>IV. Results </vt:lpstr>
      <vt:lpstr>PowerPoint Presentation</vt:lpstr>
      <vt:lpstr>V.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USER</dc:creator>
  <cp:lastModifiedBy>USER</cp:lastModifiedBy>
  <cp:revision>24</cp:revision>
  <dcterms:created xsi:type="dcterms:W3CDTF">2024-04-04T13:56:35Z</dcterms:created>
  <dcterms:modified xsi:type="dcterms:W3CDTF">2024-04-04T15:40:22Z</dcterms:modified>
</cp:coreProperties>
</file>