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300" r:id="rId37"/>
    <p:sldId id="30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560 821 6161,'0'0'10121,"-1"0"-9446,-4 0-456,4 0 473,1-25-67,1 5-663,1 0 1,1 0-1,10-34 0,2-10 59,-2-22-13,1-91 1,-10-87-27,-4 231 35,0 29-15,0 0 1,-1 0-1,1 0 1,-1 1-1,1-1 1,-1 0-1,-3-6 1,4 9 5,-1 0 0,1 0-1,-1 0 1,0 0 0,0-1 0,1 1 0,-1 0 0,0 1-1,0-1 1,0 0 0,0 0 0,0 0 0,0 0 0,0 1-1,0-1 1,-1 1 0,1-1 0,0 1 0,0-1 0,0 1-1,-1 0 1,1-1 0,0 1 0,0 0 0,-3 0 0,-10-1-93,10 0 98,1 1-1,-1 0 1,0-1 0,1 2 0,-1-1-1,0 0 1,0 1 0,1-1 0,-1 1 0,1 0-1,-1 0 1,-4 3 0,-5 6-16,2 1 0,0 1 0,-19 24 0,19-22-6,-44 59-17,4 2 1,3 3-1,3 1 1,4 3-1,3 1 1,4 1-1,4 2 1,3 1 0,5 2-1,-12 91 1,24-78-355,5 1-1,8 124 1,-2-205 217,2 0 0,0 0 0,10 35 0,-10-49 97,-1 0 0,1-1 0,0 1 0,1-1 0,0 1-1,0-1 1,1 0 0,0-1 0,0 1 0,0-1 0,1 0 0,0 0 0,6 4 0,-6-6 25,0-1 0,1 0 0,-1-1 0,0 0 1,1 0-1,0 0 0,-1-1 0,1 0 0,0 0 0,0-1 1,0 1-1,-1-1 0,1-1 0,0 0 0,0 0 0,-1 0 1,1-1-1,0 1 0,-1-2 0,1 1 0,-1-1 0,0 0 1,0 0-1,0-1 0,10-7 0,-4-2 54,-1-1 0,0 0 1,-1-1-1,11-20 0,28-68 48,-18 35-47,-22 48 180,-1-1-1,0 1 1,-2-2-1,0 1 0,-2 0 1,0-1-1,-1 0 0,-2 0 1,0-24-1,-1 41-128,0 0 0,0 0 0,0 1 0,-1-1 1,1 1-1,-1-1 0,0 0 0,-1 1 0,-2-7 0,3 9-61,0 1 0,-1-1 0,1 0 0,-1 0 0,0 1 0,0-1-1,0 1 1,0 0 0,1-1 0,-2 1 0,1 0 0,0 0 0,0 0 0,0 1 0,0-1 0,-1 0 0,1 1 0,0-1 0,-1 1 0,-2 0 0,-16-1-1121,12 1-2559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2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10490,'0'0'6250,"248"-10"-6018,-156 10-232,53 0-1353,-27 14-2696,-7-1-752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4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84 201 8738,'0'0'6500,"22"-20"-6464,73-67-35,-84 77-2,1 0 0,0 1 1,1 1-1,0 0 0,0 1 0,1 0 0,0 1 0,18-5 0,-18 6 1,-8 3 17,23-7-53,-29 8 41,1 1 0,0 0 0,-1 0 0,1 0-1,-1 0 1,1 0 0,-1 0 0,1 0 0,0 0 0,-1 0-1,1 0 1,-1 0 0,1 0 0,-1 1 0,1-1 0,-1 0-1,1 0 1,-1 0 0,1 1 0,-1-1 0,1 0 0,-1 1-1,1-1 1,-1 0 0,1 1 0,-1-1 0,0 1-1,1-1 1,-1 1 0,0-1 0,1 1 0,-1-1 0,0 1-1,0-1 1,1 1 0,-1-1 0,0 1 0,0-1 0,0 1-1,0-1 1,0 1 0,0 0 0,0 0 0,-1 17 171,-1 0-1,0 0 1,-2 0 0,0 0 0,-13 33 0,-46 92 176,40-94-310,-38 77 15,-58 134-192,94-197-73,2 0 1,-16 80-1,33-109-27,1 0 0,1 0 0,2 49 0,2-76 195,0 0 0,1 0 0,0 0 0,0 0 0,0 0 0,1 0 0,0-1 0,1 1 1,-1-1-1,1 1 0,1-1 0,7 11 0,-6-11-6,1 0 0,0 0-1,0-1 1,0 0 0,1 0 0,0 0 0,0-1-1,0 0 1,0-1 0,12 5 0,0-2-42,0-1 1,0-1-1,0-1 1,1-1 0,-1 0-1,1-1 1,-1-1-1,36-5 1,-49 4 112,1 0-1,-1-1 1,0 1 0,1-1 0,-1 0-1,0-1 1,0 0 0,0 0 0,0 0-1,-1 0 1,1-1 0,-1 0 0,0 0-1,0-1 1,0 1 0,5-9 0,-4 5 37,-1 0 0,0 0 1,0 0-1,-1-1 0,0 0 1,-1 0-1,0 0 1,0 0-1,-1-1 0,2-17 1,-1-3 216,-1 0 1,-2 0 0,-1 0-1,-1 0 1,-1 0-1,-2 0 1,-1 1-1,-2 0 1,0 0 0,-24-50-1,-8-2-276,-5 1 0,-3 2 0,-87-107 0,135 185-75,1 0 0,-1 0 0,0 0 0,0 1 0,0-1 0,0 0 0,0 0 0,0 0 0,0 0 0,0 0 0,0 0 0,0 0 0,0 0 0,0 0 0,0 0-1,0 0 1,-1 0 0,1 0 0,0 1 0,0-1 0,0 0 0,0 0 0,-1 0-1369,1 0 1369,0 0 0,0 0 0,0 0 0,0 0 0,0 0 0,0 0 0,-1 0 0,2 2-791,-1 16-3623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7194,'0'0'8300,"-39"39"-7246,39-39-1054,-165 175 918,155-163-861,1 1-1,0 0 1,0 0-1,1 1 0,1-1 1,-8 23-1,10-20-38,2 0 0,0-1 1,-2 33-1,4-35-22,-2 30-130,3 48-1,1-74-28,1 0 0,1-1 0,0 0 0,1 1 0,12 29 1,-4-20-93,2-1 0,25 35 0,-9-15 327,-26-39 122,-1 1 0,0-1 0,0 1 0,0-1 0,-1 1 0,2 10 0,-3-14-80,-1 1 0,1-1 1,-1 0-1,0 0 0,0 0 1,0 1-1,0-1 0,-1 0 1,1 0-1,-1 0 0,0 0 1,0 1-1,0-1 0,0 0 0,0 0 1,-4 4-1,0-1-24,-1 1 0,0-2 0,-1 1 0,0-1 0,0 0 0,0 0 0,-12 5-1,-4 1-83,-33 11 0,44-18-161,0-1 0,0 0 0,0 0 1,-1-1-1,-16 0 0,24-2-101,0 0 1,0 0-1,0-1 0,0 0 1,0 0-1,0 0 0,0 0 1,0-1-1,1 0 0,-1 0 1,1 0-1,-1-1 0,1 1 1,0-1-1,-7-6 0,4 2-1012,0-1 0,1 0-1,-8-14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5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12251,'0'0'1864,"233"-165"-560,-137 134-592,10 11-664,1 16-48,-7 4-528,3 45-1064,-27 17-1273,-22 10-2824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89 148 8346,'0'0'4849,"-12"52"-3342,12-52-1507,-47 253 1009,31-105-169,5 159-1,10-239-704,0 155 192,1 43-36,4 64 1174,-5-714-1439,2-416 0,2 719 54,12-81-1,-8 119 36,1 1 1,3 0-1,22-59 0,-30 92-115,1 1-1,0 0 0,0 0 0,1 0 0,0 1 0,1-1 0,-1 1 1,1 1-1,1-1 0,-1 1 0,1 0 0,0 0 0,1 1 1,-1 0-1,1 0 0,0 1 0,0 0 0,1 1 0,-1-1 1,1 2-1,-1-1 0,1 1 0,0 0 0,0 1 0,0 0 1,9 0-1,46-2-214,-1 2 1,75 9 0,-117-5-64,-1 2 1,0 0 0,-1 1-1,0 2 1,1-1-1,-2 2 1,22 13 0,-13-5-1232,-2 1 0,25 22 0,7 18-3774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11931,'0'0'7185,"27"41"-7817,69-41-8,22 0-128,19 0-225,74 0-583,-32 0-1136,-22 10-2762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11202,'0'0'9498,"111"21"-10242,4-21 48,11 0-320,38 0-897,-27 0-2311,-30 0-4962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112 222 2881,'0'0'6260,"21"-30"-5316,67-95-264,-81 116-585,0 0 0,17-16-1,-22 24-75,-1-1-1,1 1 1,0 0-1,1 0 1,-1-1 0,0 2-1,0-1 1,4-1-1,3-1 34,-8 3-46,28-9 316,-28 9-307,0 0 0,0 0 1,-1 0-1,1 0 0,0 0 0,0-1 0,0 1 0,-1 1 1,1-1-1,0 0 0,0 0 0,-1 0 0,1 0 1,0 0-1,0 1 0,-1-1 0,1 0 0,0 1 0,0-1 1,-1 0-1,1 1 0,-1-1 0,1 1 0,0-1 1,-1 1-1,1 0 0,-1-1 0,1 1 0,-1-1 0,1 1 1,-1 0-1,0-1 0,1 1 0,-1 0 0,1 1 1,1 17 115,-1 1 1,0 0-1,-2 0 1,0-1-1,-1 1 1,-1-1-1,-6 22 1,-5 9 154,-33 79-1,-34 48 11,19-46-222,-20 73-43,71-170-25,2 0-1,1 1 0,1 0 0,-2 41 1,9-75-5,-1 14-10,0 0 0,1 0 0,1 0 0,0 0 0,4 16 0,-4-27-16,1 0 0,-1 0-1,1 0 1,0 0 0,0 0 0,0 0-1,1 0 1,-1-1 0,1 1 0,0-1-1,0 0 1,0 0 0,0 0 0,1 0-1,-1-1 1,1 1 0,-1-1 0,1 0-1,0 0 1,0 0 0,6 2 0,-3-2-85,1 1 0,-1-1 0,1-1 0,-1 1 0,1-1 0,-1-1 0,1 1 0,0-1 0,0-1 0,-1 1 0,12-3 0,-14 1 51,0 1-1,0-1 1,0 0 0,-1 0 0,1 0 0,0-1 0,-1 0 0,0 1 0,0-2 0,0 1 0,0 0 0,0-1 0,-1 0 0,0 0 0,1 0 0,-1 0 0,-1 0 0,4-6 0,1-5 212,-1-1 1,0 0 0,-1 0-1,-1-1 1,-1 1 0,3-29-1,-3-106 2001,-4 94-1588,-1-2 48,-2 0-1,-23-112 0,6 88-775,-43-111 1,61 184 70,-1 2-142,1-1 0,0 0 0,0 0 0,1 0 0,0 0 0,1 0 0,-1-16-1,2 24 127,0 0 0,0 0 0,0-1 0,0 1 0,0 0 0,1 0 0,-1 0 0,0 0 0,1 0-1,-1-1 1,1 1 0,-1 0 0,1 0 0,-1 0 0,1 0 0,0 0 0,-1 0 0,3-1 0,19-9-2406,12 0-2807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1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 5777,'0'0'4106,"1"37"-3935,1 3-147,3 204 32,-5-184-51,1 12 12,-2 0 1,-22 136 0,21-198-27,-8 34-33,2-1-1,1 1 0,0 76 1,7-116 44,1-1-1,-1 0 1,1 1 0,-1-1-1,1 0 1,0 1 0,1-1 0,-1 0-1,0 0 1,1 0 0,0 0-1,0 0 1,0 0 0,0 0 0,0-1-1,5 5 1,-2-3-48,0-1 0,0 1 0,0-1 0,1 0 0,-1 0 0,1-1 0,0 1 0,10 1 0,0 0-166,0-1 0,0-1 0,0-1 0,0-1-1,0 0 1,21-3 0,-34 3 132,0-1 0,1 0 0,-1 0-1,0 0 1,0 0 0,0 0 0,-1-1 0,1 0 0,0 1 0,-1-1-1,1 0 1,-1 0 0,1-1 0,-1 1 0,0 0 0,0-1 0,0 1-1,0-1 1,0 0 0,-1 0 0,1 1 0,-1-1 0,0 0 0,0 0-1,1-4 1,0 1 280,-1 0 0,0 0 0,0 0-1,0 0 1,-1 0 0,0 0 0,0-1 0,0 1-1,-1 0 1,0 0 0,0 0 0,-5-11 0,0 4 362,-2 1 1,0 0-1,0 0 1,-1 1 0,-20-19-1,17 16-137,-43-45 1110,-39-40-353,-80-114 1,168 205-1371,1 0-1,1 0 1,-1 0 0,1 0-1,1-1 1,-1 0 0,1 0-1,1 0 1,0 0 0,0 0-1,1 0 1,0-1 0,1 1 0,0-17-1,0-4-4205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4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3350 861 7058,'0'0'6936,"3"-7"-6502,0 1-264,0-1 0,-1 0 0,0 1 0,0-1 0,-1 0 0,0 0 0,1-12-1,-2 4 85,1 4-163,-1 0 0,-1-1 0,0 1 0,0-1 0,-1 1 0,0 0 0,-5-15 0,-20-28-58,-2 1 0,-62-85 0,36 57-4,38 56-38,-1 2 0,-2 0 0,0 1 0,-1 0 0,-2 2 0,0 1 0,-1 1 0,0 1 0,-2 1 0,0 1 0,0 1 1,-2 1-1,-49-15 0,30 12 1,-1 3 0,0 1 1,-1 3-1,0 2 1,-62-1-1,73 7-42,5 0-37,0 2 0,1 1 1,-61 11-1,45-1 12,1 2 1,0 2-1,1 2 1,2 2-1,0 3 1,1 0-1,-47 36 1,-34 33 63,-122 118 0,202-164-28,3 1 0,1 2 0,-53 88-1,-79 176-159,142-254 127,-48 94-38,6 3-1,-79 258 0,-166 450 9,191-530 117,52-127-5,-22 88 37,83-241-46,3 0 0,2 1 0,-2 91 0,11-58 14,0 25 21,-22 192-1,8-202 21,-1 161-1,14-241 124,4 118 382,-2-117-492,2 0 0,0-1 0,14 44 0,-4-29 61,1-2 1,1 0-1,2 0 1,2-2-1,1 0 0,40 47 1,-46-64-101,0-1 0,1-1 1,1 0-1,0-1 0,1-1 1,0-1-1,1 0 1,0-1-1,1-1 0,0-1 1,1-1-1,0-1 0,29 6 1,25-3 19,0-3 0,129-5 1,-109-3 6,-19-1-50,0-4 0,-1-3 0,0-3 0,0-4 0,-1-3 0,-1-3 0,103-46 0,-89 27 49,-2-4-1,-2-3 0,-2-4 0,-3-4 1,110-99-1,-125 93 9,-4-1 0,-2-4 0,-2-2 0,70-120 0,-51 56 49,101-256-1,156-500-38,-306 816-106,-3-1 0,-3-1 0,-4-1 0,8-106 0,-16 84-2,5 0 0,46-178 0,-13 105 69,-37 130-42,-1 0 0,1-52 1,-7-266 111,-2 191 159,3 132-202,2-1 0,10-48 0,5-30-1,7-75 200,-13 117-597,5-134-1,-22 208-594,-2 3-12,-1 0 0,1 0 1,1 1-1,-1 0 0,1 0 0,-10 12 0,-19 20-6053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5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1 678 7074,'38'-40'1270,"126"-131"-735,-158 166-517,107-118 355,-90 95-310,28-48-1,-45 67 124,0 0-1,-1-1 0,0 1 0,-1-1 0,0 0 0,-1-1 1,0 1-1,0-1 0,-1 1 0,-1-1 0,0 0 1,0 0-1,-1-18 0,-1 28-115,1 0 0,0 1 0,0-1 0,-1 0 0,1 0 1,0 0-1,-1 0 0,1 0 0,-1 1 0,1-1 0,-1 0 0,1 0 0,-1 1 0,0-1 1,1 0-1,-1 1 0,0-1 0,0 1 0,1-1 0,-1 1 0,0-1 0,0 1 1,0 0-1,0-1 0,1 1 0,-1 0 0,0-1 0,0 1 0,-1 0 0,-33-1 807,25 1-598,2 1-251,1 0 0,0 0 0,0 0 1,0 1-1,0 0 0,0 1 0,0 0 0,1-1 0,-1 2 0,1-1 0,0 1 0,0 0 0,0 1 0,0-1 0,1 1 1,-1 0-1,1 1 0,-6 8 0,-1 2-33,0 1 0,2 0 0,0 0 0,1 1 0,-11 31 0,14-26-13,0 0 0,2 0-1,1 1 1,0-1 0,2 1-1,1-1 1,4 45 0,-3-60-46,1 0 1,0 0-1,0 0 0,0-1 1,1 1-1,0 0 1,1-1-1,0 0 1,0 0-1,0 0 1,1 0-1,0-1 1,0 1-1,1-1 1,0-1-1,0 1 0,9 6 1,-5-5-98,1-1 0,-1 0 0,1-1 0,0 0 0,1 0 0,-1-1 0,1-1 0,0 0 1,0 0-1,23 1 0,-31-4 118,11 1-140,0 0 1,1-1-1,17-3 0,-28 3 163,0-2 0,-1 1 1,1 0-1,0-1 0,0 0 0,-1 0 0,1-1 1,-1 1-1,0-1 0,1 0 0,-1 0 0,-1 0 1,5-5-1,3-5 41,0 0 1,-1-1 0,0 0-1,-1-1 1,-1 0 0,-1-1-1,0 0 1,-1 0 0,5-17-1,-1-10 646,-1 1 0,4-60 1,-12 100-98,-1 6-189,0 17-59,0 46-517,0-29 278,4 184 92,-4-218-126,-1-3-31,1-1-1,0 1 1,0-1-1,0 1 1,0 0-1,0-1 1,0 1-1,0-1 1,0 1-1,0-1 1,0 1-1,0-1 1,0 1-1,0-1 0,0 1 1,0-1-1,0 1 1,0-1-1,1 1 1,-1-1-1,0 1 1,0-1-1,1 1 1,-1-1-1,0 1 1,1-1-1,-1 1 1,1-1-1,-1 0 1,0 1-1,1-1 0,-1 0 1,1 1-1,-1-1 1,1 0-1,-1 0 1,1 0-1,0 1 1,-1-1-1,1 0 0,-1 0 0,0 0 0,1 0 0,-1 0 0,0 0 0,1 0 0,-1-1 0,0 1 0,0 0 0,1 0 0,-1 0 0,0 0 0,0 0 0,1-1 0,-1 1 0,0 0 0,0 0 0,1 0 0,-1-1 0,0 1 1,0 0-1,0 0 0,0-1 0,1 1 0,-1 0 0,0 0 0,0-1 0,0 1 0,0-1 0,9-22 243,11-48 0,-6 17-201,-10 39-66,57-174 101,-50 162-181,1 0 1,1 0 0,2 1 0,29-40 0,-40 61 31,0 0 0,0 1 1,1-1-1,0 1 1,5-3-1,-9 6 37,0 0 0,0 0 0,0 0 1,0 1-1,0-1 0,0 0 0,0 1 0,1-1 0,-1 1 0,0 0 1,0-1-1,1 1 0,-1 0 0,0 0 0,1-1 0,-1 1 0,0 0 1,0 0-1,1 1 0,-1-1 0,0 0 0,1 0 0,-1 1 1,0-1-1,0 0 0,0 1 0,1-1 0,-1 1 0,0 0 0,0-1 1,2 2-1,-1 3-20,1-1 1,-1 1-1,0 0 1,0-1-1,-1 1 1,1 0-1,-1 0 1,0 0-1,0 0 1,-1 1-1,1 6 1,0 3-20,8 105-84,-7-75 122,2 0 0,16 73 1,-19-114-34,0 0 0,0 1 0,1-1 1,0 0-1,-1 0 0,2-1 1,-1 1-1,0 0 0,1 0 1,0-1-1,-1 0 0,1 1 1,7 4-1,-7-6-19,0-1 0,-1 1 1,1-1-1,0 0 0,0 0 0,0 0 1,0 0-1,0 0 0,1-1 0,-1 1 0,0-1 1,0 0-1,0 0 0,0 0 0,1 0 1,-1-1-1,0 1 0,0-1 0,0 0 1,4-1-1,0-2 54,-1 1 1,0-1-1,1 0 1,-1 0-1,-1 0 0,1-1 1,-1 0-1,1 0 1,-1-1-1,7-10 1,6-9 107,16-30-1,-34 55-89,5-8 95,-2 4 76,-1 0 0,1 0-1,-1 0 1,0 0-1,0-1 1,-1 1-1,1-1 1,1-8-1,-3 12 437,0 5-258,-1 42-274,-1-16-185,3 0 0,4 41 0,-4-67 39,0 1-1,0 0 1,0 0-1,1-1 1,0 1 0,0-1-1,0 1 1,0-1-1,1 0 1,-1 0 0,1 0-1,0 0 1,1 0-1,-1-1 1,1 0 0,-1 1-1,1-1 1,8 4 0,-5-3-81,1 0 1,0-1 0,0 0 0,1-1 0,-1 0-1,0 0 1,1-1 0,-1 0 0,18 0 0,-18-2 126,1 0 1,-1 0 0,0-1-1,0 0 1,1 0 0,-2-1-1,1 0 1,0 0 0,0-1-1,-1 0 1,0-1 0,0 0 0,0 0-1,-1 0 1,1 0 0,-1-1-1,0 0 1,-1-1 0,8-10-1,0-3 144,0 0-1,-1-1 0,-1-1 0,-1 0 1,13-40-1,-16 35 251,-1 1 0,-1-1 0,-2 0-1,0 0 1,-2-33 0,-1 57-289,0-1-1,1 1 0,-2 0 1,1 0-1,0-1 0,-1 1 1,1 0-1,-1 0 1,0 0-1,0 0 0,0 0 1,-1 0-1,1 0 0,-1 0 1,1 0-1,-1 1 1,0-1-1,0 0 0,0 1 1,-1 0-1,1-1 0,-1 1 1,1 0-1,-1 0 1,0 1-1,1-1 0,-1 0 1,0 1-1,0 0 1,0 0-1,0 0 0,0 0 1,-1 0-1,1 0 0,0 1 1,-4-1-1,4 1-66,1-1 0,-1 1 0,0 0 0,0-1-1,0 1 1,1 1 0,-1-1 0,0 0 0,0 1 0,1-1 0,-1 1 0,0 0-1,1 0 1,-1 0 0,1 0 0,-1 0 0,1 1 0,-1-1 0,1 1 0,-3 2-1,1 1-30,0 1 1,0 0-1,0-1 0,1 1 0,0 0 0,0 1 0,-3 11 0,-13 45-58,2 1 1,3 1-1,-5 74 0,7-53-21,-61 370-1441,-36 9-2687,93-411 3863,3-7 189,-1-2 0,-23 46 0,35-86 201,-1 1 0,1-1 0,-2 0 0,1 0 0,0 0 0,-1-1 0,0 1 0,0-1 0,0 0 0,-8 6 0,8-8 29,0 0 0,0 0 1,0 0-1,0-1 0,0 0 1,-1 1-1,1-2 0,0 1 0,-1 0 1,1-1-1,0 0 0,-1 0 1,1 0-1,-8-2 0,4 1-42,1-2 0,-1 1 0,1-1 0,0 0 0,0 0 0,0-1-1,0 0 1,1-1 0,0 1 0,0-1 0,0 0 0,0-1 0,-5-6 0,-11-13 160,-30-45 1,45 59-63,-1 0-1,2 0 0,-1 0 0,1-1 1,1 0-1,0 0 0,1 0 0,0 0 1,1-1-1,0 0 0,1 0 0,-1-20 1,4 30-98,-1 0-1,0-1 1,1 1 0,0 0 0,-1 0 0,1 0 0,1 0 0,-1 0 0,0 0 0,1 0-1,-1 0 1,1 0 0,0 0 0,0 1 0,0-1 0,1 1 0,-1-1 0,0 1 0,4-2-1,6-5-11,0 2-1,0-1 0,18-6 1,-9 3 5,279-126-502,56-30-937,-266 117 1043,-3-5 0,-2-3 0,104-93 0,-148 114 299,-3-2 0,-1-1 0,-2-1 0,-2-2 0,-2-2 0,-1-1 0,-3-1 1,24-56-1,-42 76 473,0 0 0,-1-1 0,-2 0 1,-1 0-1,-1 0 0,-2-1 0,-1-40 1,-1 64-275,0 0 1,0 0-1,0 0 1,-1 1-1,0-1 1,0 0-1,0 0 1,0 1 0,-5-9-1,5 11-56,0 0-1,-1 0 0,1 0 1,-1 1-1,0-1 1,0 0-1,1 1 0,-1 0 1,0-1-1,0 1 1,0 0-1,-1 0 0,1 0 1,0 0-1,0 0 1,-1 1-1,1-1 0,0 1 1,0-1-1,-1 1 1,-3 0-1,3 0-25,0-1 0,0 1-1,-1 0 1,1 1 0,0-1 0,0 0 0,0 1-1,-1 0 1,1 0 0,0 0 0,0 0-1,0 0 1,-3 3 0,2-1-42,0 0 1,1 0-1,-1 1 1,1-1-1,0 1 0,0 0 1,0-1-1,-2 8 0,-7 9-9,2 1 0,1 1-1,1 0 1,0 0-1,2 1 1,-5 32-1,5-11-58,2 0-1,2 65 1,2-101 40,1-1 0,-1 1 0,2 0 0,-1-1 0,1 0-1,0 1 1,0-1 0,1 0 0,0 0 0,1 0 0,-1-1 0,8 10 0,-7-11-38,0 0 0,1 0 1,0-1-1,0 1 0,0-1 0,0-1 1,1 1-1,-1-1 0,1 0 1,0 0-1,0 0 0,0-1 0,0 0 1,12 2-1,-8-1-36,1-2-1,-1 1 1,1-1-1,0-1 1,-1 0-1,1 0 1,0-1 0,-1-1-1,1 0 1,-1 0-1,1-1 1,-1 0-1,0-1 1,0 0 0,-1 0-1,1-1 1,-1-1-1,0 1 1,13-12-1,-11 8 221,0-1-1,-1-1 0,0 0 0,-1 0 1,0-1-1,-1 0 0,0 0 0,-1-1 1,0 0-1,-1-1 0,0 1 0,-2-1 1,1 0-1,-2 0 0,1-1 0,-2 1 1,1-22-1,-2 34-7,-1-1-1,0 1 1,0-1 0,0 1 0,0-1-1,0 1 1,-1-1 0,1 1-1,-1-1 1,0 1 0,1-1 0,-1 1-1,0 0 1,0-1 0,-1 1 0,1 0-1,0 0 1,-1 0 0,1 0-1,-1 0 1,0 0 0,0 0 0,0 1-1,0-1 1,0 1 0,0-1 0,0 1-1,0 0 1,0 0 0,-1-1-1,-3 0 1,5 17-245,-22 213-263,16-181 373,-2 1 0,-28 82 0,34-137 2028,2-14-1610,3-13-329,1 1 0,2 0 0,1 0 0,1 0 0,2 1 0,2 0 0,1 1 0,1 0 0,1 1 0,2 1 1,1 0-1,22-28 0,-28 43-225,0 1 1,1 0 0,1 1-1,0 0 1,1 1 0,0 1-1,0 0 1,1 1 0,26-12-1,5 3-1627,-1 1 0,54-11-1,2 3-3086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2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138 461 512,'0'0'5841,"-2"-34"-3811,-5-111-1523,4 43 935,3 94-593,0 10-97,1 40-121,-27 365 543,-30 2-107,24-194 688,30-201-1583,-3 21 626,0 46 0,5-88-789,0 0 0,1 0 1,0 0-1,0 0 0,5-13 1,3-13 3,147-800 54,-115 578-324,-20 154 390,-22 105-107,0 1 0,1-1 0,0 1 0,0-1 0,1 9 0,0 12 7,-1 55-53,3 136-137,0-187 139,1 0 0,1 0-1,1-1 1,2 0 0,14 37 0,-19-58 8,1 0 1,-1 0 0,1-1 0,0 1 0,0-1 0,1 0 0,0-1 0,0 1 0,0-1-1,12 9 1,-13-12-5,-1 0-1,1 0 1,-1 0-1,1-1 1,0 1-1,0-1 1,-1 0-1,1 0 0,0 0 1,0-1-1,0 1 1,0-1-1,0 0 1,0 0-1,0 0 1,0-1-1,0 1 1,0-1-1,0 0 0,0 0 1,0-1-1,6-2 1,-3 0 14,0-1 0,0 1 1,0-1-1,0-1 0,-1 1 1,11-14-1,35-47 114,-16 12 66,-3-1-1,43-99 1,34-128 308,-81 201-308,-28 80-166,1-4 68,0 13 269,-2 584 75,0-539-589,12 98 0,-9-135-359,0 0 0,1 0 0,1 0 0,0 0 0,1-1 0,1 0 0,1 0 0,-1-1 0,2 0 0,13 17 0,2-8-3780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9554,'0'0'6922,"225"-72"-6682,-130 72-240,24 0-577,14 0-631,70 24-1128,-31-7-657,-23 3-5369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3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106 183 3897,'0'0'11336,"-16"42"-11019,-51 137 48,62-163-266,0 0-1,1 0 0,1 0 1,1 0-1,0 1 0,1-1 0,1 1 1,0-1-1,3 20 0,-1-24-95,-2-4-9,2 0 1,-1 0-1,1 0 1,0 0-1,1-1 1,0 1-1,0-1 0,1 1 1,-1-1-1,2 0 1,-1 0-1,1-1 1,0 1-1,0-1 1,1 0-1,0-1 0,0 1 1,0-1-1,1 0 1,-1-1-1,1 0 1,12 6-1,-1-2-33,1-2 1,0 0-1,0 0 0,0-2 1,1 0-1,0-2 0,-1 0 1,26-1-1,-31-1 36,0 0 0,0-2 0,1 1-1,-1-2 1,-1 1 0,1-2 0,0 0 0,-1-1 0,1 0 0,-1-1 0,20-13 0,-9 4 218,-1-1 0,0-1 0,-2-1 0,0-1 0,-1-1 0,-1-1 0,0-1 0,-2 0 0,-1-1 0,-1-1 0,0 0 0,-2-1 0,-1-1 0,-1 0 0,-2-1 0,0 0 1,-2 0-1,0 0 0,-2-1 0,-2 0 0,0 0 0,-2-38 0,-1 59-179,0 1 0,0 0 0,-1-1 0,1 1-1,-2 0 1,1 0 0,-1-1 0,0 1 0,0 1 0,0-1 0,-1 0 0,0 0 0,0 1 0,-1 0 0,1-1-1,-1 1 1,0 1 0,-1-1 0,1 0 0,-1 1 0,0 0 0,0 0 0,0 1 0,0-1 0,-1 1 0,-10-4-1,4 2-105,1 2 0,-1-1-1,0 2 1,0-1 0,0 2-1,0 0 1,0 0-1,-20 2 1,20-1-56,1 1 0,-1 1-1,1 0 1,0 0 0,0 1 0,0 1 0,-20 8-1,7 2-571,-42 29 0,53-34 426,-106 78-3882,10 1-2234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3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85 254 1280,'0'0'13040,"-5"44"-11602,-2 2-1036,-26 251 1051,-5 346-17,37-621-1184,1-28-55,0-29-160,2-186 66,47-349 1,-43 525-43,3 1 1,1 0 0,3 0 0,1 2 0,2 0 0,2 0-1,24-39 1,-38 75-18,1-1-1,-1 1 0,1 0 1,0 0-1,1 0 0,-1 1 1,1 0-1,0 0 0,1 0 1,11-6-1,-9 7-23,0 0 0,1 1-1,-1 0 1,0 1 0,1 0 0,0 0 0,-1 1-1,13 0 1,137 4-521,-139-1 148,0 1 1,0 1 0,0 0 0,0 2-1,34 14 1,-34-10-825,-1 1 0,0 1 0,-1 1 0,0 0 0,30 30 0,-9 5-5804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4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6977,'0'0'12075,"-69"90"-12075,134-77-232,19 1-360,23-11-488,15-3-1009,77 0-527,-27-10-249,-20-7-2152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0 334 16251,'0'0'4249,"252"65"-5105,-152-51-96,37-14-1192,-26 0-1041,-23-4-1376</inkml:trace>
  <inkml:trace contextRef="#ctx0" brushRef="#br0" timeOffset="1">1074 0 15947,'0'0'4729,"-77"189"-4577,58-92 673,-4 9-825,0 1-272,0-1-649,-7 4-895,3-24-2073,12-31-848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6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0 8554,'0'0'5161,"-103"220"-4377,15 45-352,-4 72 984,12 38 121,19-21-641,26-59-456,16-71-336,12-66-104,7-52-408,0 4-728,15-20-1081,8-22-2232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7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310 159 7586,'0'0'2647,"-15"36"-1623,14-34-1012,-114 302 984,-58 299 2865,167-566-2403,7-53-1440,1 0 0,0 0 0,1 0 0,1 0 0,10-25 0,-2 3-18,85-287-78,74-232-355,-161 527 416,-6 22 77,-1 1 0,-1-1-1,0 0 1,0 0 0,-1 0 0,2-12-1,-6 80-7,-14 78 0,-1 19-46,13 85 1,6-218-8,-2-13-4,4 45-29,-2-52 3,-1 1 0,1-1 0,1 0 0,-1 0 1,0 0-1,1 0 0,0 0 0,0 0 0,0 0 1,4 5-1,-5-8 11,-1-1 1,1 1 0,-1 0 0,1-1-1,-1 1 1,1-1 0,0 1 0,-1-1-1,1 1 1,0-1 0,-1 1 0,1-1 0,0 0-1,0 1 1,-1-1 0,1 0 0,0 0-1,0 1 1,0-1 0,-1 0 0,1 0-1,0 0 1,0 0 0,0 0 0,0 0-1,-1 0 1,1 0 0,0 0 0,1-1-1,0 0-3,0-1-1,0 1 0,0 0 1,-1-1-1,1 1 0,-1-1 0,1 1 1,-1-1-1,1 0 0,-1 0 1,0 0-1,1-2 0,20-42-8,-2 0-1,14-49 0,-16 43 48,130-432 1468,-147 482-862,-1 7-337,0 31-201,11 356 503,27-99-954,3-103-3257,-20-113-1452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7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 11082,'0'0'4865,"-7"192"-3616,-12-85-353,-4 10-600,4-7-296,0-7-224,3-17-616,-7-14-1049,8-24-1279,0-24-6114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8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146 142 7458,'0'0'8024,"-3"29"-6877,-34 226 370,13-92-1226,-21 233 47,17-134-205,21-208-158,6-52-67,1-6 9,6-472 339,34 1 1126,-35 444-1113,0-1-1,16-48 1,-17 71-247,-1 0 0,1 0 0,0 1 0,1-1 0,0 1 0,1 0 0,-1 0 1,1 1-1,1-1 0,-1 1 0,1 1 0,1-1 0,8-5 0,4 0-80,0 1 0,1 1 1,0 1-1,1 1 0,0 1 1,0 1-1,31-5 0,2 4-958,107-1 0,-146 7 358,-1 1 0,0 1 0,1 0 0,-1 2 1,0-1-1,0 2 0,23 7 0,7 16-4092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8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9706,'0'0'9306,"72"34"-9594,-15-20-504,12-4-744,38-3-929,-15-4-1672,-20-3-3849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9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696 0 12171,'0'0'2392,"4"361"-383,-19-103-609,-39 30-520,-22-2-168,-27-32-40,-8-24-184,4-37-296,23-49-192,27-44-288,15-24-1256,11-18-856,12-17-2161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2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1568 3769,'1'-36'391,"35"-358"3040,34-11-2470,23 0-642,-53 287 1121,-21 63 2,-19 55-1434,0 0 0,0 0-1,0 0 1,0 0 0,0 1-1,0-1 1,0 0 0,0 0 0,0 0-1,0 0 1,0 0 0,0 0 0,0 0-1,0 0 1,0 0 0,0 0-1,0 0 1,0 0 0,0 0 0,0 0-1,0 1 1,0-1 0,0 0-1,0 0 1,0 0 0,0 0 0,0 0-1,0 0 1,0 0 0,1 0-1,-1 0 1,0 0 0,0 0 0,0 0-1,0 0 1,0 0 0,0 0-1,0 0 1,0 0 0,0 0 0,0 0-1,0 0 1,0 0 0,0 0-1,0 0 1,1 0 0,-1 0 0,0 0-1,1 14 90,0 22-25,1 231 111,-4 297 187,-1-482 505,4-120-618,2 1 1,2-1-1,16-64 0,46-110-326,68-124-491,-99 265 479,2 1 0,74-100 1,-109 166 81,-1 0 0,0 1 0,1-1 0,-1 1 0,1 0 0,0 0 0,0 0 0,0 1 0,0-1 0,0 1 0,1-1 0,-1 1 0,7-3 0,-10 5 0,1 0 0,-1 0-1,1-1 1,0 1-1,-1 0 1,1 0 0,-1 0-1,1 0 1,0 0-1,-1 0 1,1 0 0,-1 0-1,1 0 1,-1 0-1,1 0 1,0 0 0,-1 1-1,1-1 1,-1 0-1,1 0 1,-1 0 0,1 1-1,-1-1 1,1 0 0,-1 1-1,1-1 1,-1 1-1,1-1 1,6 22 44,4 48 78,1 86-1,1 10-88,31 65 99,-22-132 59,-14-45-200,-2 0 0,-3 93 0,-3-115-1076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6192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7941" y="1571244"/>
            <a:ext cx="3307715" cy="460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539" y="2189479"/>
            <a:ext cx="6538595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84641"/>
            <a:ext cx="10358120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59343-459B-979E-5A7A-81C28CF809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008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u-R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Home Credit Bank Kazakhstan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.zhiyenbekov@kbtu.kz" TargetMode="External"/><Relationship Id="rId2" Type="http://schemas.openxmlformats.org/officeDocument/2006/relationships/hyperlink" Target="mailto:s.lytkin@kbtu.k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2.png"/><Relationship Id="rId50" Type="http://schemas.openxmlformats.org/officeDocument/2006/relationships/customXml" Target="../ink/ink25.xml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7.png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3.png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3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618" y="1831847"/>
            <a:ext cx="8174355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700" u="none" spc="1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4700" u="none" spc="-2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700" u="none" spc="20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700" u="none" spc="-2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u="none" spc="1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3810000"/>
            <a:ext cx="55626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r>
              <a:rPr lang="en-US" sz="3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</a:t>
            </a: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r>
              <a:rPr lang="en-US" sz="3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concepts</a:t>
            </a: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dirty="0">
                <a:latin typeface="Tahoma"/>
                <a:cs typeface="Tahoma"/>
              </a:rPr>
              <a:t>2024</a:t>
            </a:r>
          </a:p>
          <a:p>
            <a:pPr algn="ctr">
              <a:spcBef>
                <a:spcPts val="35"/>
              </a:spcBef>
            </a:pPr>
            <a:r>
              <a:rPr lang="en-US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s.lytkin@kbtu.kz</a:t>
            </a:r>
            <a:r>
              <a:rPr lang="kk-KZ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z.zhiyenbekov@kbtu.kz</a:t>
            </a:r>
            <a:r>
              <a:rPr lang="kk-KZ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14837"/>
              </p:ext>
            </p:extLst>
          </p:nvPr>
        </p:nvGraphicFramePr>
        <p:xfrm>
          <a:off x="3783215" y="495243"/>
          <a:ext cx="4715405" cy="135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99480" imgH="1736280" progId="CorelDRAW.Graphic.10">
                  <p:embed/>
                </p:oleObj>
              </mc:Choice>
              <mc:Fallback>
                <p:oleObj r:id="rId4" imgW="6099480" imgH="1736280" progId="CorelDRAW.Graphic.10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215" y="495243"/>
                        <a:ext cx="4715405" cy="1359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806641"/>
            <a:ext cx="9540875" cy="2606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773430" marR="5080" indent="-103505">
              <a:lnSpc>
                <a:spcPts val="3000"/>
              </a:lnSpc>
              <a:spcBef>
                <a:spcPts val="414"/>
              </a:spcBef>
            </a:pPr>
            <a:r>
              <a:rPr sz="2600" spc="125" dirty="0">
                <a:latin typeface="Tahoma"/>
                <a:cs typeface="Tahoma"/>
              </a:rPr>
              <a:t>"</a:t>
            </a:r>
            <a:r>
              <a:rPr sz="2700" i="1" spc="125" dirty="0">
                <a:latin typeface="Times New Roman"/>
                <a:cs typeface="Times New Roman"/>
              </a:rPr>
              <a:t>Thank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00" dirty="0">
                <a:latin typeface="Times New Roman"/>
                <a:cs typeface="Times New Roman"/>
              </a:rPr>
              <a:t>you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35" dirty="0">
                <a:latin typeface="Times New Roman"/>
                <a:cs typeface="Times New Roman"/>
              </a:rPr>
              <a:t>very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65" dirty="0">
                <a:latin typeface="Times New Roman"/>
                <a:cs typeface="Times New Roman"/>
              </a:rPr>
              <a:t>much!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25" dirty="0">
                <a:latin typeface="Times New Roman"/>
                <a:cs typeface="Times New Roman"/>
              </a:rPr>
              <a:t>Apparently,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40" dirty="0">
                <a:latin typeface="Times New Roman"/>
                <a:cs typeface="Times New Roman"/>
              </a:rPr>
              <a:t>this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55" dirty="0">
                <a:latin typeface="Times New Roman"/>
                <a:cs typeface="Times New Roman"/>
              </a:rPr>
              <a:t>is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20" dirty="0">
                <a:latin typeface="Times New Roman"/>
                <a:cs typeface="Times New Roman"/>
              </a:rPr>
              <a:t>exactly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95" dirty="0">
                <a:latin typeface="Times New Roman"/>
                <a:cs typeface="Times New Roman"/>
              </a:rPr>
              <a:t>what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all </a:t>
            </a:r>
            <a:r>
              <a:rPr sz="2700" i="1" spc="-660" dirty="0">
                <a:latin typeface="Times New Roman"/>
                <a:cs typeface="Times New Roman"/>
              </a:rPr>
              <a:t> </a:t>
            </a:r>
            <a:r>
              <a:rPr sz="2700" i="1" spc="155" dirty="0">
                <a:latin typeface="Times New Roman"/>
                <a:cs typeface="Times New Roman"/>
              </a:rPr>
              <a:t>foreign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spc="170" dirty="0">
                <a:latin typeface="Times New Roman"/>
                <a:cs typeface="Times New Roman"/>
              </a:rPr>
              <a:t>courses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35" dirty="0">
                <a:latin typeface="Times New Roman"/>
                <a:cs typeface="Times New Roman"/>
              </a:rPr>
              <a:t>on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35" dirty="0">
                <a:latin typeface="Times New Roman"/>
                <a:cs typeface="Times New Roman"/>
              </a:rPr>
              <a:t>Machine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14" dirty="0">
                <a:latin typeface="Times New Roman"/>
                <a:cs typeface="Times New Roman"/>
              </a:rPr>
              <a:t>Learning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00" dirty="0">
                <a:latin typeface="Times New Roman"/>
                <a:cs typeface="Times New Roman"/>
              </a:rPr>
              <a:t>and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65" dirty="0">
                <a:latin typeface="Times New Roman"/>
                <a:cs typeface="Times New Roman"/>
              </a:rPr>
              <a:t>Knowledge</a:t>
            </a:r>
            <a:endParaRPr sz="2700">
              <a:latin typeface="Times New Roman"/>
              <a:cs typeface="Times New Roman"/>
            </a:endParaRPr>
          </a:p>
          <a:p>
            <a:pPr marL="41910">
              <a:lnSpc>
                <a:spcPts val="2940"/>
              </a:lnSpc>
            </a:pPr>
            <a:r>
              <a:rPr sz="2700" i="1" spc="95" dirty="0">
                <a:latin typeface="Times New Roman"/>
                <a:cs typeface="Times New Roman"/>
              </a:rPr>
              <a:t>Discovery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55" dirty="0">
                <a:latin typeface="Times New Roman"/>
                <a:cs typeface="Times New Roman"/>
              </a:rPr>
              <a:t>lack.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90" dirty="0">
                <a:latin typeface="Times New Roman"/>
                <a:cs typeface="Times New Roman"/>
              </a:rPr>
              <a:t>It's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05" dirty="0">
                <a:latin typeface="Times New Roman"/>
                <a:cs typeface="Times New Roman"/>
              </a:rPr>
              <a:t>a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55" dirty="0">
                <a:latin typeface="Times New Roman"/>
                <a:cs typeface="Times New Roman"/>
              </a:rPr>
              <a:t>theory,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05" dirty="0">
                <a:latin typeface="Times New Roman"/>
                <a:cs typeface="Times New Roman"/>
              </a:rPr>
              <a:t>a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10" dirty="0">
                <a:latin typeface="Times New Roman"/>
                <a:cs typeface="Times New Roman"/>
              </a:rPr>
              <a:t>math,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80" dirty="0">
                <a:latin typeface="Times New Roman"/>
                <a:cs typeface="Times New Roman"/>
              </a:rPr>
              <a:t>an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50" dirty="0">
                <a:latin typeface="Times New Roman"/>
                <a:cs typeface="Times New Roman"/>
              </a:rPr>
              <a:t>explanation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80" dirty="0">
                <a:latin typeface="Times New Roman"/>
                <a:cs typeface="Times New Roman"/>
              </a:rPr>
              <a:t>of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95" dirty="0">
                <a:latin typeface="Times New Roman"/>
                <a:cs typeface="Times New Roman"/>
              </a:rPr>
              <a:t>what</a:t>
            </a:r>
            <a:endParaRPr sz="2700">
              <a:latin typeface="Times New Roman"/>
              <a:cs typeface="Times New Roman"/>
            </a:endParaRPr>
          </a:p>
          <a:p>
            <a:pPr marL="2825750">
              <a:lnSpc>
                <a:spcPct val="100000"/>
              </a:lnSpc>
              <a:spcBef>
                <a:spcPts val="155"/>
              </a:spcBef>
            </a:pPr>
            <a:r>
              <a:rPr sz="2400" i="1" spc="204" dirty="0">
                <a:latin typeface="Times New Roman"/>
                <a:cs typeface="Times New Roman"/>
              </a:rPr>
              <a:t>how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135" dirty="0">
                <a:latin typeface="Times New Roman"/>
                <a:cs typeface="Times New Roman"/>
              </a:rPr>
              <a:t>arranged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125" dirty="0">
                <a:latin typeface="Times New Roman"/>
                <a:cs typeface="Times New Roman"/>
              </a:rPr>
              <a:t>“in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the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guts”.</a:t>
            </a:r>
            <a:r>
              <a:rPr sz="2300" spc="15" dirty="0">
                <a:latin typeface="Tahoma"/>
                <a:cs typeface="Tahoma"/>
              </a:rPr>
              <a:t>»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15" dirty="0">
                <a:latin typeface="Tahoma"/>
                <a:cs typeface="Tahoma"/>
              </a:rPr>
              <a:t>What</a:t>
            </a:r>
            <a:r>
              <a:rPr sz="2600" b="1" spc="-125" dirty="0">
                <a:latin typeface="Tahoma"/>
                <a:cs typeface="Tahoma"/>
              </a:rPr>
              <a:t> </a:t>
            </a:r>
            <a:r>
              <a:rPr sz="2600" b="1" spc="-35" dirty="0">
                <a:latin typeface="Tahoma"/>
                <a:cs typeface="Tahoma"/>
              </a:rPr>
              <a:t>color?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203960" y="1828720"/>
            <a:ext cx="919988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835">
              <a:lnSpc>
                <a:spcPct val="108700"/>
              </a:lnSpc>
              <a:spcBef>
                <a:spcPts val="100"/>
              </a:spcBef>
            </a:pPr>
            <a:r>
              <a:rPr sz="2200" spc="-5" dirty="0">
                <a:latin typeface="Tahoma"/>
                <a:cs typeface="Tahoma"/>
              </a:rPr>
              <a:t>"</a:t>
            </a:r>
            <a:r>
              <a:rPr sz="2300" i="1" spc="-5" dirty="0">
                <a:latin typeface="Times New Roman"/>
                <a:cs typeface="Times New Roman"/>
              </a:rPr>
              <a:t>I </a:t>
            </a:r>
            <a:r>
              <a:rPr sz="2300" i="1" spc="195" dirty="0">
                <a:latin typeface="Times New Roman"/>
                <a:cs typeface="Times New Roman"/>
              </a:rPr>
              <a:t>see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80" dirty="0">
                <a:latin typeface="Times New Roman"/>
                <a:cs typeface="Times New Roman"/>
              </a:rPr>
              <a:t>a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05" dirty="0">
                <a:latin typeface="Times New Roman"/>
                <a:cs typeface="Times New Roman"/>
              </a:rPr>
              <a:t>very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10" dirty="0">
                <a:latin typeface="Times New Roman"/>
                <a:cs typeface="Times New Roman"/>
              </a:rPr>
              <a:t>big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80" dirty="0">
                <a:latin typeface="Times New Roman"/>
                <a:cs typeface="Times New Roman"/>
              </a:rPr>
              <a:t>minus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50" dirty="0">
                <a:latin typeface="Times New Roman"/>
                <a:cs typeface="Times New Roman"/>
              </a:rPr>
              <a:t>that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course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will </a:t>
            </a:r>
            <a:r>
              <a:rPr sz="2300" i="1" spc="210" dirty="0">
                <a:latin typeface="Times New Roman"/>
                <a:cs typeface="Times New Roman"/>
              </a:rPr>
              <a:t>be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5" dirty="0">
                <a:latin typeface="Times New Roman"/>
                <a:cs typeface="Times New Roman"/>
              </a:rPr>
              <a:t>on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20" dirty="0">
                <a:latin typeface="Times New Roman"/>
                <a:cs typeface="Times New Roman"/>
              </a:rPr>
              <a:t>finished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sci-kit </a:t>
            </a:r>
            <a:r>
              <a:rPr sz="2300" i="1" spc="-560" dirty="0">
                <a:latin typeface="Times New Roman"/>
                <a:cs typeface="Times New Roman"/>
              </a:rPr>
              <a:t> </a:t>
            </a:r>
            <a:r>
              <a:rPr sz="2300" i="1" spc="35" dirty="0">
                <a:latin typeface="Times New Roman"/>
                <a:cs typeface="Times New Roman"/>
              </a:rPr>
              <a:t>library.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2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course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75" dirty="0">
                <a:latin typeface="Times New Roman"/>
                <a:cs typeface="Times New Roman"/>
              </a:rPr>
              <a:t>from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40" dirty="0">
                <a:latin typeface="Times New Roman"/>
                <a:cs typeface="Times New Roman"/>
              </a:rPr>
              <a:t>Andrew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is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60" dirty="0">
                <a:latin typeface="Times New Roman"/>
                <a:cs typeface="Times New Roman"/>
              </a:rPr>
              <a:t>better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60" dirty="0">
                <a:latin typeface="Times New Roman"/>
                <a:cs typeface="Times New Roman"/>
              </a:rPr>
              <a:t>because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85" dirty="0">
                <a:latin typeface="Times New Roman"/>
                <a:cs typeface="Times New Roman"/>
              </a:rPr>
              <a:t>student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himself</a:t>
            </a:r>
            <a:endParaRPr sz="23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140"/>
              </a:spcBef>
            </a:pPr>
            <a:r>
              <a:rPr sz="2400" i="1" spc="114" dirty="0">
                <a:latin typeface="Times New Roman"/>
                <a:cs typeface="Times New Roman"/>
              </a:rPr>
              <a:t>writes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155" dirty="0">
                <a:latin typeface="Times New Roman"/>
                <a:cs typeface="Times New Roman"/>
              </a:rPr>
              <a:t>an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imes New Roman"/>
                <a:cs typeface="Times New Roman"/>
              </a:rPr>
              <a:t>algorithm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75" dirty="0">
                <a:latin typeface="Times New Roman"/>
                <a:cs typeface="Times New Roman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95" dirty="0">
                <a:latin typeface="Times New Roman"/>
                <a:cs typeface="Times New Roman"/>
              </a:rPr>
              <a:t>sees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85" dirty="0">
                <a:latin typeface="Times New Roman"/>
                <a:cs typeface="Times New Roman"/>
              </a:rPr>
              <a:t>from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the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10" dirty="0">
                <a:latin typeface="Times New Roman"/>
                <a:cs typeface="Times New Roman"/>
              </a:rPr>
              <a:t>inside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how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works.</a:t>
            </a:r>
            <a:r>
              <a:rPr sz="2300" spc="85" dirty="0">
                <a:latin typeface="Tahoma"/>
                <a:cs typeface="Tahoma"/>
              </a:rPr>
              <a:t>»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19371"/>
            <a:ext cx="197738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5" dirty="0">
                <a:latin typeface="Tahoma"/>
                <a:cs typeface="Tahoma"/>
              </a:rPr>
              <a:t>What</a:t>
            </a:r>
            <a:r>
              <a:rPr sz="2600" b="1" spc="-160" dirty="0">
                <a:latin typeface="Tahoma"/>
                <a:cs typeface="Tahoma"/>
              </a:rPr>
              <a:t> </a:t>
            </a:r>
            <a:r>
              <a:rPr sz="2600" b="1" spc="-35" dirty="0">
                <a:latin typeface="Tahoma"/>
                <a:cs typeface="Tahoma"/>
              </a:rPr>
              <a:t>color?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13991"/>
            <a:ext cx="7922261" cy="30213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9264" indent="-457200">
              <a:lnSpc>
                <a:spcPct val="100000"/>
              </a:lnSpc>
              <a:spcBef>
                <a:spcPts val="840"/>
              </a:spcBef>
              <a:buFont typeface="Arial" panose="020B0604020202020204" pitchFamily="34" charset="0"/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x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text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in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Kazakh language</a:t>
            </a:r>
            <a:endParaRPr sz="2700" dirty="0">
              <a:latin typeface="Tahoma"/>
              <a:cs typeface="Tahoma"/>
            </a:endParaRPr>
          </a:p>
          <a:p>
            <a:pPr marL="469264" indent="-4572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231140" algn="l"/>
                <a:tab pos="5513070" algn="l"/>
              </a:tabLst>
            </a:pPr>
            <a:r>
              <a:rPr lang="en-US" sz="2700" spc="-150" dirty="0">
                <a:latin typeface="Tahoma"/>
                <a:cs typeface="Tahoma"/>
              </a:rPr>
              <a:t>f</a:t>
            </a:r>
            <a:r>
              <a:rPr sz="2700" spc="-150" dirty="0">
                <a:latin typeface="Tahoma"/>
                <a:cs typeface="Tahoma"/>
              </a:rPr>
              <a:t>(</a:t>
            </a:r>
            <a:r>
              <a:rPr lang="en-US" sz="2700" spc="-150" dirty="0">
                <a:latin typeface="Tahoma"/>
                <a:cs typeface="Tahoma"/>
              </a:rPr>
              <a:t>x</a:t>
            </a:r>
            <a:r>
              <a:rPr sz="2700" spc="-150" dirty="0">
                <a:latin typeface="Tahoma"/>
                <a:cs typeface="Tahoma"/>
              </a:rPr>
              <a:t>)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its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color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35" dirty="0">
                <a:latin typeface="Tahoma"/>
                <a:cs typeface="Tahoma"/>
              </a:rPr>
              <a:t>(takes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values</a:t>
            </a:r>
            <a:r>
              <a:rPr sz="2700" dirty="0">
                <a:latin typeface="Tahoma"/>
                <a:cs typeface="Tahoma"/>
              </a:rPr>
              <a:t>	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5" dirty="0">
                <a:latin typeface="Tahoma"/>
                <a:cs typeface="Tahoma"/>
              </a:rPr>
              <a:t>1,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0,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80" dirty="0">
                <a:latin typeface="Tahoma"/>
                <a:cs typeface="Tahoma"/>
              </a:rPr>
              <a:t>1)</a:t>
            </a:r>
            <a:endParaRPr sz="2700" dirty="0">
              <a:latin typeface="Tahoma"/>
              <a:cs typeface="Tahoma"/>
            </a:endParaRPr>
          </a:p>
          <a:p>
            <a:pPr marL="469265" indent="-457200">
              <a:lnSpc>
                <a:spcPct val="100000"/>
              </a:lnSpc>
              <a:spcBef>
                <a:spcPts val="1170"/>
              </a:spcBef>
              <a:buFont typeface="Arial" panose="020B0604020202020204" pitchFamily="34" charset="0"/>
              <a:buChar char="•"/>
              <a:tabLst>
                <a:tab pos="198755" algn="l"/>
              </a:tabLst>
            </a:pP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it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possible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to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write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out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a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formula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for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lang="en-US" sz="2800" spc="-150" dirty="0">
                <a:latin typeface="Tahoma"/>
                <a:cs typeface="Tahoma"/>
              </a:rPr>
              <a:t>f(x)</a:t>
            </a:r>
            <a:r>
              <a:rPr lang="en-US" sz="2800" spc="-145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?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•"/>
            </a:pPr>
            <a:endParaRPr sz="28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buChar char="•"/>
              <a:tabLst>
                <a:tab pos="182880" algn="l"/>
              </a:tabLst>
            </a:pPr>
            <a:r>
              <a:rPr sz="2800" spc="45" dirty="0">
                <a:latin typeface="Tahoma"/>
                <a:cs typeface="Tahoma"/>
              </a:rPr>
              <a:t>The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input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is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not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numbers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at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all</a:t>
            </a:r>
            <a:endParaRPr sz="28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5"/>
              </a:spcBef>
              <a:buChar char="•"/>
              <a:tabLst>
                <a:tab pos="231140" algn="l"/>
              </a:tabLst>
            </a:pPr>
            <a:r>
              <a:rPr sz="2800" spc="55" dirty="0">
                <a:latin typeface="Tahoma"/>
                <a:cs typeface="Tahoma"/>
              </a:rPr>
              <a:t>Exact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dependency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may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not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exist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4089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270" dirty="0">
                <a:solidFill>
                  <a:srgbClr val="000000"/>
                </a:solidFill>
              </a:rPr>
              <a:t>More</a:t>
            </a:r>
            <a:r>
              <a:rPr sz="3800" u="none" spc="-215" dirty="0">
                <a:solidFill>
                  <a:srgbClr val="000000"/>
                </a:solidFill>
              </a:rPr>
              <a:t> </a:t>
            </a:r>
            <a:r>
              <a:rPr sz="3800" u="none" spc="165" dirty="0">
                <a:solidFill>
                  <a:srgbClr val="000000"/>
                </a:solidFill>
              </a:rPr>
              <a:t>challenging</a:t>
            </a:r>
            <a:r>
              <a:rPr sz="3800" u="none" spc="-210" dirty="0">
                <a:solidFill>
                  <a:srgbClr val="000000"/>
                </a:solidFill>
              </a:rPr>
              <a:t> </a:t>
            </a:r>
            <a:r>
              <a:rPr sz="3800" u="none" spc="60" dirty="0">
                <a:solidFill>
                  <a:srgbClr val="000000"/>
                </a:solidFill>
              </a:rPr>
              <a:t>tasks!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661208"/>
            <a:ext cx="7588250" cy="4180632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660"/>
              </a:spcBef>
              <a:buChar char="•"/>
              <a:tabLst>
                <a:tab pos="198755" algn="l"/>
              </a:tabLst>
            </a:pPr>
            <a:r>
              <a:rPr sz="2400" spc="85" dirty="0">
                <a:latin typeface="Tahoma"/>
                <a:cs typeface="Tahoma"/>
              </a:rPr>
              <a:t>What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will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be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demand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product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next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month?</a:t>
            </a:r>
            <a:endParaRPr sz="24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1420"/>
              </a:spcBef>
              <a:buChar char="•"/>
              <a:tabLst>
                <a:tab pos="18288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much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money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will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store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make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in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40" dirty="0">
                <a:latin typeface="Tahoma"/>
                <a:cs typeface="Tahoma"/>
              </a:rPr>
              <a:t>year?</a:t>
            </a:r>
            <a:endParaRPr sz="24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1490"/>
              </a:spcBef>
              <a:buChar char="•"/>
              <a:tabLst>
                <a:tab pos="182880" algn="l"/>
              </a:tabLst>
            </a:pPr>
            <a:r>
              <a:rPr sz="2400" spc="60" dirty="0">
                <a:latin typeface="Tahoma"/>
                <a:cs typeface="Tahoma"/>
              </a:rPr>
              <a:t>Will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client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return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loan?</a:t>
            </a:r>
            <a:endParaRPr sz="24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1085"/>
              </a:spcBef>
              <a:buChar char="•"/>
              <a:tabLst>
                <a:tab pos="222885" algn="l"/>
              </a:tabLst>
            </a:pPr>
            <a:r>
              <a:rPr sz="2400" spc="75" dirty="0">
                <a:latin typeface="Tahoma"/>
                <a:cs typeface="Tahoma"/>
              </a:rPr>
              <a:t>Will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patient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cancer?</a:t>
            </a:r>
            <a:endParaRPr sz="24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5"/>
              </a:spcBef>
              <a:buChar char="•"/>
              <a:tabLst>
                <a:tab pos="207010" algn="l"/>
              </a:tabLst>
            </a:pPr>
            <a:r>
              <a:rPr sz="2400" spc="70" dirty="0">
                <a:latin typeface="Tahoma"/>
                <a:cs typeface="Tahoma"/>
              </a:rPr>
              <a:t>Will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student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pass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next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session?</a:t>
            </a:r>
            <a:endParaRPr sz="24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205"/>
              </a:spcBef>
              <a:buChar char="•"/>
              <a:tabLst>
                <a:tab pos="198755" algn="l"/>
              </a:tabLst>
            </a:pPr>
            <a:r>
              <a:rPr sz="2400" spc="-5" dirty="0">
                <a:latin typeface="Tahoma"/>
                <a:cs typeface="Tahoma"/>
              </a:rPr>
              <a:t>Is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there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humanist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or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techie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photo?</a:t>
            </a:r>
            <a:endParaRPr sz="2400" dirty="0">
              <a:latin typeface="Tahoma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1550"/>
              </a:spcBef>
              <a:buChar char="•"/>
              <a:tabLst>
                <a:tab pos="174625" algn="l"/>
              </a:tabLst>
            </a:pPr>
            <a:r>
              <a:rPr sz="2400" spc="100" dirty="0">
                <a:latin typeface="Tahoma"/>
                <a:cs typeface="Tahoma"/>
              </a:rPr>
              <a:t>Who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will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win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the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battle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in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an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online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game?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4089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270" dirty="0">
                <a:solidFill>
                  <a:srgbClr val="000000"/>
                </a:solidFill>
              </a:rPr>
              <a:t>More</a:t>
            </a:r>
            <a:r>
              <a:rPr sz="3800" u="none" spc="-215" dirty="0">
                <a:solidFill>
                  <a:srgbClr val="000000"/>
                </a:solidFill>
              </a:rPr>
              <a:t> </a:t>
            </a:r>
            <a:r>
              <a:rPr sz="3800" u="none" spc="165" dirty="0">
                <a:solidFill>
                  <a:srgbClr val="000000"/>
                </a:solidFill>
              </a:rPr>
              <a:t>challenging</a:t>
            </a:r>
            <a:r>
              <a:rPr sz="3800" u="none" spc="-210" dirty="0">
                <a:solidFill>
                  <a:srgbClr val="000000"/>
                </a:solidFill>
              </a:rPr>
              <a:t> </a:t>
            </a:r>
            <a:r>
              <a:rPr sz="3800" u="none" spc="60" dirty="0">
                <a:solidFill>
                  <a:srgbClr val="000000"/>
                </a:solidFill>
              </a:rPr>
              <a:t>tasks!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703832"/>
            <a:ext cx="7853045" cy="245364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320"/>
              </a:spcBef>
              <a:buChar char="•"/>
              <a:tabLst>
                <a:tab pos="198755" algn="l"/>
              </a:tabLst>
            </a:pPr>
            <a:r>
              <a:rPr sz="2300" spc="75" dirty="0">
                <a:latin typeface="Tahoma"/>
                <a:cs typeface="Tahoma"/>
              </a:rPr>
              <a:t>Everywhere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-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very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complex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implicit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dependencies</a:t>
            </a:r>
            <a:endParaRPr sz="230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225"/>
              </a:spcBef>
              <a:buChar char="•"/>
              <a:tabLst>
                <a:tab pos="198755" algn="l"/>
              </a:tabLst>
            </a:pPr>
            <a:r>
              <a:rPr sz="2300" spc="105" dirty="0">
                <a:latin typeface="Tahoma"/>
                <a:cs typeface="Tahoma"/>
              </a:rPr>
              <a:t>Cannot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be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expressed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by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formula</a:t>
            </a:r>
            <a:endParaRPr sz="23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150"/>
              </a:spcBef>
              <a:buChar char="•"/>
              <a:tabLst>
                <a:tab pos="207010" algn="l"/>
              </a:tabLst>
            </a:pPr>
            <a:r>
              <a:rPr sz="2400" spc="114" dirty="0">
                <a:latin typeface="Tahoma"/>
                <a:cs typeface="Tahoma"/>
              </a:rPr>
              <a:t>But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there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are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number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examples</a:t>
            </a:r>
            <a:endParaRPr sz="240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09"/>
              </a:spcBef>
              <a:buChar char="•"/>
              <a:tabLst>
                <a:tab pos="655955" algn="l"/>
              </a:tabLst>
            </a:pPr>
            <a:r>
              <a:rPr sz="2300" spc="45" dirty="0">
                <a:latin typeface="Tahoma"/>
                <a:cs typeface="Tahoma"/>
              </a:rPr>
              <a:t>Texts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with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known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colors</a:t>
            </a:r>
            <a:endParaRPr sz="23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55"/>
              </a:spcBef>
              <a:buChar char="•"/>
              <a:tabLst>
                <a:tab pos="214629" algn="l"/>
              </a:tabLst>
            </a:pPr>
            <a:r>
              <a:rPr sz="2500" spc="80" dirty="0">
                <a:latin typeface="Tahoma"/>
                <a:cs typeface="Tahoma"/>
              </a:rPr>
              <a:t>We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will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approximate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dependencies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using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examples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диаграмма, текст, План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5D999F9-9840-1902-7360-675763E5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57" y="0"/>
            <a:ext cx="98308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81906-4070-D4DA-25F9-3FE49E31DFDB}"/>
              </a:ext>
            </a:extLst>
          </p:cNvPr>
          <p:cNvSpPr txBox="1"/>
          <p:nvPr/>
        </p:nvSpPr>
        <p:spPr>
          <a:xfrm>
            <a:off x="7772400" y="6466897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https://vas3k.blog/blog/machine_learning/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97829-1DF4-97E1-A447-570AF5DD2C73}"/>
              </a:ext>
            </a:extLst>
          </p:cNvPr>
          <p:cNvSpPr txBox="1"/>
          <p:nvPr/>
        </p:nvSpPr>
        <p:spPr>
          <a:xfrm>
            <a:off x="7772400" y="6102617"/>
            <a:ext cx="41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To </a:t>
            </a:r>
            <a:r>
              <a:rPr lang="ru-RU" dirty="0" err="1"/>
              <a:t>learn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27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79367"/>
            <a:ext cx="396367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u="none" spc="200" dirty="0">
                <a:solidFill>
                  <a:srgbClr val="000000"/>
                </a:solidFill>
              </a:rPr>
              <a:t>Basic</a:t>
            </a:r>
            <a:r>
              <a:rPr sz="5700" u="none" spc="-365" dirty="0">
                <a:solidFill>
                  <a:srgbClr val="000000"/>
                </a:solidFill>
              </a:rPr>
              <a:t> </a:t>
            </a:r>
            <a:r>
              <a:rPr sz="5700" u="none" spc="275" dirty="0">
                <a:solidFill>
                  <a:srgbClr val="000000"/>
                </a:solidFill>
              </a:rPr>
              <a:t>terms</a:t>
            </a:r>
            <a:endParaRPr sz="5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34480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80" dirty="0">
                <a:solidFill>
                  <a:srgbClr val="000000"/>
                </a:solidFill>
              </a:rPr>
              <a:t>Task</a:t>
            </a:r>
            <a:r>
              <a:rPr sz="4200" u="none" spc="-290" dirty="0">
                <a:solidFill>
                  <a:srgbClr val="000000"/>
                </a:solidFill>
              </a:rPr>
              <a:t> </a:t>
            </a:r>
            <a:r>
              <a:rPr sz="4200" u="none" spc="195" dirty="0">
                <a:solidFill>
                  <a:srgbClr val="000000"/>
                </a:solidFill>
              </a:rPr>
              <a:t>example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72073"/>
            <a:ext cx="8305800" cy="200723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1085"/>
              </a:spcBef>
              <a:buChar char="•"/>
              <a:tabLst>
                <a:tab pos="174625" algn="l"/>
              </a:tabLst>
            </a:pPr>
            <a:r>
              <a:rPr sz="2000" spc="85" dirty="0">
                <a:latin typeface="Tahoma"/>
                <a:cs typeface="Tahoma"/>
              </a:rPr>
              <a:t>Chain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restaurants</a:t>
            </a:r>
            <a:endParaRPr sz="20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185"/>
              </a:spcBef>
              <a:buChar char="•"/>
              <a:tabLst>
                <a:tab pos="207010" algn="l"/>
              </a:tabLst>
            </a:pPr>
            <a:r>
              <a:rPr sz="2400" spc="75" dirty="0">
                <a:latin typeface="Tahoma"/>
                <a:cs typeface="Tahoma"/>
              </a:rPr>
              <a:t>We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want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open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another</a:t>
            </a:r>
            <a:endParaRPr sz="24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1025"/>
              </a:spcBef>
              <a:buChar char="•"/>
              <a:tabLst>
                <a:tab pos="214629" algn="l"/>
              </a:tabLst>
            </a:pPr>
            <a:r>
              <a:rPr sz="2500" spc="125" dirty="0">
                <a:latin typeface="Tahoma"/>
                <a:cs typeface="Tahoma"/>
              </a:rPr>
              <a:t>Multiple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accommodation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options</a:t>
            </a:r>
            <a:endParaRPr sz="250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1005"/>
              </a:spcBef>
              <a:buChar char="•"/>
              <a:tabLst>
                <a:tab pos="222885" algn="l"/>
              </a:tabLst>
            </a:pPr>
            <a:r>
              <a:rPr sz="2600" spc="100" dirty="0">
                <a:latin typeface="Tahoma"/>
                <a:cs typeface="Tahoma"/>
              </a:rPr>
              <a:t>Which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of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options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will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bring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65" dirty="0">
                <a:latin typeface="Tahoma"/>
                <a:cs typeface="Tahoma"/>
              </a:rPr>
              <a:t>maximum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80" dirty="0">
                <a:latin typeface="Tahoma"/>
                <a:cs typeface="Tahoma"/>
              </a:rPr>
              <a:t>profit?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19471"/>
            <a:ext cx="727773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" dirty="0">
                <a:latin typeface="Tahoma"/>
                <a:cs typeface="Tahoma"/>
              </a:rPr>
              <a:t>*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see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kaggle.com,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TFI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Restaurant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Revenue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Prediction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2228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04" dirty="0">
                <a:solidFill>
                  <a:srgbClr val="000000"/>
                </a:solidFill>
              </a:rPr>
              <a:t>Notation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8" y="1754314"/>
            <a:ext cx="10436861" cy="36272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525"/>
              </a:spcBef>
              <a:buChar char="•"/>
              <a:tabLst>
                <a:tab pos="222885" algn="l"/>
              </a:tabLst>
            </a:pPr>
            <a:r>
              <a:rPr lang="en-US" sz="2600" spc="70" dirty="0">
                <a:latin typeface="Tahoma"/>
                <a:cs typeface="Tahoma"/>
              </a:rPr>
              <a:t>X - </a:t>
            </a:r>
            <a:r>
              <a:rPr sz="2600" spc="70" dirty="0">
                <a:latin typeface="Tahoma"/>
                <a:cs typeface="Tahoma"/>
              </a:rPr>
              <a:t>an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object,</a:t>
            </a:r>
            <a:r>
              <a:rPr lang="en-US" sz="2600" spc="85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sample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-110" dirty="0">
                <a:latin typeface="Tahoma"/>
                <a:cs typeface="Tahoma"/>
              </a:rPr>
              <a:t>-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what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we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want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4" dirty="0">
                <a:latin typeface="Tahoma"/>
                <a:cs typeface="Tahoma"/>
              </a:rPr>
              <a:t>to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30" dirty="0">
                <a:latin typeface="Tahoma"/>
                <a:cs typeface="Tahoma"/>
              </a:rPr>
              <a:t>make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predictions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for</a:t>
            </a:r>
            <a:endParaRPr sz="26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60" dirty="0">
                <a:latin typeface="Tahoma"/>
                <a:cs typeface="Tahoma"/>
              </a:rPr>
              <a:t>Specific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restaurant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location</a:t>
            </a:r>
            <a:endParaRPr sz="23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-150" dirty="0">
                <a:latin typeface="Tahoma"/>
                <a:cs typeface="Tahoma"/>
              </a:rPr>
              <a:t>XX -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is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space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all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possible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75" dirty="0">
                <a:latin typeface="Tahoma"/>
                <a:cs typeface="Tahoma"/>
              </a:rPr>
              <a:t>All</a:t>
            </a:r>
            <a:r>
              <a:rPr sz="2300" spc="-145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possible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restaurant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locations</a:t>
            </a:r>
            <a:endParaRPr sz="23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80" dirty="0">
                <a:latin typeface="Tahoma"/>
                <a:cs typeface="Tahoma"/>
              </a:rPr>
              <a:t>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response,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target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variable,</a:t>
            </a:r>
            <a:r>
              <a:rPr sz="2700" spc="105" dirty="0">
                <a:latin typeface="Tahoma"/>
                <a:cs typeface="Tahoma"/>
              </a:rPr>
              <a:t>target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what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predict</a:t>
            </a:r>
            <a:endParaRPr sz="2700" dirty="0">
              <a:latin typeface="Tahoma"/>
              <a:cs typeface="Tahoma"/>
            </a:endParaRPr>
          </a:p>
          <a:p>
            <a:pPr marL="647065" lvl="1" indent="-177800">
              <a:lnSpc>
                <a:spcPct val="100000"/>
              </a:lnSpc>
              <a:spcBef>
                <a:spcPts val="475"/>
              </a:spcBef>
              <a:buChar char="•"/>
              <a:tabLst>
                <a:tab pos="647700" algn="l"/>
              </a:tabLst>
            </a:pPr>
            <a:r>
              <a:rPr sz="2200" spc="90" dirty="0">
                <a:latin typeface="Tahoma"/>
                <a:cs typeface="Tahoma"/>
              </a:rPr>
              <a:t>Profit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120" dirty="0">
                <a:latin typeface="Tahoma"/>
                <a:cs typeface="Tahoma"/>
              </a:rPr>
              <a:t>during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0" dirty="0">
                <a:latin typeface="Tahoma"/>
                <a:cs typeface="Tahoma"/>
              </a:rPr>
              <a:t>the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70" dirty="0">
                <a:latin typeface="Tahoma"/>
                <a:cs typeface="Tahoma"/>
              </a:rPr>
              <a:t>first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75" dirty="0">
                <a:latin typeface="Tahoma"/>
                <a:cs typeface="Tahoma"/>
              </a:rPr>
              <a:t>year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100" dirty="0">
                <a:latin typeface="Tahoma"/>
                <a:cs typeface="Tahoma"/>
              </a:rPr>
              <a:t>operation</a:t>
            </a:r>
            <a:endParaRPr sz="2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135" dirty="0">
                <a:latin typeface="Tahoma"/>
                <a:cs typeface="Tahoma"/>
              </a:rPr>
              <a:t>YY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response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space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all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possible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response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values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75"/>
              </a:spcBef>
              <a:buChar char="•"/>
              <a:tabLst>
                <a:tab pos="655955" algn="l"/>
              </a:tabLst>
            </a:pPr>
            <a:r>
              <a:rPr sz="2300" spc="75" dirty="0">
                <a:latin typeface="Tahoma"/>
                <a:cs typeface="Tahoma"/>
              </a:rPr>
              <a:t>All</a:t>
            </a:r>
            <a:r>
              <a:rPr sz="2300" spc="-15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real</a:t>
            </a:r>
            <a:r>
              <a:rPr sz="2300" spc="-145" dirty="0">
                <a:latin typeface="Tahoma"/>
                <a:cs typeface="Tahoma"/>
              </a:rPr>
              <a:t> </a:t>
            </a:r>
            <a:r>
              <a:rPr sz="2300" spc="130" dirty="0">
                <a:latin typeface="Tahoma"/>
                <a:cs typeface="Tahoma"/>
              </a:rPr>
              <a:t>numbers</a:t>
            </a:r>
            <a:endParaRPr sz="2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517" y="2951277"/>
            <a:ext cx="966469" cy="329565"/>
          </a:xfrm>
          <a:custGeom>
            <a:avLst/>
            <a:gdLst/>
            <a:ahLst/>
            <a:cxnLst/>
            <a:rect l="l" t="t" r="r" b="b"/>
            <a:pathLst>
              <a:path w="966469" h="329564">
                <a:moveTo>
                  <a:pt x="861032" y="0"/>
                </a:moveTo>
                <a:lnTo>
                  <a:pt x="856343" y="13370"/>
                </a:lnTo>
                <a:lnTo>
                  <a:pt x="875410" y="21645"/>
                </a:lnTo>
                <a:lnTo>
                  <a:pt x="891807" y="33099"/>
                </a:lnTo>
                <a:lnTo>
                  <a:pt x="916594" y="65547"/>
                </a:lnTo>
                <a:lnTo>
                  <a:pt x="931179" y="109324"/>
                </a:lnTo>
                <a:lnTo>
                  <a:pt x="936040" y="163041"/>
                </a:lnTo>
                <a:lnTo>
                  <a:pt x="934819" y="192092"/>
                </a:lnTo>
                <a:lnTo>
                  <a:pt x="925052" y="242185"/>
                </a:lnTo>
                <a:lnTo>
                  <a:pt x="905454" y="281307"/>
                </a:lnTo>
                <a:lnTo>
                  <a:pt x="875632" y="307699"/>
                </a:lnTo>
                <a:lnTo>
                  <a:pt x="856863" y="316011"/>
                </a:lnTo>
                <a:lnTo>
                  <a:pt x="861032" y="329382"/>
                </a:lnTo>
                <a:lnTo>
                  <a:pt x="905958" y="308307"/>
                </a:lnTo>
                <a:lnTo>
                  <a:pt x="938992" y="271823"/>
                </a:lnTo>
                <a:lnTo>
                  <a:pt x="959307" y="222966"/>
                </a:lnTo>
                <a:lnTo>
                  <a:pt x="966078" y="164777"/>
                </a:lnTo>
                <a:lnTo>
                  <a:pt x="964380" y="134581"/>
                </a:lnTo>
                <a:lnTo>
                  <a:pt x="950794" y="81059"/>
                </a:lnTo>
                <a:lnTo>
                  <a:pt x="923848" y="37488"/>
                </a:lnTo>
                <a:lnTo>
                  <a:pt x="884911" y="8622"/>
                </a:lnTo>
                <a:lnTo>
                  <a:pt x="861032" y="0"/>
                </a:lnTo>
                <a:close/>
              </a:path>
              <a:path w="966469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6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0627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55" dirty="0">
                <a:solidFill>
                  <a:srgbClr val="000000"/>
                </a:solidFill>
              </a:rPr>
              <a:t>Training</a:t>
            </a:r>
            <a:r>
              <a:rPr sz="4200" u="none" spc="-290" dirty="0">
                <a:solidFill>
                  <a:srgbClr val="000000"/>
                </a:solidFill>
              </a:rPr>
              <a:t> </a:t>
            </a:r>
            <a:r>
              <a:rPr sz="4200" u="none" spc="204" dirty="0">
                <a:solidFill>
                  <a:srgbClr val="000000"/>
                </a:solidFill>
              </a:rPr>
              <a:t>sample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04239" y="1829289"/>
            <a:ext cx="7854315" cy="206915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78435" indent="-153670">
              <a:lnSpc>
                <a:spcPct val="100000"/>
              </a:lnSpc>
              <a:spcBef>
                <a:spcPts val="735"/>
              </a:spcBef>
              <a:buChar char="•"/>
              <a:tabLst>
                <a:tab pos="179070" algn="l"/>
              </a:tabLst>
            </a:pPr>
            <a:r>
              <a:rPr sz="1900" spc="60" dirty="0">
                <a:latin typeface="Tahoma"/>
                <a:cs typeface="Tahoma"/>
              </a:rPr>
              <a:t>We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don't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understand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anything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about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economics</a:t>
            </a:r>
            <a:endParaRPr sz="1900" dirty="0">
              <a:latin typeface="Tahoma"/>
              <a:cs typeface="Tahoma"/>
            </a:endParaRPr>
          </a:p>
          <a:p>
            <a:pPr marL="243204" indent="-218440">
              <a:lnSpc>
                <a:spcPct val="100000"/>
              </a:lnSpc>
              <a:spcBef>
                <a:spcPts val="905"/>
              </a:spcBef>
              <a:buChar char="•"/>
              <a:tabLst>
                <a:tab pos="243840" algn="l"/>
              </a:tabLst>
            </a:pPr>
            <a:r>
              <a:rPr sz="2700" spc="130" dirty="0">
                <a:latin typeface="Tahoma"/>
                <a:cs typeface="Tahoma"/>
              </a:rPr>
              <a:t>But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have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many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known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answers</a:t>
            </a:r>
            <a:endParaRPr sz="2700" dirty="0">
              <a:latin typeface="Tahoma"/>
              <a:cs typeface="Tahoma"/>
            </a:endParaRPr>
          </a:p>
          <a:p>
            <a:pPr marL="243204" indent="-218440">
              <a:spcBef>
                <a:spcPts val="1080"/>
              </a:spcBef>
              <a:buFontTx/>
              <a:buChar char="•"/>
              <a:tabLst>
                <a:tab pos="243840" algn="l"/>
                <a:tab pos="1982470" algn="l"/>
              </a:tabLst>
            </a:pPr>
            <a:r>
              <a:rPr lang="en-US" sz="2700" spc="245" dirty="0">
                <a:latin typeface="Tahoma"/>
                <a:cs typeface="Tahoma"/>
              </a:rPr>
              <a:t>X =</a:t>
            </a:r>
            <a:r>
              <a:rPr lang="en-US" sz="1200" spc="245" dirty="0">
                <a:latin typeface="Tahoma"/>
                <a:cs typeface="Tahoma"/>
              </a:rPr>
              <a:t> </a:t>
            </a:r>
            <a:r>
              <a:rPr lang="en-US" sz="2700" spc="245" dirty="0">
                <a:latin typeface="Tahoma"/>
                <a:cs typeface="Tahoma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-25000" dirty="0"/>
              <a:t>I</a:t>
            </a:r>
            <a:r>
              <a:rPr lang="en-US" sz="2800" spc="530" dirty="0">
                <a:latin typeface="Tahoma"/>
                <a:cs typeface="Tahoma"/>
              </a:rPr>
              <a:t>ℓ </a:t>
            </a:r>
            <a:r>
              <a:rPr lang="en-US" sz="2800" baseline="30000" dirty="0"/>
              <a:t> 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training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sample</a:t>
            </a:r>
            <a:endParaRPr sz="2700" dirty="0">
              <a:latin typeface="Tahoma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840"/>
              </a:spcBef>
              <a:buSzPct val="103703"/>
              <a:buChar char="•"/>
              <a:tabLst>
                <a:tab pos="254000" algn="l"/>
              </a:tabLst>
            </a:pPr>
            <a:r>
              <a:rPr sz="2700" spc="530" dirty="0">
                <a:latin typeface="Tahoma"/>
                <a:cs typeface="Tahoma"/>
              </a:rPr>
              <a:t>ℓ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sample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size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8200" y="1690687"/>
            <a:ext cx="4914900" cy="4914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38123"/>
            <a:ext cx="6896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none" spc="190" dirty="0">
                <a:solidFill>
                  <a:srgbClr val="000000"/>
                </a:solidFill>
              </a:rPr>
              <a:t>How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30" dirty="0">
                <a:solidFill>
                  <a:srgbClr val="000000"/>
                </a:solidFill>
              </a:rPr>
              <a:t>convert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80" dirty="0">
                <a:solidFill>
                  <a:srgbClr val="000000"/>
                </a:solidFill>
              </a:rPr>
              <a:t>hours</a:t>
            </a:r>
            <a:r>
              <a:rPr sz="3400" u="none" spc="-185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25" dirty="0">
                <a:solidFill>
                  <a:srgbClr val="000000"/>
                </a:solidFill>
              </a:rPr>
              <a:t>minutes?</a:t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6523"/>
            <a:ext cx="41884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u="none" spc="180" dirty="0">
                <a:solidFill>
                  <a:srgbClr val="000000"/>
                </a:solidFill>
              </a:rPr>
              <a:t>Features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lang="en-US" sz="2700" spc="60" dirty="0">
                <a:latin typeface="Tahoma"/>
                <a:cs typeface="Tahoma"/>
              </a:rPr>
              <a:t>Special characters</a:t>
            </a:r>
            <a:r>
              <a:rPr sz="2700" spc="60" dirty="0">
                <a:latin typeface="Tahoma"/>
                <a:cs typeface="Tahoma"/>
              </a:rPr>
              <a:t>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spcBef>
                <a:spcPts val="860"/>
              </a:spcBef>
              <a:buFontTx/>
              <a:buChar char="•"/>
              <a:tabLst>
                <a:tab pos="231140" algn="l"/>
              </a:tabLst>
            </a:pPr>
            <a:r>
              <a:rPr lang="en-US" sz="2700" spc="245" dirty="0">
                <a:latin typeface="Tahoma"/>
                <a:cs typeface="Tahoma"/>
              </a:rPr>
              <a:t>X = (</a:t>
            </a:r>
            <a:r>
              <a:rPr lang="en-US" sz="3200" dirty="0"/>
              <a:t>x</a:t>
            </a:r>
            <a:r>
              <a:rPr lang="en-US" sz="3200" baseline="30000" dirty="0"/>
              <a:t>1</a:t>
            </a:r>
            <a:r>
              <a:rPr lang="en-US" sz="3200" dirty="0"/>
              <a:t>, …, </a:t>
            </a:r>
            <a:r>
              <a:rPr lang="en-US" sz="3200" dirty="0" err="1"/>
              <a:t>x</a:t>
            </a:r>
            <a:r>
              <a:rPr lang="en-US" sz="3200" baseline="30000" dirty="0" err="1"/>
              <a:t>d</a:t>
            </a:r>
            <a:r>
              <a:rPr lang="en-US" sz="27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A1BF3AA-0AF6-5829-333A-2375A3991C88}"/>
              </a:ext>
            </a:extLst>
          </p:cNvPr>
          <p:cNvGrpSpPr/>
          <p:nvPr/>
        </p:nvGrpSpPr>
        <p:grpSpPr>
          <a:xfrm>
            <a:off x="8767200" y="117154"/>
            <a:ext cx="2953080" cy="3185640"/>
            <a:chOff x="8767200" y="117154"/>
            <a:chExt cx="2953080" cy="31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1961154-EC5C-7A21-679D-6B94CDB1557D}"/>
                    </a:ext>
                  </a:extLst>
                </p14:cNvPr>
                <p14:cNvContentPartPr/>
                <p14:nvPr/>
              </p14:nvContentPartPr>
              <p14:xfrm>
                <a:off x="8767200" y="275914"/>
                <a:ext cx="222480" cy="6357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1961154-EC5C-7A21-679D-6B94CDB155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61080" y="269794"/>
                  <a:ext cx="2347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EB76EC6-6106-9DEA-8059-D8A959D291F8}"/>
                    </a:ext>
                  </a:extLst>
                </p14:cNvPr>
                <p14:cNvContentPartPr/>
                <p14:nvPr/>
              </p14:nvContentPartPr>
              <p14:xfrm>
                <a:off x="9048360" y="620794"/>
                <a:ext cx="1130400" cy="6649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EB76EC6-6106-9DEA-8059-D8A959D291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2240" y="614674"/>
                  <a:ext cx="11426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9110C3A-0FF8-524C-E7A4-8283C7F40DBB}"/>
                    </a:ext>
                  </a:extLst>
                </p14:cNvPr>
                <p14:cNvContentPartPr/>
                <p14:nvPr/>
              </p14:nvContentPartPr>
              <p14:xfrm>
                <a:off x="10397280" y="117154"/>
                <a:ext cx="174960" cy="9370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9110C3A-0FF8-524C-E7A4-8283C7F40D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91160" y="111034"/>
                  <a:ext cx="18720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9E170D42-6412-082C-C2E3-1124933A7D03}"/>
                    </a:ext>
                  </a:extLst>
                </p14:cNvPr>
                <p14:cNvContentPartPr/>
                <p14:nvPr/>
              </p14:nvContentPartPr>
              <p14:xfrm>
                <a:off x="10636680" y="437554"/>
                <a:ext cx="255960" cy="4107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9E170D42-6412-082C-C2E3-1124933A7D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30560" y="431434"/>
                  <a:ext cx="268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2B39329-A565-D1BB-3ADF-AA3D9117621C}"/>
                    </a:ext>
                  </a:extLst>
                </p14:cNvPr>
                <p14:cNvContentPartPr/>
                <p14:nvPr/>
              </p14:nvContentPartPr>
              <p14:xfrm>
                <a:off x="11073720" y="712234"/>
                <a:ext cx="56880" cy="3096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2B39329-A565-D1BB-3ADF-AA3D911762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67600" y="706114"/>
                  <a:ext cx="69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D0D3AC5-FFC2-F8C4-2A81-B99385042141}"/>
                    </a:ext>
                  </a:extLst>
                </p14:cNvPr>
                <p14:cNvContentPartPr/>
                <p14:nvPr/>
              </p14:nvContentPartPr>
              <p14:xfrm>
                <a:off x="11285400" y="397954"/>
                <a:ext cx="277920" cy="4694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D0D3AC5-FFC2-F8C4-2A81-B993850421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79280" y="391834"/>
                  <a:ext cx="290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A7B5A86-DAD7-2BFF-1F6A-1686305E4F53}"/>
                    </a:ext>
                  </a:extLst>
                </p14:cNvPr>
                <p14:cNvContentPartPr/>
                <p14:nvPr/>
              </p14:nvContentPartPr>
              <p14:xfrm>
                <a:off x="11348760" y="576154"/>
                <a:ext cx="169560" cy="252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A7B5A86-DAD7-2BFF-1F6A-1686305E4F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42640" y="570034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4688F41-7A08-71F5-F7F8-DF157176B766}"/>
                    </a:ext>
                  </a:extLst>
                </p14:cNvPr>
                <p14:cNvContentPartPr/>
                <p14:nvPr/>
              </p14:nvContentPartPr>
              <p14:xfrm>
                <a:off x="11468280" y="144514"/>
                <a:ext cx="252000" cy="824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4688F41-7A08-71F5-F7F8-DF157176B7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62160" y="138394"/>
                  <a:ext cx="26424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8B54ABD-4060-77A3-2C4F-486A0CEE0FD2}"/>
                    </a:ext>
                  </a:extLst>
                </p14:cNvPr>
                <p14:cNvContentPartPr/>
                <p14:nvPr/>
              </p14:nvContentPartPr>
              <p14:xfrm>
                <a:off x="8783040" y="1554994"/>
                <a:ext cx="312480" cy="5644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8B54ABD-4060-77A3-2C4F-486A0CEE0F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76920" y="1548874"/>
                  <a:ext cx="3247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2B84FA5-C543-EEB0-37C4-B9450AACDF21}"/>
                    </a:ext>
                  </a:extLst>
                </p14:cNvPr>
                <p14:cNvContentPartPr/>
                <p14:nvPr/>
              </p14:nvContentPartPr>
              <p14:xfrm>
                <a:off x="9377040" y="1754074"/>
                <a:ext cx="257400" cy="100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2B84FA5-C543-EEB0-37C4-B9450AACDF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70920" y="1747954"/>
                  <a:ext cx="269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7713451-CB91-CD8D-1E37-8ECCBB94F6DD}"/>
                    </a:ext>
                  </a:extLst>
                </p14:cNvPr>
                <p14:cNvContentPartPr/>
                <p14:nvPr/>
              </p14:nvContentPartPr>
              <p14:xfrm>
                <a:off x="10180200" y="1575514"/>
                <a:ext cx="171720" cy="4917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7713451-CB91-CD8D-1E37-8ECCBB94F6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74080" y="1569394"/>
                  <a:ext cx="1839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26B138E4-7CB3-ABC8-1E62-A0F8F57672D6}"/>
                    </a:ext>
                  </a:extLst>
                </p14:cNvPr>
                <p14:cNvContentPartPr/>
                <p14:nvPr/>
              </p14:nvContentPartPr>
              <p14:xfrm>
                <a:off x="10471440" y="1714474"/>
                <a:ext cx="181800" cy="384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26B138E4-7CB3-ABC8-1E62-A0F8F57672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65320" y="1708354"/>
                  <a:ext cx="19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812E658-54B2-3D15-978C-67B0A925027F}"/>
                    </a:ext>
                  </a:extLst>
                </p14:cNvPr>
                <p14:cNvContentPartPr/>
                <p14:nvPr/>
              </p14:nvContentPartPr>
              <p14:xfrm>
                <a:off x="10554240" y="1597114"/>
                <a:ext cx="315360" cy="795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812E658-54B2-3D15-978C-67B0A92502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48120" y="1590994"/>
                  <a:ext cx="327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63A4EFC-4E24-0CC5-921E-A8C14AC11A67}"/>
                    </a:ext>
                  </a:extLst>
                </p14:cNvPr>
                <p14:cNvContentPartPr/>
                <p14:nvPr/>
              </p14:nvContentPartPr>
              <p14:xfrm>
                <a:off x="8835240" y="2345914"/>
                <a:ext cx="316440" cy="6465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63A4EFC-4E24-0CC5-921E-A8C14AC11A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29120" y="2339794"/>
                  <a:ext cx="32868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13F317F-38D7-4FB9-DF23-988DA7E96CBC}"/>
                    </a:ext>
                  </a:extLst>
                </p14:cNvPr>
                <p14:cNvContentPartPr/>
                <p14:nvPr/>
              </p14:nvContentPartPr>
              <p14:xfrm>
                <a:off x="8878080" y="2684674"/>
                <a:ext cx="333000" cy="190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13F317F-38D7-4FB9-DF23-988DA7E96C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71960" y="2678554"/>
                  <a:ext cx="345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558568D-A2DE-85F1-6084-DF066572FA33}"/>
                    </a:ext>
                  </a:extLst>
                </p14:cNvPr>
                <p14:cNvContentPartPr/>
                <p14:nvPr/>
              </p14:nvContentPartPr>
              <p14:xfrm>
                <a:off x="9334560" y="2808514"/>
                <a:ext cx="273960" cy="79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558568D-A2DE-85F1-6084-DF066572FA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28440" y="2802394"/>
                  <a:ext cx="28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E6D3AE7-4198-E90F-F7ED-BAEDA26A74B8}"/>
                    </a:ext>
                  </a:extLst>
                </p14:cNvPr>
                <p14:cNvContentPartPr/>
                <p14:nvPr/>
              </p14:nvContentPartPr>
              <p14:xfrm>
                <a:off x="9959880" y="2533114"/>
                <a:ext cx="125280" cy="4633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E6D3AE7-4198-E90F-F7ED-BAEDA26A74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3760" y="2526994"/>
                  <a:ext cx="1375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6C07416-9F9C-43AB-998C-607BE58A2EB0}"/>
                    </a:ext>
                  </a:extLst>
                </p14:cNvPr>
                <p14:cNvContentPartPr/>
                <p14:nvPr/>
              </p14:nvContentPartPr>
              <p14:xfrm>
                <a:off x="10208640" y="2548594"/>
                <a:ext cx="164160" cy="3931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6C07416-9F9C-43AB-998C-607BE58A2E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02520" y="2542474"/>
                  <a:ext cx="1764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E796C24-73A9-E503-3F1B-8DB9D074885E}"/>
                    </a:ext>
                  </a:extLst>
                </p14:cNvPr>
                <p14:cNvContentPartPr/>
                <p14:nvPr/>
              </p14:nvContentPartPr>
              <p14:xfrm>
                <a:off x="9685200" y="1305874"/>
                <a:ext cx="1266840" cy="19969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E796C24-73A9-E503-3F1B-8DB9D07488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79080" y="1299754"/>
                  <a:ext cx="1279080" cy="20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7863A117-41C9-FB92-FBB6-3F37A6D6E1A5}"/>
              </a:ext>
            </a:extLst>
          </p:cNvPr>
          <p:cNvGrpSpPr/>
          <p:nvPr/>
        </p:nvGrpSpPr>
        <p:grpSpPr>
          <a:xfrm>
            <a:off x="9187320" y="3674674"/>
            <a:ext cx="1202040" cy="495720"/>
            <a:chOff x="9187320" y="3674674"/>
            <a:chExt cx="120204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7B60A238-4CCA-E374-C689-D7577D40D82C}"/>
                    </a:ext>
                  </a:extLst>
                </p14:cNvPr>
                <p14:cNvContentPartPr/>
                <p14:nvPr/>
              </p14:nvContentPartPr>
              <p14:xfrm>
                <a:off x="9187320" y="3674674"/>
                <a:ext cx="344160" cy="4957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7B60A238-4CCA-E374-C689-D7577D40D8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81200" y="3668554"/>
                  <a:ext cx="3564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CF94A229-8C2D-E2C7-20CD-AABAA0ABFECA}"/>
                    </a:ext>
                  </a:extLst>
                </p14:cNvPr>
                <p14:cNvContentPartPr/>
                <p14:nvPr/>
              </p14:nvContentPartPr>
              <p14:xfrm>
                <a:off x="9621840" y="3870154"/>
                <a:ext cx="394920" cy="262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CF94A229-8C2D-E2C7-20CD-AABAA0ABFE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15720" y="3864034"/>
                  <a:ext cx="407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7C20C61-B5B8-A563-2C2F-6FC316C7060B}"/>
                    </a:ext>
                  </a:extLst>
                </p14:cNvPr>
                <p14:cNvContentPartPr/>
                <p14:nvPr/>
              </p14:nvContentPartPr>
              <p14:xfrm>
                <a:off x="10096680" y="3727594"/>
                <a:ext cx="292680" cy="28512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7C20C61-B5B8-A563-2C2F-6FC316C706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90560" y="3721474"/>
                  <a:ext cx="3049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5E5A8D9-E9EB-70A6-4CDB-471F8BCDBB82}"/>
              </a:ext>
            </a:extLst>
          </p:cNvPr>
          <p:cNvGrpSpPr/>
          <p:nvPr/>
        </p:nvGrpSpPr>
        <p:grpSpPr>
          <a:xfrm>
            <a:off x="9099120" y="4527514"/>
            <a:ext cx="1002960" cy="470520"/>
            <a:chOff x="9099120" y="4527514"/>
            <a:chExt cx="100296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7C8032C-DCD2-DCF7-28F9-F623B5F534E7}"/>
                    </a:ext>
                  </a:extLst>
                </p14:cNvPr>
                <p14:cNvContentPartPr/>
                <p14:nvPr/>
              </p14:nvContentPartPr>
              <p14:xfrm>
                <a:off x="9099120" y="4527514"/>
                <a:ext cx="303120" cy="4705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7C8032C-DCD2-DCF7-28F9-F623B5F534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93000" y="4521394"/>
                  <a:ext cx="315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0E89D90-E403-3517-6F93-B7EC6783CB1C}"/>
                    </a:ext>
                  </a:extLst>
                </p14:cNvPr>
                <p14:cNvContentPartPr/>
                <p14:nvPr/>
              </p14:nvContentPartPr>
              <p14:xfrm>
                <a:off x="9246360" y="4706794"/>
                <a:ext cx="324720" cy="435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0E89D90-E403-3517-6F93-B7EC6783CB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40240" y="4700674"/>
                  <a:ext cx="336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39FCF74-DEC1-267F-9C47-3EA48D73B536}"/>
                    </a:ext>
                  </a:extLst>
                </p14:cNvPr>
                <p14:cNvContentPartPr/>
                <p14:nvPr/>
              </p14:nvContentPartPr>
              <p14:xfrm>
                <a:off x="9715440" y="4644874"/>
                <a:ext cx="386640" cy="308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39FCF74-DEC1-267F-9C47-3EA48D73B5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9320" y="4638754"/>
                  <a:ext cx="398880" cy="320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450" y="4718050"/>
            <a:ext cx="393700" cy="575945"/>
            <a:chOff x="1060450" y="4718050"/>
            <a:chExt cx="393700" cy="575945"/>
          </a:xfrm>
        </p:grpSpPr>
        <p:sp>
          <p:nvSpPr>
            <p:cNvPr id="3" name="object 3"/>
            <p:cNvSpPr/>
            <p:nvPr/>
          </p:nvSpPr>
          <p:spPr>
            <a:xfrm>
              <a:off x="10668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8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8" y="636523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u="none" spc="180" dirty="0">
                <a:solidFill>
                  <a:srgbClr val="000000"/>
                </a:solidFill>
              </a:rPr>
              <a:t>Features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sz="2700" spc="60" dirty="0">
                <a:latin typeface="Tahoma"/>
                <a:cs typeface="Tahoma"/>
              </a:rPr>
              <a:t>Signs,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0"/>
              </a:spcBef>
              <a:buChar char="•"/>
              <a:tabLst>
                <a:tab pos="231140" algn="l"/>
              </a:tabLst>
            </a:pPr>
            <a:r>
              <a:rPr lang="en-US" sz="2400" spc="245" dirty="0">
                <a:latin typeface="Tahoma"/>
                <a:cs typeface="Tahoma"/>
              </a:rPr>
              <a:t>X = (</a:t>
            </a:r>
            <a:r>
              <a:rPr lang="en-US" sz="2800" dirty="0"/>
              <a:t>x</a:t>
            </a:r>
            <a:r>
              <a:rPr lang="en-US" sz="2800" baseline="30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30000" dirty="0" err="1"/>
              <a:t>d</a:t>
            </a:r>
            <a:r>
              <a:rPr lang="en-US" sz="24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287388"/>
            <a:ext cx="15240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905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465"/>
              </a:spcBef>
            </a:pPr>
            <a:r>
              <a:rPr sz="2900" spc="95" dirty="0">
                <a:latin typeface="Tahoma"/>
                <a:cs typeface="Tahoma"/>
              </a:rPr>
              <a:t>Vector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0550" y="4718050"/>
            <a:ext cx="393700" cy="575945"/>
            <a:chOff x="1860550" y="4718050"/>
            <a:chExt cx="393700" cy="575945"/>
          </a:xfrm>
        </p:grpSpPr>
        <p:sp>
          <p:nvSpPr>
            <p:cNvPr id="3" name="object 3"/>
            <p:cNvSpPr/>
            <p:nvPr/>
          </p:nvSpPr>
          <p:spPr>
            <a:xfrm>
              <a:off x="18669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69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813050" y="4718050"/>
            <a:ext cx="393700" cy="575945"/>
            <a:chOff x="2813050" y="4718050"/>
            <a:chExt cx="393700" cy="575945"/>
          </a:xfrm>
        </p:grpSpPr>
        <p:sp>
          <p:nvSpPr>
            <p:cNvPr id="6" name="object 6"/>
            <p:cNvSpPr/>
            <p:nvPr/>
          </p:nvSpPr>
          <p:spPr>
            <a:xfrm>
              <a:off x="28194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sz="2700" spc="60" dirty="0">
                <a:latin typeface="Tahoma"/>
                <a:cs typeface="Tahoma"/>
              </a:rPr>
              <a:t>Signs,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14" dirty="0">
                <a:latin typeface="Tahoma"/>
                <a:cs typeface="Tahoma"/>
              </a:rPr>
              <a:t>d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0"/>
              </a:spcBef>
              <a:buChar char="•"/>
              <a:tabLst>
                <a:tab pos="231140" algn="l"/>
              </a:tabLst>
            </a:pPr>
            <a:r>
              <a:rPr lang="en-US" sz="2400" spc="245" dirty="0">
                <a:latin typeface="Tahoma"/>
                <a:cs typeface="Tahoma"/>
              </a:rPr>
              <a:t>X = (</a:t>
            </a:r>
            <a:r>
              <a:rPr lang="en-US" sz="2800" dirty="0"/>
              <a:t>x</a:t>
            </a:r>
            <a:r>
              <a:rPr lang="en-US" sz="2800" baseline="30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30000" dirty="0" err="1"/>
              <a:t>d</a:t>
            </a:r>
            <a:r>
              <a:rPr lang="en-US" sz="24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8000" y="5287388"/>
            <a:ext cx="15240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21145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664"/>
              </a:spcBef>
            </a:pPr>
            <a:r>
              <a:rPr sz="1700" spc="105" dirty="0">
                <a:latin typeface="Tahoma"/>
                <a:cs typeface="Tahoma"/>
              </a:rPr>
              <a:t>Numbers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910341F-7AED-083C-FE9D-2C6E0B20C168}"/>
              </a:ext>
            </a:extLst>
          </p:cNvPr>
          <p:cNvSpPr txBox="1">
            <a:spLocks/>
          </p:cNvSpPr>
          <p:nvPr/>
        </p:nvSpPr>
        <p:spPr>
          <a:xfrm>
            <a:off x="916939" y="609767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u="none" kern="0" spc="180" dirty="0">
                <a:solidFill>
                  <a:srgbClr val="000000"/>
                </a:solidFill>
              </a:rPr>
              <a:t>Features</a:t>
            </a:r>
            <a:endParaRPr lang="en-US" sz="42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813680"/>
            <a:ext cx="7482840" cy="38112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760"/>
              </a:spcBef>
              <a:buChar char="•"/>
              <a:tabLst>
                <a:tab pos="174625" algn="l"/>
              </a:tabLst>
            </a:pPr>
            <a:r>
              <a:rPr sz="2000" spc="100" dirty="0">
                <a:latin typeface="Tahoma"/>
                <a:cs typeface="Tahoma"/>
              </a:rPr>
              <a:t>About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demographics:</a:t>
            </a:r>
            <a:endParaRPr sz="2000" dirty="0">
              <a:latin typeface="Tahoma"/>
              <a:cs typeface="Tahoma"/>
            </a:endParaRPr>
          </a:p>
          <a:p>
            <a:pPr marL="639445" lvl="1" indent="-170180">
              <a:lnSpc>
                <a:spcPct val="100000"/>
              </a:lnSpc>
              <a:spcBef>
                <a:spcPts val="690"/>
              </a:spcBef>
              <a:buChar char="•"/>
              <a:tabLst>
                <a:tab pos="640080" algn="l"/>
              </a:tabLst>
            </a:pPr>
            <a:r>
              <a:rPr sz="2100" spc="80" dirty="0">
                <a:latin typeface="Tahoma"/>
                <a:cs typeface="Tahoma"/>
              </a:rPr>
              <a:t>Average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age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residents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the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nearest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quarters</a:t>
            </a:r>
            <a:endParaRPr sz="2100" dirty="0">
              <a:latin typeface="Tahoma"/>
              <a:cs typeface="Tahoma"/>
            </a:endParaRPr>
          </a:p>
          <a:p>
            <a:pPr marL="607060" lvl="1" indent="-137795">
              <a:lnSpc>
                <a:spcPct val="100000"/>
              </a:lnSpc>
              <a:spcBef>
                <a:spcPts val="975"/>
              </a:spcBef>
              <a:buChar char="•"/>
              <a:tabLst>
                <a:tab pos="607695" algn="l"/>
              </a:tabLst>
            </a:pPr>
            <a:r>
              <a:rPr sz="1700" spc="70" dirty="0">
                <a:latin typeface="Tahoma"/>
                <a:cs typeface="Tahoma"/>
              </a:rPr>
              <a:t>Dynamics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of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the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100" dirty="0">
                <a:latin typeface="Tahoma"/>
                <a:cs typeface="Tahoma"/>
              </a:rPr>
              <a:t>number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of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inhabitants</a:t>
            </a:r>
            <a:endParaRPr sz="1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7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About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real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40" dirty="0">
                <a:latin typeface="Tahoma"/>
                <a:cs typeface="Tahoma"/>
              </a:rPr>
              <a:t>estate: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90" dirty="0">
                <a:latin typeface="Tahoma"/>
                <a:cs typeface="Tahoma"/>
              </a:rPr>
              <a:t>Average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cost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per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square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meter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housing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nearby</a:t>
            </a:r>
            <a:endParaRPr sz="2300" dirty="0">
              <a:latin typeface="Tahoma"/>
              <a:cs typeface="Tahoma"/>
            </a:endParaRPr>
          </a:p>
          <a:p>
            <a:pPr marL="639445" lvl="1" indent="-170180">
              <a:lnSpc>
                <a:spcPct val="100000"/>
              </a:lnSpc>
              <a:spcBef>
                <a:spcPts val="535"/>
              </a:spcBef>
              <a:buChar char="•"/>
              <a:tabLst>
                <a:tab pos="640080" algn="l"/>
              </a:tabLst>
            </a:pPr>
            <a:r>
              <a:rPr sz="2100" spc="140" dirty="0">
                <a:latin typeface="Tahoma"/>
                <a:cs typeface="Tahoma"/>
              </a:rPr>
              <a:t>Number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65" dirty="0">
                <a:latin typeface="Tahoma"/>
                <a:cs typeface="Tahoma"/>
              </a:rPr>
              <a:t>schools,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65" dirty="0">
                <a:latin typeface="Tahoma"/>
                <a:cs typeface="Tahoma"/>
              </a:rPr>
              <a:t>banks,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75" dirty="0">
                <a:latin typeface="Tahoma"/>
                <a:cs typeface="Tahoma"/>
              </a:rPr>
              <a:t>shops,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gas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stations</a:t>
            </a:r>
            <a:endParaRPr sz="21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75"/>
              </a:spcBef>
              <a:buChar char="•"/>
              <a:tabLst>
                <a:tab pos="655955" algn="l"/>
              </a:tabLst>
            </a:pPr>
            <a:r>
              <a:rPr sz="2300" spc="80" dirty="0">
                <a:latin typeface="Tahoma"/>
                <a:cs typeface="Tahoma"/>
              </a:rPr>
              <a:t>Distance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to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the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nearest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competitor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155"/>
              </a:spcBef>
              <a:buChar char="•"/>
              <a:tabLst>
                <a:tab pos="198755" algn="l"/>
              </a:tabLst>
            </a:pPr>
            <a:r>
              <a:rPr sz="2300" spc="114" dirty="0">
                <a:latin typeface="Tahoma"/>
                <a:cs typeface="Tahoma"/>
              </a:rPr>
              <a:t>About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roads:</a:t>
            </a:r>
            <a:endParaRPr sz="23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30"/>
              </a:spcBef>
              <a:buChar char="•"/>
              <a:tabLst>
                <a:tab pos="655955" algn="l"/>
              </a:tabLst>
            </a:pPr>
            <a:r>
              <a:rPr sz="2300" spc="90" dirty="0">
                <a:latin typeface="Tahoma"/>
                <a:cs typeface="Tahoma"/>
              </a:rPr>
              <a:t>Average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40" dirty="0">
                <a:latin typeface="Tahoma"/>
                <a:cs typeface="Tahoma"/>
              </a:rPr>
              <a:t>number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cars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passing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by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per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day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CFB65B8-AB49-CFA8-116D-689EE2E85512}"/>
              </a:ext>
            </a:extLst>
          </p:cNvPr>
          <p:cNvSpPr txBox="1">
            <a:spLocks/>
          </p:cNvSpPr>
          <p:nvPr/>
        </p:nvSpPr>
        <p:spPr>
          <a:xfrm>
            <a:off x="916939" y="609767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u="none" kern="0" spc="180" dirty="0">
                <a:solidFill>
                  <a:srgbClr val="000000"/>
                </a:solidFill>
              </a:rPr>
              <a:t>Features</a:t>
            </a:r>
            <a:endParaRPr lang="en-US" sz="420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630" y="18971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4" y="0"/>
                </a:moveTo>
                <a:lnTo>
                  <a:pt x="322625" y="13370"/>
                </a:lnTo>
                <a:lnTo>
                  <a:pt x="341693" y="21645"/>
                </a:lnTo>
                <a:lnTo>
                  <a:pt x="358090" y="33099"/>
                </a:lnTo>
                <a:lnTo>
                  <a:pt x="382877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4" y="329382"/>
                </a:lnTo>
                <a:lnTo>
                  <a:pt x="372241" y="308307"/>
                </a:lnTo>
                <a:lnTo>
                  <a:pt x="405274" y="271823"/>
                </a:lnTo>
                <a:lnTo>
                  <a:pt x="425589" y="222966"/>
                </a:lnTo>
                <a:lnTo>
                  <a:pt x="432361" y="164777"/>
                </a:lnTo>
                <a:lnTo>
                  <a:pt x="430663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4" y="8622"/>
                </a:lnTo>
                <a:lnTo>
                  <a:pt x="327314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50" y="296130"/>
                </a:lnTo>
                <a:lnTo>
                  <a:pt x="49573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7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81054" y="33068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3" y="0"/>
                </a:moveTo>
                <a:lnTo>
                  <a:pt x="322625" y="13370"/>
                </a:lnTo>
                <a:lnTo>
                  <a:pt x="341692" y="21644"/>
                </a:lnTo>
                <a:lnTo>
                  <a:pt x="358089" y="33099"/>
                </a:lnTo>
                <a:lnTo>
                  <a:pt x="382875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3" y="329382"/>
                </a:lnTo>
                <a:lnTo>
                  <a:pt x="372240" y="308306"/>
                </a:lnTo>
                <a:lnTo>
                  <a:pt x="405274" y="271821"/>
                </a:lnTo>
                <a:lnTo>
                  <a:pt x="425589" y="222966"/>
                </a:lnTo>
                <a:lnTo>
                  <a:pt x="432361" y="164777"/>
                </a:lnTo>
                <a:lnTo>
                  <a:pt x="430663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3" y="8621"/>
                </a:lnTo>
                <a:lnTo>
                  <a:pt x="327313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70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3"/>
                </a:lnTo>
                <a:lnTo>
                  <a:pt x="60657" y="47733"/>
                </a:lnTo>
                <a:lnTo>
                  <a:pt x="90739" y="21644"/>
                </a:lnTo>
                <a:lnTo>
                  <a:pt x="109735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12723"/>
            <a:ext cx="217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80" dirty="0">
                <a:solidFill>
                  <a:srgbClr val="000000"/>
                </a:solidFill>
              </a:rPr>
              <a:t>Algorithm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16939" y="1808479"/>
            <a:ext cx="9558020" cy="234166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00"/>
              </a:spcBef>
              <a:buChar char="•"/>
              <a:tabLst>
                <a:tab pos="231140" algn="l"/>
              </a:tabLst>
            </a:pPr>
            <a:r>
              <a:rPr lang="en-US" sz="2700" spc="-114" dirty="0">
                <a:latin typeface="Tahoma"/>
                <a:cs typeface="Tahoma"/>
              </a:rPr>
              <a:t>a </a:t>
            </a:r>
            <a:r>
              <a:rPr lang="en-US" spc="-114" dirty="0">
                <a:latin typeface="Tahoma"/>
                <a:cs typeface="Tahoma"/>
              </a:rPr>
              <a:t> </a:t>
            </a:r>
            <a:r>
              <a:rPr lang="en-US" sz="2700" spc="110" dirty="0">
                <a:latin typeface="Tahoma"/>
                <a:cs typeface="Tahoma"/>
              </a:rPr>
              <a:t>x   - a</a:t>
            </a:r>
            <a:r>
              <a:rPr sz="2700" spc="110" dirty="0">
                <a:latin typeface="Tahoma"/>
                <a:cs typeface="Tahoma"/>
              </a:rPr>
              <a:t>lgorithm,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model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function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that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predicts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answer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for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any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0"/>
              </a:spcBef>
              <a:buChar char="•"/>
              <a:tabLst>
                <a:tab pos="231140" algn="l"/>
              </a:tabLst>
            </a:pPr>
            <a:r>
              <a:rPr sz="2700" spc="95" dirty="0">
                <a:latin typeface="Tahoma"/>
                <a:cs typeface="Tahoma"/>
              </a:rPr>
              <a:t>Displays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225" dirty="0">
                <a:latin typeface="Tahoma"/>
                <a:cs typeface="Tahoma"/>
              </a:rPr>
              <a:t>XX  in YY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spcBef>
                <a:spcPts val="865"/>
              </a:spcBef>
              <a:buFontTx/>
              <a:buChar char="•"/>
              <a:tabLst>
                <a:tab pos="231140" algn="l"/>
              </a:tabLst>
            </a:pPr>
            <a:r>
              <a:rPr sz="2700" spc="105" dirty="0">
                <a:latin typeface="Tahoma"/>
                <a:cs typeface="Tahoma"/>
              </a:rPr>
              <a:t>Linear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model:</a:t>
            </a:r>
            <a:r>
              <a:rPr lang="en-US" dirty="0"/>
              <a:t>             </a:t>
            </a:r>
            <a:r>
              <a:rPr lang="en-US" sz="3200" dirty="0"/>
              <a:t>a  x   = w</a:t>
            </a:r>
            <a:r>
              <a:rPr lang="en-US" sz="3200" baseline="-25000" dirty="0"/>
              <a:t>1</a:t>
            </a:r>
            <a:r>
              <a:rPr lang="en-US" sz="3200" dirty="0"/>
              <a:t>x</a:t>
            </a:r>
            <a:r>
              <a:rPr lang="en-US" sz="3200" baseline="30000" dirty="0"/>
              <a:t>1</a:t>
            </a:r>
            <a:r>
              <a:rPr lang="en-US" sz="3200" dirty="0"/>
              <a:t> + … + </a:t>
            </a:r>
            <a:r>
              <a:rPr lang="en-US" sz="3200" dirty="0" err="1"/>
              <a:t>w</a:t>
            </a:r>
            <a:r>
              <a:rPr lang="en-US" sz="3200" i="1" baseline="-25000" dirty="0" err="1"/>
              <a:t>d</a:t>
            </a:r>
            <a:r>
              <a:rPr lang="en-US" sz="3200" dirty="0" err="1"/>
              <a:t>x</a:t>
            </a:r>
            <a:r>
              <a:rPr lang="en-US" sz="3200" i="1" baseline="30000" dirty="0" err="1"/>
              <a:t>d</a:t>
            </a:r>
            <a:endParaRPr lang="en-US" sz="3200" i="1" dirty="0"/>
          </a:p>
          <a:p>
            <a:pPr marL="230504" indent="-218440">
              <a:lnSpc>
                <a:spcPct val="100000"/>
              </a:lnSpc>
              <a:spcBef>
                <a:spcPts val="865"/>
              </a:spcBef>
              <a:buChar char="•"/>
              <a:tabLst>
                <a:tab pos="231140" algn="l"/>
              </a:tabLst>
            </a:pP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67337" y="4322889"/>
            <a:ext cx="1562735" cy="329565"/>
          </a:xfrm>
          <a:custGeom>
            <a:avLst/>
            <a:gdLst/>
            <a:ahLst/>
            <a:cxnLst/>
            <a:rect l="l" t="t" r="r" b="b"/>
            <a:pathLst>
              <a:path w="1562734" h="329564">
                <a:moveTo>
                  <a:pt x="109740" y="13360"/>
                </a:moveTo>
                <a:lnTo>
                  <a:pt x="105054" y="0"/>
                </a:lnTo>
                <a:lnTo>
                  <a:pt x="81178" y="8623"/>
                </a:lnTo>
                <a:lnTo>
                  <a:pt x="60236" y="21120"/>
                </a:lnTo>
                <a:lnTo>
                  <a:pt x="27178" y="57721"/>
                </a:lnTo>
                <a:lnTo>
                  <a:pt x="6794" y="106667"/>
                </a:lnTo>
                <a:lnTo>
                  <a:pt x="0" y="164769"/>
                </a:lnTo>
                <a:lnTo>
                  <a:pt x="1701" y="195033"/>
                </a:lnTo>
                <a:lnTo>
                  <a:pt x="15240" y="248551"/>
                </a:lnTo>
                <a:lnTo>
                  <a:pt x="42125" y="291985"/>
                </a:lnTo>
                <a:lnTo>
                  <a:pt x="81102" y="320763"/>
                </a:lnTo>
                <a:lnTo>
                  <a:pt x="105054" y="329374"/>
                </a:lnTo>
                <a:lnTo>
                  <a:pt x="109220" y="316001"/>
                </a:lnTo>
                <a:lnTo>
                  <a:pt x="90449" y="307695"/>
                </a:lnTo>
                <a:lnTo>
                  <a:pt x="74256" y="296125"/>
                </a:lnTo>
                <a:lnTo>
                  <a:pt x="49580" y="263220"/>
                </a:lnTo>
                <a:lnTo>
                  <a:pt x="34925" y="218465"/>
                </a:lnTo>
                <a:lnTo>
                  <a:pt x="30048" y="163029"/>
                </a:lnTo>
                <a:lnTo>
                  <a:pt x="31267" y="134937"/>
                </a:lnTo>
                <a:lnTo>
                  <a:pt x="41033" y="86182"/>
                </a:lnTo>
                <a:lnTo>
                  <a:pt x="60667" y="47726"/>
                </a:lnTo>
                <a:lnTo>
                  <a:pt x="90741" y="21640"/>
                </a:lnTo>
                <a:lnTo>
                  <a:pt x="109740" y="13360"/>
                </a:lnTo>
                <a:close/>
              </a:path>
              <a:path w="1562734" h="329564">
                <a:moveTo>
                  <a:pt x="464451" y="13360"/>
                </a:moveTo>
                <a:lnTo>
                  <a:pt x="459765" y="0"/>
                </a:lnTo>
                <a:lnTo>
                  <a:pt x="435889" y="8623"/>
                </a:lnTo>
                <a:lnTo>
                  <a:pt x="414947" y="21120"/>
                </a:lnTo>
                <a:lnTo>
                  <a:pt x="381889" y="57721"/>
                </a:lnTo>
                <a:lnTo>
                  <a:pt x="361505" y="106667"/>
                </a:lnTo>
                <a:lnTo>
                  <a:pt x="354711" y="164769"/>
                </a:lnTo>
                <a:lnTo>
                  <a:pt x="356412" y="195033"/>
                </a:lnTo>
                <a:lnTo>
                  <a:pt x="369951" y="248551"/>
                </a:lnTo>
                <a:lnTo>
                  <a:pt x="396836" y="291985"/>
                </a:lnTo>
                <a:lnTo>
                  <a:pt x="435813" y="320763"/>
                </a:lnTo>
                <a:lnTo>
                  <a:pt x="459765" y="329374"/>
                </a:lnTo>
                <a:lnTo>
                  <a:pt x="463931" y="316001"/>
                </a:lnTo>
                <a:lnTo>
                  <a:pt x="445160" y="307695"/>
                </a:lnTo>
                <a:lnTo>
                  <a:pt x="428967" y="296125"/>
                </a:lnTo>
                <a:lnTo>
                  <a:pt x="404291" y="263220"/>
                </a:lnTo>
                <a:lnTo>
                  <a:pt x="389636" y="218465"/>
                </a:lnTo>
                <a:lnTo>
                  <a:pt x="384759" y="163029"/>
                </a:lnTo>
                <a:lnTo>
                  <a:pt x="385978" y="134937"/>
                </a:lnTo>
                <a:lnTo>
                  <a:pt x="395744" y="86182"/>
                </a:lnTo>
                <a:lnTo>
                  <a:pt x="415378" y="47726"/>
                </a:lnTo>
                <a:lnTo>
                  <a:pt x="445452" y="21640"/>
                </a:lnTo>
                <a:lnTo>
                  <a:pt x="464451" y="13360"/>
                </a:lnTo>
                <a:close/>
              </a:path>
              <a:path w="1562734" h="329564">
                <a:moveTo>
                  <a:pt x="787082" y="164769"/>
                </a:moveTo>
                <a:lnTo>
                  <a:pt x="780288" y="106667"/>
                </a:lnTo>
                <a:lnTo>
                  <a:pt x="759904" y="57721"/>
                </a:lnTo>
                <a:lnTo>
                  <a:pt x="726846" y="21120"/>
                </a:lnTo>
                <a:lnTo>
                  <a:pt x="682028" y="0"/>
                </a:lnTo>
                <a:lnTo>
                  <a:pt x="677341" y="13360"/>
                </a:lnTo>
                <a:lnTo>
                  <a:pt x="696404" y="21640"/>
                </a:lnTo>
                <a:lnTo>
                  <a:pt x="712800" y="33096"/>
                </a:lnTo>
                <a:lnTo>
                  <a:pt x="737590" y="65544"/>
                </a:lnTo>
                <a:lnTo>
                  <a:pt x="752182" y="109321"/>
                </a:lnTo>
                <a:lnTo>
                  <a:pt x="757034" y="163029"/>
                </a:lnTo>
                <a:lnTo>
                  <a:pt x="755815" y="192087"/>
                </a:lnTo>
                <a:lnTo>
                  <a:pt x="746048" y="242176"/>
                </a:lnTo>
                <a:lnTo>
                  <a:pt x="726452" y="281305"/>
                </a:lnTo>
                <a:lnTo>
                  <a:pt x="696633" y="307695"/>
                </a:lnTo>
                <a:lnTo>
                  <a:pt x="677862" y="316001"/>
                </a:lnTo>
                <a:lnTo>
                  <a:pt x="682028" y="329374"/>
                </a:lnTo>
                <a:lnTo>
                  <a:pt x="726960" y="308305"/>
                </a:lnTo>
                <a:lnTo>
                  <a:pt x="759993" y="271818"/>
                </a:lnTo>
                <a:lnTo>
                  <a:pt x="780300" y="222961"/>
                </a:lnTo>
                <a:lnTo>
                  <a:pt x="785380" y="195033"/>
                </a:lnTo>
                <a:lnTo>
                  <a:pt x="787082" y="164769"/>
                </a:lnTo>
                <a:close/>
              </a:path>
              <a:path w="1562734" h="329564">
                <a:moveTo>
                  <a:pt x="1562290" y="164769"/>
                </a:moveTo>
                <a:lnTo>
                  <a:pt x="1555496" y="106667"/>
                </a:lnTo>
                <a:lnTo>
                  <a:pt x="1535112" y="57721"/>
                </a:lnTo>
                <a:lnTo>
                  <a:pt x="1502054" y="21120"/>
                </a:lnTo>
                <a:lnTo>
                  <a:pt x="1457236" y="0"/>
                </a:lnTo>
                <a:lnTo>
                  <a:pt x="1452549" y="13360"/>
                </a:lnTo>
                <a:lnTo>
                  <a:pt x="1471612" y="21640"/>
                </a:lnTo>
                <a:lnTo>
                  <a:pt x="1488008" y="33096"/>
                </a:lnTo>
                <a:lnTo>
                  <a:pt x="1512798" y="65544"/>
                </a:lnTo>
                <a:lnTo>
                  <a:pt x="1527390" y="109321"/>
                </a:lnTo>
                <a:lnTo>
                  <a:pt x="1532242" y="163029"/>
                </a:lnTo>
                <a:lnTo>
                  <a:pt x="1531023" y="192087"/>
                </a:lnTo>
                <a:lnTo>
                  <a:pt x="1521256" y="242176"/>
                </a:lnTo>
                <a:lnTo>
                  <a:pt x="1501660" y="281305"/>
                </a:lnTo>
                <a:lnTo>
                  <a:pt x="1471841" y="307695"/>
                </a:lnTo>
                <a:lnTo>
                  <a:pt x="1453070" y="316001"/>
                </a:lnTo>
                <a:lnTo>
                  <a:pt x="1457236" y="329374"/>
                </a:lnTo>
                <a:lnTo>
                  <a:pt x="1502168" y="308305"/>
                </a:lnTo>
                <a:lnTo>
                  <a:pt x="1535201" y="271818"/>
                </a:lnTo>
                <a:lnTo>
                  <a:pt x="1555508" y="222961"/>
                </a:lnTo>
                <a:lnTo>
                  <a:pt x="1560588" y="195033"/>
                </a:lnTo>
                <a:lnTo>
                  <a:pt x="1562290" y="1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3359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Loss</a:t>
            </a:r>
            <a:r>
              <a:rPr sz="4200" u="none" spc="-310" dirty="0">
                <a:solidFill>
                  <a:srgbClr val="000000"/>
                </a:solidFill>
              </a:rPr>
              <a:t> </a:t>
            </a:r>
            <a:r>
              <a:rPr sz="4200" u="none" spc="180" dirty="0">
                <a:solidFill>
                  <a:srgbClr val="000000"/>
                </a:solidFill>
              </a:rPr>
              <a:t>function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916939" y="1752600"/>
            <a:ext cx="9274810" cy="3626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800"/>
              </a:spcBef>
              <a:buChar char="•"/>
              <a:tabLst>
                <a:tab pos="198755" algn="l"/>
              </a:tabLst>
            </a:pPr>
            <a:r>
              <a:rPr sz="2300" spc="135" dirty="0">
                <a:latin typeface="Tahoma"/>
                <a:cs typeface="Tahoma"/>
              </a:rPr>
              <a:t>Not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all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algorithms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are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useful</a:t>
            </a:r>
            <a:endParaRPr sz="23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2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 a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14" dirty="0">
                <a:latin typeface="Tahoma"/>
                <a:cs typeface="Tahoma"/>
              </a:rPr>
              <a:t>(x)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 = 0 -  </a:t>
            </a:r>
            <a:r>
              <a:rPr sz="2700" spc="85" dirty="0">
                <a:latin typeface="Tahoma"/>
                <a:cs typeface="Tahoma"/>
              </a:rPr>
              <a:t>will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not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bring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any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benefit</a:t>
            </a:r>
            <a:endParaRPr sz="2700" dirty="0">
              <a:latin typeface="Tahoma"/>
              <a:cs typeface="Tahoma"/>
            </a:endParaRPr>
          </a:p>
          <a:p>
            <a:pPr marL="165735" indent="-153670">
              <a:lnSpc>
                <a:spcPct val="100000"/>
              </a:lnSpc>
              <a:spcBef>
                <a:spcPts val="1565"/>
              </a:spcBef>
              <a:buChar char="•"/>
              <a:tabLst>
                <a:tab pos="166370" algn="l"/>
              </a:tabLst>
            </a:pPr>
            <a:r>
              <a:rPr sz="1900" spc="70" dirty="0">
                <a:latin typeface="Tahoma"/>
                <a:cs typeface="Tahoma"/>
              </a:rPr>
              <a:t>Loss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function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80" dirty="0">
                <a:latin typeface="Tahoma"/>
                <a:cs typeface="Tahoma"/>
              </a:rPr>
              <a:t>-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a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measure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of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the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correctness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of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the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algorithm's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answer</a:t>
            </a:r>
            <a:endParaRPr sz="19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1025"/>
              </a:spcBef>
              <a:buChar char="•"/>
              <a:tabLst>
                <a:tab pos="231140" algn="l"/>
              </a:tabLst>
            </a:pPr>
            <a:r>
              <a:rPr sz="2700" spc="110" dirty="0">
                <a:latin typeface="Tahoma"/>
                <a:cs typeface="Tahoma"/>
              </a:rPr>
              <a:t>Predicted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45" dirty="0">
                <a:latin typeface="Tahoma"/>
                <a:cs typeface="Tahoma"/>
              </a:rPr>
              <a:t>$10,000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profits,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actually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40" dirty="0">
                <a:latin typeface="Tahoma"/>
                <a:cs typeface="Tahoma"/>
              </a:rPr>
              <a:t>$5,000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good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or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bad?</a:t>
            </a:r>
            <a:endParaRPr sz="2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1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r>
              <a:rPr sz="2700" spc="110" dirty="0">
                <a:latin typeface="Tahoma"/>
                <a:cs typeface="Tahoma"/>
              </a:rPr>
              <a:t>Standard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0" dirty="0">
                <a:latin typeface="Tahoma"/>
                <a:cs typeface="Tahoma"/>
              </a:rPr>
              <a:t>deviation:</a:t>
            </a:r>
            <a:r>
              <a:rPr lang="en-US" sz="2700" spc="70" dirty="0">
                <a:latin typeface="Tahoma"/>
                <a:cs typeface="Tahoma"/>
              </a:rPr>
              <a:t>          a  x  - y  </a:t>
            </a:r>
            <a:r>
              <a:rPr lang="en-US" sz="2800" baseline="30000" dirty="0"/>
              <a:t>2</a:t>
            </a:r>
            <a:endParaRPr lang="ru-RU" sz="2800" baseline="30000" dirty="0"/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endParaRPr lang="ru-RU" sz="2800" baseline="300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r>
              <a:rPr lang="en-US" sz="2800" baseline="30000" dirty="0">
                <a:latin typeface="Tahoma"/>
                <a:cs typeface="Tahoma"/>
              </a:rPr>
              <a:t>E</a:t>
            </a:r>
            <a:r>
              <a:rPr lang="en-US" sz="2800" dirty="0">
                <a:latin typeface="Tahoma"/>
                <a:cs typeface="Tahoma"/>
              </a:rPr>
              <a:t> = (10 000 – 5000)^2 = y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8840" y="3547745"/>
            <a:ext cx="152400" cy="25400"/>
          </a:xfrm>
          <a:custGeom>
            <a:avLst/>
            <a:gdLst/>
            <a:ahLst/>
            <a:cxnLst/>
            <a:rect l="l" t="t" r="r" b="b"/>
            <a:pathLst>
              <a:path w="152400" h="25400">
                <a:moveTo>
                  <a:pt x="152400" y="0"/>
                </a:moveTo>
                <a:lnTo>
                  <a:pt x="0" y="0"/>
                </a:lnTo>
                <a:lnTo>
                  <a:pt x="0" y="25400"/>
                </a:lnTo>
                <a:lnTo>
                  <a:pt x="152400" y="254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467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Quality</a:t>
            </a:r>
            <a:r>
              <a:rPr sz="4200" u="none" spc="-300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functional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916939" y="1833879"/>
            <a:ext cx="9925050" cy="129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5080" indent="-214629">
              <a:lnSpc>
                <a:spcPct val="100000"/>
              </a:lnSpc>
              <a:spcBef>
                <a:spcPts val="100"/>
              </a:spcBef>
              <a:buChar char="•"/>
              <a:tabLst>
                <a:tab pos="214629" algn="l"/>
              </a:tabLst>
            </a:pPr>
            <a:r>
              <a:rPr sz="2500" spc="95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functional,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metric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105" dirty="0">
                <a:latin typeface="Tahoma"/>
                <a:cs typeface="Tahoma"/>
              </a:rPr>
              <a:t>-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measure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work  </a:t>
            </a:r>
            <a:r>
              <a:rPr sz="2500" spc="120" dirty="0">
                <a:latin typeface="Tahoma"/>
                <a:cs typeface="Tahoma"/>
              </a:rPr>
              <a:t>sample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algorithm</a:t>
            </a:r>
            <a:endParaRPr sz="25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880"/>
              </a:spcBef>
              <a:buChar char="•"/>
              <a:tabLst>
                <a:tab pos="222885" algn="l"/>
              </a:tabLst>
            </a:pPr>
            <a:r>
              <a:rPr sz="2600" spc="95" dirty="0">
                <a:latin typeface="Tahoma"/>
                <a:cs typeface="Tahoma"/>
              </a:rPr>
              <a:t>Root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mean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square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30" dirty="0">
                <a:latin typeface="Tahoma"/>
                <a:cs typeface="Tahoma"/>
              </a:rPr>
              <a:t>error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95" dirty="0">
                <a:latin typeface="Tahoma"/>
                <a:cs typeface="Tahoma"/>
              </a:rPr>
              <a:t>(Mean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Squared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75" dirty="0">
                <a:latin typeface="Tahoma"/>
                <a:cs typeface="Tahoma"/>
              </a:rPr>
              <a:t>Error,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MSE):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878071"/>
            <a:ext cx="236347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100"/>
              </a:spcBef>
              <a:buChar char="•"/>
              <a:tabLst>
                <a:tab pos="231140" algn="l"/>
              </a:tabLst>
            </a:pPr>
            <a:endParaRPr lang="en-US" sz="2700" spc="85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100"/>
              </a:spcBef>
              <a:buChar char="•"/>
              <a:tabLst>
                <a:tab pos="231140" algn="l"/>
              </a:tabLst>
            </a:pPr>
            <a:r>
              <a:rPr sz="2700" spc="85" dirty="0">
                <a:solidFill>
                  <a:srgbClr val="FF0000"/>
                </a:solidFill>
                <a:latin typeface="Tahoma"/>
                <a:cs typeface="Tahoma"/>
              </a:rPr>
              <a:t>Less</a:t>
            </a:r>
            <a:r>
              <a:rPr sz="27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7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FF0000"/>
                </a:solidFill>
                <a:latin typeface="Tahoma"/>
                <a:cs typeface="Tahoma"/>
              </a:rPr>
              <a:t>better</a:t>
            </a:r>
            <a:endParaRPr sz="27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45187"/>
            <a:ext cx="435292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467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Quality</a:t>
            </a:r>
            <a:r>
              <a:rPr sz="4200" u="none" spc="-300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functional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659318"/>
            <a:ext cx="8233409" cy="108458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1275"/>
              </a:spcBef>
              <a:buChar char="•"/>
              <a:tabLst>
                <a:tab pos="231140" algn="l"/>
              </a:tabLst>
            </a:pPr>
            <a:r>
              <a:rPr sz="2700" spc="170" dirty="0">
                <a:latin typeface="Tahoma"/>
                <a:cs typeface="Tahoma"/>
              </a:rPr>
              <a:t>Must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meet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business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requirements</a:t>
            </a:r>
            <a:endParaRPr sz="27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40"/>
              </a:spcBef>
              <a:buChar char="•"/>
              <a:tabLst>
                <a:tab pos="207010" algn="l"/>
              </a:tabLst>
            </a:pPr>
            <a:r>
              <a:rPr sz="2400" spc="135" dirty="0">
                <a:latin typeface="Tahoma"/>
                <a:cs typeface="Tahoma"/>
              </a:rPr>
              <a:t>One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most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important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components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data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9282" y="3619479"/>
            <a:ext cx="2580640" cy="368300"/>
          </a:xfrm>
          <a:custGeom>
            <a:avLst/>
            <a:gdLst/>
            <a:ahLst/>
            <a:cxnLst/>
            <a:rect l="l" t="t" r="r" b="b"/>
            <a:pathLst>
              <a:path w="2580640" h="368300">
                <a:moveTo>
                  <a:pt x="94951" y="42177"/>
                </a:moveTo>
                <a:lnTo>
                  <a:pt x="91081" y="42177"/>
                </a:lnTo>
                <a:lnTo>
                  <a:pt x="74697" y="43401"/>
                </a:lnTo>
                <a:lnTo>
                  <a:pt x="38769" y="58177"/>
                </a:lnTo>
                <a:lnTo>
                  <a:pt x="21632" y="101709"/>
                </a:lnTo>
                <a:lnTo>
                  <a:pt x="21528" y="107225"/>
                </a:lnTo>
                <a:lnTo>
                  <a:pt x="21649" y="110778"/>
                </a:lnTo>
                <a:lnTo>
                  <a:pt x="22305" y="117597"/>
                </a:lnTo>
                <a:lnTo>
                  <a:pt x="23398" y="124843"/>
                </a:lnTo>
                <a:lnTo>
                  <a:pt x="24928" y="132516"/>
                </a:lnTo>
                <a:lnTo>
                  <a:pt x="27260" y="143033"/>
                </a:lnTo>
                <a:lnTo>
                  <a:pt x="28426" y="150078"/>
                </a:lnTo>
                <a:lnTo>
                  <a:pt x="28426" y="160496"/>
                </a:lnTo>
                <a:lnTo>
                  <a:pt x="26069" y="166077"/>
                </a:lnTo>
                <a:lnTo>
                  <a:pt x="16643" y="174710"/>
                </a:lnTo>
                <a:lnTo>
                  <a:pt x="9525" y="177016"/>
                </a:lnTo>
                <a:lnTo>
                  <a:pt x="0" y="177314"/>
                </a:lnTo>
                <a:lnTo>
                  <a:pt x="0" y="189518"/>
                </a:lnTo>
                <a:lnTo>
                  <a:pt x="9525" y="189815"/>
                </a:lnTo>
                <a:lnTo>
                  <a:pt x="16643" y="192123"/>
                </a:lnTo>
                <a:lnTo>
                  <a:pt x="26069" y="200755"/>
                </a:lnTo>
                <a:lnTo>
                  <a:pt x="28426" y="206335"/>
                </a:lnTo>
                <a:lnTo>
                  <a:pt x="28426" y="216753"/>
                </a:lnTo>
                <a:lnTo>
                  <a:pt x="27260" y="223798"/>
                </a:lnTo>
                <a:lnTo>
                  <a:pt x="24928" y="234314"/>
                </a:lnTo>
                <a:lnTo>
                  <a:pt x="23398" y="241989"/>
                </a:lnTo>
                <a:lnTo>
                  <a:pt x="22305" y="249235"/>
                </a:lnTo>
                <a:lnTo>
                  <a:pt x="21649" y="256053"/>
                </a:lnTo>
                <a:lnTo>
                  <a:pt x="21431" y="262444"/>
                </a:lnTo>
                <a:lnTo>
                  <a:pt x="22514" y="277471"/>
                </a:lnTo>
                <a:lnTo>
                  <a:pt x="48541" y="316770"/>
                </a:lnTo>
                <a:lnTo>
                  <a:pt x="91081" y="325993"/>
                </a:lnTo>
                <a:lnTo>
                  <a:pt x="94951" y="325993"/>
                </a:lnTo>
                <a:lnTo>
                  <a:pt x="94951" y="314683"/>
                </a:lnTo>
                <a:lnTo>
                  <a:pt x="92720" y="314683"/>
                </a:lnTo>
                <a:lnTo>
                  <a:pt x="82515" y="313980"/>
                </a:lnTo>
                <a:lnTo>
                  <a:pt x="49783" y="288247"/>
                </a:lnTo>
                <a:lnTo>
                  <a:pt x="46732" y="265122"/>
                </a:lnTo>
                <a:lnTo>
                  <a:pt x="46918" y="259606"/>
                </a:lnTo>
                <a:lnTo>
                  <a:pt x="47476" y="253477"/>
                </a:lnTo>
                <a:lnTo>
                  <a:pt x="48405" y="246733"/>
                </a:lnTo>
                <a:lnTo>
                  <a:pt x="49707" y="239375"/>
                </a:lnTo>
                <a:lnTo>
                  <a:pt x="51692" y="229156"/>
                </a:lnTo>
                <a:lnTo>
                  <a:pt x="52684" y="221863"/>
                </a:lnTo>
                <a:lnTo>
                  <a:pt x="52684" y="209064"/>
                </a:lnTo>
                <a:lnTo>
                  <a:pt x="50204" y="202143"/>
                </a:lnTo>
                <a:lnTo>
                  <a:pt x="40281" y="191329"/>
                </a:lnTo>
                <a:lnTo>
                  <a:pt x="34378" y="187335"/>
                </a:lnTo>
                <a:lnTo>
                  <a:pt x="27532" y="184755"/>
                </a:lnTo>
                <a:lnTo>
                  <a:pt x="27532" y="182077"/>
                </a:lnTo>
                <a:lnTo>
                  <a:pt x="34378" y="179496"/>
                </a:lnTo>
                <a:lnTo>
                  <a:pt x="40281" y="175503"/>
                </a:lnTo>
                <a:lnTo>
                  <a:pt x="50204" y="164688"/>
                </a:lnTo>
                <a:lnTo>
                  <a:pt x="52684" y="157768"/>
                </a:lnTo>
                <a:lnTo>
                  <a:pt x="52684" y="144969"/>
                </a:lnTo>
                <a:lnTo>
                  <a:pt x="51692" y="137676"/>
                </a:lnTo>
                <a:lnTo>
                  <a:pt x="49707" y="127457"/>
                </a:lnTo>
                <a:lnTo>
                  <a:pt x="48405" y="120099"/>
                </a:lnTo>
                <a:lnTo>
                  <a:pt x="47476" y="113355"/>
                </a:lnTo>
                <a:lnTo>
                  <a:pt x="46918" y="107225"/>
                </a:lnTo>
                <a:lnTo>
                  <a:pt x="46732" y="101709"/>
                </a:lnTo>
                <a:lnTo>
                  <a:pt x="47494" y="89742"/>
                </a:lnTo>
                <a:lnTo>
                  <a:pt x="73483" y="56298"/>
                </a:lnTo>
                <a:lnTo>
                  <a:pt x="92720" y="53489"/>
                </a:lnTo>
                <a:lnTo>
                  <a:pt x="94951" y="53489"/>
                </a:lnTo>
                <a:lnTo>
                  <a:pt x="94951" y="42177"/>
                </a:lnTo>
                <a:close/>
              </a:path>
              <a:path w="2580640" h="368300">
                <a:moveTo>
                  <a:pt x="2580460" y="0"/>
                </a:moveTo>
                <a:lnTo>
                  <a:pt x="2557541" y="0"/>
                </a:lnTo>
                <a:lnTo>
                  <a:pt x="2557541" y="368200"/>
                </a:lnTo>
                <a:lnTo>
                  <a:pt x="2580460" y="368200"/>
                </a:lnTo>
                <a:lnTo>
                  <a:pt x="2580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646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0" dirty="0">
                <a:solidFill>
                  <a:srgbClr val="000000"/>
                </a:solidFill>
              </a:rPr>
              <a:t>Algorithm</a:t>
            </a:r>
            <a:r>
              <a:rPr sz="4200" u="none" spc="-270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training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16939" y="1755817"/>
            <a:ext cx="8836660" cy="3813223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815"/>
              </a:spcBef>
              <a:buChar char="•"/>
              <a:tabLst>
                <a:tab pos="207010" algn="l"/>
              </a:tabLst>
            </a:pPr>
            <a:r>
              <a:rPr sz="2400" spc="75" dirty="0">
                <a:latin typeface="Tahoma"/>
                <a:cs typeface="Tahoma"/>
              </a:rPr>
              <a:t>There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is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training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sample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and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quality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functional</a:t>
            </a:r>
            <a:endParaRPr sz="24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0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Family</a:t>
            </a:r>
            <a:r>
              <a:rPr sz="2700" spc="-16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algorithms</a:t>
            </a:r>
            <a:r>
              <a:rPr lang="en-US" sz="2700" spc="130" dirty="0">
                <a:latin typeface="Tahoma"/>
                <a:cs typeface="Tahoma"/>
              </a:rPr>
              <a:t> -</a:t>
            </a:r>
            <a:r>
              <a:rPr sz="2700" spc="-155" dirty="0">
                <a:latin typeface="Tahoma"/>
                <a:cs typeface="Tahoma"/>
              </a:rPr>
              <a:t> </a:t>
            </a:r>
            <a:endParaRPr sz="2700" dirty="0">
              <a:latin typeface="Tahoma"/>
              <a:cs typeface="Tahoma"/>
            </a:endParaRPr>
          </a:p>
          <a:p>
            <a:pPr marL="607060" lvl="1" indent="-137795">
              <a:lnSpc>
                <a:spcPct val="100000"/>
              </a:lnSpc>
              <a:spcBef>
                <a:spcPts val="980"/>
              </a:spcBef>
              <a:buChar char="•"/>
              <a:tabLst>
                <a:tab pos="607695" algn="l"/>
              </a:tabLst>
            </a:pPr>
            <a:r>
              <a:rPr sz="1700" spc="85" dirty="0">
                <a:latin typeface="Tahoma"/>
                <a:cs typeface="Tahoma"/>
              </a:rPr>
              <a:t>From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what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65" dirty="0">
                <a:latin typeface="Tahoma"/>
                <a:cs typeface="Tahoma"/>
              </a:rPr>
              <a:t>we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choose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an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algorithm</a:t>
            </a:r>
            <a:endParaRPr sz="1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55"/>
              </a:spcBef>
              <a:buChar char="•"/>
              <a:tabLst>
                <a:tab pos="655955" algn="l"/>
              </a:tabLst>
            </a:pPr>
            <a:r>
              <a:rPr sz="2300" spc="55" dirty="0">
                <a:latin typeface="Tahoma"/>
                <a:cs typeface="Tahoma"/>
              </a:rPr>
              <a:t>Example: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all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linear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models</a:t>
            </a:r>
            <a:endParaRPr sz="2300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endParaRPr lang="en-US" sz="2700" spc="65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endParaRPr lang="en-US" sz="2700" spc="65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r>
              <a:rPr sz="2700" spc="65" dirty="0">
                <a:latin typeface="Tahoma"/>
                <a:cs typeface="Tahoma"/>
              </a:rPr>
              <a:t>Training: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search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for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optimal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algorithm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in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terms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quality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functional</a:t>
            </a:r>
            <a:endParaRPr sz="2700" dirty="0">
              <a:latin typeface="Tahoma"/>
              <a:cs typeface="Tahoma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19479"/>
            <a:ext cx="7305675" cy="695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2358024"/>
            <a:ext cx="52387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5450" y="2101850"/>
            <a:ext cx="2527300" cy="838200"/>
            <a:chOff x="4235450" y="2101850"/>
            <a:chExt cx="2527300" cy="838200"/>
          </a:xfrm>
        </p:grpSpPr>
        <p:sp>
          <p:nvSpPr>
            <p:cNvPr id="3" name="object 3"/>
            <p:cNvSpPr/>
            <p:nvPr/>
          </p:nvSpPr>
          <p:spPr>
            <a:xfrm>
              <a:off x="4241800" y="2108200"/>
              <a:ext cx="2514600" cy="825500"/>
            </a:xfrm>
            <a:custGeom>
              <a:avLst/>
              <a:gdLst/>
              <a:ahLst/>
              <a:cxnLst/>
              <a:rect l="l" t="t" r="r" b="b"/>
              <a:pathLst>
                <a:path w="2514600" h="825500">
                  <a:moveTo>
                    <a:pt x="2514600" y="0"/>
                  </a:moveTo>
                  <a:lnTo>
                    <a:pt x="0" y="0"/>
                  </a:lnTo>
                  <a:lnTo>
                    <a:pt x="0" y="825500"/>
                  </a:lnTo>
                  <a:lnTo>
                    <a:pt x="2514600" y="8255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41800" y="2108200"/>
              <a:ext cx="2514600" cy="825500"/>
            </a:xfrm>
            <a:custGeom>
              <a:avLst/>
              <a:gdLst/>
              <a:ahLst/>
              <a:cxnLst/>
              <a:rect l="l" t="t" r="r" b="b"/>
              <a:pathLst>
                <a:path w="2514600" h="825500">
                  <a:moveTo>
                    <a:pt x="0" y="0"/>
                  </a:moveTo>
                  <a:lnTo>
                    <a:pt x="2514600" y="0"/>
                  </a:lnTo>
                  <a:lnTo>
                    <a:pt x="2514600" y="825500"/>
                  </a:lnTo>
                  <a:lnTo>
                    <a:pt x="0" y="825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05455" y="3706367"/>
            <a:ext cx="2685415" cy="951230"/>
            <a:chOff x="2505455" y="3706367"/>
            <a:chExt cx="2685415" cy="951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7" y="3706367"/>
              <a:ext cx="2630424" cy="9418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455" y="3797807"/>
              <a:ext cx="2685288" cy="8595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382256" y="5346191"/>
            <a:ext cx="2685415" cy="951230"/>
            <a:chOff x="7382256" y="5346191"/>
            <a:chExt cx="2685415" cy="9512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9688" y="5346191"/>
              <a:ext cx="2630424" cy="9418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2256" y="5437631"/>
              <a:ext cx="2685288" cy="8595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7600" y="5384799"/>
              <a:ext cx="2514600" cy="8255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524250" y="2308225"/>
            <a:ext cx="723900" cy="425450"/>
            <a:chOff x="3524250" y="2308225"/>
            <a:chExt cx="723900" cy="425450"/>
          </a:xfrm>
        </p:grpSpPr>
        <p:sp>
          <p:nvSpPr>
            <p:cNvPr id="13" name="object 13"/>
            <p:cNvSpPr/>
            <p:nvPr/>
          </p:nvSpPr>
          <p:spPr>
            <a:xfrm>
              <a:off x="35306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504825" y="0"/>
                  </a:moveTo>
                  <a:lnTo>
                    <a:pt x="504825" y="103187"/>
                  </a:lnTo>
                  <a:lnTo>
                    <a:pt x="0" y="103187"/>
                  </a:lnTo>
                  <a:lnTo>
                    <a:pt x="0" y="309562"/>
                  </a:lnTo>
                  <a:lnTo>
                    <a:pt x="504825" y="309562"/>
                  </a:lnTo>
                  <a:lnTo>
                    <a:pt x="504825" y="412750"/>
                  </a:lnTo>
                  <a:lnTo>
                    <a:pt x="711200" y="206375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06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0" y="103187"/>
                  </a:moveTo>
                  <a:lnTo>
                    <a:pt x="504825" y="103187"/>
                  </a:lnTo>
                  <a:lnTo>
                    <a:pt x="504825" y="0"/>
                  </a:lnTo>
                  <a:lnTo>
                    <a:pt x="711200" y="206375"/>
                  </a:lnTo>
                  <a:lnTo>
                    <a:pt x="504825" y="412750"/>
                  </a:lnTo>
                  <a:lnTo>
                    <a:pt x="504825" y="309562"/>
                  </a:lnTo>
                  <a:lnTo>
                    <a:pt x="0" y="309562"/>
                  </a:lnTo>
                  <a:lnTo>
                    <a:pt x="0" y="103187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50050" y="2308225"/>
            <a:ext cx="723900" cy="425450"/>
            <a:chOff x="6750050" y="2308225"/>
            <a:chExt cx="723900" cy="425450"/>
          </a:xfrm>
        </p:grpSpPr>
        <p:sp>
          <p:nvSpPr>
            <p:cNvPr id="16" name="object 16"/>
            <p:cNvSpPr/>
            <p:nvPr/>
          </p:nvSpPr>
          <p:spPr>
            <a:xfrm>
              <a:off x="67564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504825" y="0"/>
                  </a:moveTo>
                  <a:lnTo>
                    <a:pt x="504825" y="103187"/>
                  </a:lnTo>
                  <a:lnTo>
                    <a:pt x="0" y="103187"/>
                  </a:lnTo>
                  <a:lnTo>
                    <a:pt x="0" y="309562"/>
                  </a:lnTo>
                  <a:lnTo>
                    <a:pt x="504825" y="309562"/>
                  </a:lnTo>
                  <a:lnTo>
                    <a:pt x="504825" y="412750"/>
                  </a:lnTo>
                  <a:lnTo>
                    <a:pt x="711200" y="206375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564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0" y="103187"/>
                  </a:moveTo>
                  <a:lnTo>
                    <a:pt x="504825" y="103187"/>
                  </a:lnTo>
                  <a:lnTo>
                    <a:pt x="504825" y="0"/>
                  </a:lnTo>
                  <a:lnTo>
                    <a:pt x="711200" y="206375"/>
                  </a:lnTo>
                  <a:lnTo>
                    <a:pt x="504825" y="412750"/>
                  </a:lnTo>
                  <a:lnTo>
                    <a:pt x="504825" y="309562"/>
                  </a:lnTo>
                  <a:lnTo>
                    <a:pt x="0" y="309562"/>
                  </a:lnTo>
                  <a:lnTo>
                    <a:pt x="0" y="103187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0800" y="3746500"/>
            <a:ext cx="4876800" cy="82550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8458200" y="2938462"/>
            <a:ext cx="533400" cy="825500"/>
            <a:chOff x="8458200" y="2938462"/>
            <a:chExt cx="533400" cy="825500"/>
          </a:xfrm>
        </p:grpSpPr>
        <p:sp>
          <p:nvSpPr>
            <p:cNvPr id="20" name="object 20"/>
            <p:cNvSpPr/>
            <p:nvPr/>
          </p:nvSpPr>
          <p:spPr>
            <a:xfrm>
              <a:off x="8464550" y="2944812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390523" y="0"/>
                  </a:moveTo>
                  <a:lnTo>
                    <a:pt x="130175" y="0"/>
                  </a:lnTo>
                  <a:lnTo>
                    <a:pt x="130175" y="552450"/>
                  </a:lnTo>
                  <a:lnTo>
                    <a:pt x="0" y="552450"/>
                  </a:lnTo>
                  <a:lnTo>
                    <a:pt x="260350" y="812800"/>
                  </a:lnTo>
                  <a:lnTo>
                    <a:pt x="520700" y="552450"/>
                  </a:lnTo>
                  <a:lnTo>
                    <a:pt x="390523" y="552450"/>
                  </a:lnTo>
                  <a:lnTo>
                    <a:pt x="39052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64550" y="2944812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0" y="552450"/>
                  </a:moveTo>
                  <a:lnTo>
                    <a:pt x="130175" y="552450"/>
                  </a:lnTo>
                  <a:lnTo>
                    <a:pt x="130175" y="0"/>
                  </a:lnTo>
                  <a:lnTo>
                    <a:pt x="390524" y="0"/>
                  </a:lnTo>
                  <a:lnTo>
                    <a:pt x="390524" y="552450"/>
                  </a:lnTo>
                  <a:lnTo>
                    <a:pt x="520700" y="552450"/>
                  </a:lnTo>
                  <a:lnTo>
                    <a:pt x="260350" y="812800"/>
                  </a:lnTo>
                  <a:lnTo>
                    <a:pt x="0" y="55245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105400" y="3937000"/>
            <a:ext cx="2362200" cy="520700"/>
          </a:xfrm>
          <a:custGeom>
            <a:avLst/>
            <a:gdLst/>
            <a:ahLst/>
            <a:cxnLst/>
            <a:rect l="l" t="t" r="r" b="b"/>
            <a:pathLst>
              <a:path w="2362200" h="520700">
                <a:moveTo>
                  <a:pt x="0" y="130174"/>
                </a:moveTo>
                <a:lnTo>
                  <a:pt x="2101852" y="130174"/>
                </a:lnTo>
                <a:lnTo>
                  <a:pt x="2101852" y="0"/>
                </a:lnTo>
                <a:lnTo>
                  <a:pt x="2362200" y="260351"/>
                </a:lnTo>
                <a:lnTo>
                  <a:pt x="2101852" y="520700"/>
                </a:lnTo>
                <a:lnTo>
                  <a:pt x="2101852" y="390525"/>
                </a:lnTo>
                <a:lnTo>
                  <a:pt x="0" y="390525"/>
                </a:lnTo>
                <a:lnTo>
                  <a:pt x="0" y="130174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458200" y="4565650"/>
            <a:ext cx="533400" cy="825500"/>
            <a:chOff x="8458200" y="4565650"/>
            <a:chExt cx="533400" cy="82550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4550" y="4571999"/>
              <a:ext cx="520700" cy="812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464550" y="4572000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0" y="552450"/>
                  </a:moveTo>
                  <a:lnTo>
                    <a:pt x="130175" y="552450"/>
                  </a:lnTo>
                  <a:lnTo>
                    <a:pt x="130175" y="0"/>
                  </a:lnTo>
                  <a:lnTo>
                    <a:pt x="390524" y="0"/>
                  </a:lnTo>
                  <a:lnTo>
                    <a:pt x="390524" y="552450"/>
                  </a:lnTo>
                  <a:lnTo>
                    <a:pt x="520700" y="552450"/>
                  </a:lnTo>
                  <a:lnTo>
                    <a:pt x="260350" y="812800"/>
                  </a:lnTo>
                  <a:lnTo>
                    <a:pt x="0" y="552450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384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25" dirty="0">
                <a:solidFill>
                  <a:srgbClr val="000000"/>
                </a:solidFill>
              </a:rPr>
              <a:t>Machine</a:t>
            </a:r>
            <a:r>
              <a:rPr sz="4200" u="none" spc="-280" dirty="0">
                <a:solidFill>
                  <a:srgbClr val="000000"/>
                </a:solidFill>
              </a:rPr>
              <a:t> </a:t>
            </a:r>
            <a:r>
              <a:rPr sz="4200" u="none" spc="190" dirty="0">
                <a:solidFill>
                  <a:srgbClr val="000000"/>
                </a:solidFill>
              </a:rPr>
              <a:t>learning</a:t>
            </a:r>
            <a:endParaRPr sz="4200"/>
          </a:p>
        </p:txBody>
      </p:sp>
      <p:sp>
        <p:nvSpPr>
          <p:cNvPr id="27" name="object 27"/>
          <p:cNvSpPr txBox="1"/>
          <p:nvPr/>
        </p:nvSpPr>
        <p:spPr>
          <a:xfrm>
            <a:off x="1016000" y="2108200"/>
            <a:ext cx="2514600" cy="8255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80"/>
              </a:spcBef>
            </a:pP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educational</a:t>
            </a:r>
            <a:endParaRPr sz="2400">
              <a:latin typeface="Tahoma"/>
              <a:cs typeface="Tahoma"/>
            </a:endParaRPr>
          </a:p>
          <a:p>
            <a:pPr marR="121920" algn="ctr">
              <a:lnSpc>
                <a:spcPct val="100000"/>
              </a:lnSpc>
              <a:spcBef>
                <a:spcPts val="225"/>
              </a:spcBef>
            </a:pPr>
            <a:r>
              <a:rPr sz="2700" spc="130" dirty="0">
                <a:solidFill>
                  <a:srgbClr val="FFFFFF"/>
                </a:solidFill>
                <a:latin typeface="Tahoma"/>
                <a:cs typeface="Tahoma"/>
              </a:rPr>
              <a:t>sample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874" y="2046223"/>
            <a:ext cx="165417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5080" indent="-106045">
              <a:lnSpc>
                <a:spcPct val="105200"/>
              </a:lnSpc>
              <a:spcBef>
                <a:spcPts val="100"/>
              </a:spcBef>
            </a:pPr>
            <a:r>
              <a:rPr sz="2700" spc="95" dirty="0">
                <a:solidFill>
                  <a:srgbClr val="FFFFFF"/>
                </a:solidFill>
                <a:latin typeface="Tahoma"/>
                <a:cs typeface="Tahoma"/>
              </a:rPr>
              <a:t>extraction  </a:t>
            </a:r>
            <a:r>
              <a:rPr sz="2700" spc="114" dirty="0">
                <a:solidFill>
                  <a:srgbClr val="FFFFFF"/>
                </a:solidFill>
                <a:latin typeface="Tahoma"/>
                <a:cs typeface="Tahoma"/>
              </a:rPr>
              <a:t>signs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7600" y="2108200"/>
            <a:ext cx="2514600" cy="8255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80"/>
              </a:spcBef>
            </a:pP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Education</a:t>
            </a:r>
            <a:endParaRPr sz="2400">
              <a:latin typeface="Tahoma"/>
              <a:cs typeface="Tahoma"/>
            </a:endParaRPr>
          </a:p>
          <a:p>
            <a:pPr marL="466090">
              <a:lnSpc>
                <a:spcPct val="100000"/>
              </a:lnSpc>
              <a:spcBef>
                <a:spcPts val="325"/>
              </a:spcBef>
            </a:pPr>
            <a:r>
              <a:rPr sz="2600" spc="13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90800" y="3746500"/>
            <a:ext cx="2514600" cy="82550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470"/>
              </a:spcBef>
            </a:pPr>
            <a:r>
              <a:rPr sz="2700" spc="15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27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7600" y="3746500"/>
            <a:ext cx="2514600" cy="698909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650"/>
              </a:spcBef>
            </a:pPr>
            <a:r>
              <a:rPr lang="en-US" sz="4000" spc="-315" dirty="0">
                <a:latin typeface="Tahoma"/>
                <a:cs typeface="Tahoma"/>
              </a:rPr>
              <a:t>a(x</a:t>
            </a:r>
            <a:r>
              <a:rPr sz="4000" spc="-315" dirty="0">
                <a:latin typeface="Tahoma"/>
                <a:cs typeface="Tahoma"/>
              </a:rPr>
              <a:t>)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45049" y="5557520"/>
            <a:ext cx="16637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4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169" y="24051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4" y="0"/>
                </a:moveTo>
                <a:lnTo>
                  <a:pt x="322625" y="13370"/>
                </a:lnTo>
                <a:lnTo>
                  <a:pt x="341692" y="21645"/>
                </a:lnTo>
                <a:lnTo>
                  <a:pt x="358090" y="33099"/>
                </a:lnTo>
                <a:lnTo>
                  <a:pt x="382877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4" y="329382"/>
                </a:lnTo>
                <a:lnTo>
                  <a:pt x="372241" y="308307"/>
                </a:lnTo>
                <a:lnTo>
                  <a:pt x="405274" y="271823"/>
                </a:lnTo>
                <a:lnTo>
                  <a:pt x="425590" y="222966"/>
                </a:lnTo>
                <a:lnTo>
                  <a:pt x="432362" y="164777"/>
                </a:lnTo>
                <a:lnTo>
                  <a:pt x="430664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4" y="8622"/>
                </a:lnTo>
                <a:lnTo>
                  <a:pt x="327314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50" y="296130"/>
                </a:lnTo>
                <a:lnTo>
                  <a:pt x="49573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7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38123"/>
            <a:ext cx="6896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none" spc="190" dirty="0">
                <a:solidFill>
                  <a:srgbClr val="000000"/>
                </a:solidFill>
              </a:rPr>
              <a:t>How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30" dirty="0">
                <a:solidFill>
                  <a:srgbClr val="000000"/>
                </a:solidFill>
              </a:rPr>
              <a:t>convert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80" dirty="0">
                <a:solidFill>
                  <a:srgbClr val="000000"/>
                </a:solidFill>
              </a:rPr>
              <a:t>hours</a:t>
            </a:r>
            <a:r>
              <a:rPr sz="3400" u="none" spc="-185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25" dirty="0">
                <a:solidFill>
                  <a:srgbClr val="000000"/>
                </a:solidFill>
              </a:rPr>
              <a:t>minutes?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916938" y="1713991"/>
            <a:ext cx="8608061" cy="1028487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X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watch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lang="en-US" sz="2700" spc="-145" dirty="0">
                <a:latin typeface="Tahoma"/>
                <a:cs typeface="Tahoma"/>
              </a:rPr>
              <a:t>F  X   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= 60X - </a:t>
            </a:r>
            <a:r>
              <a:rPr sz="2700" spc="114" dirty="0">
                <a:latin typeface="Tahoma"/>
                <a:cs typeface="Tahoma"/>
              </a:rPr>
              <a:t>conversion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to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minutes,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function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5409" y="3630414"/>
            <a:ext cx="407670" cy="396875"/>
            <a:chOff x="3055409" y="3630414"/>
            <a:chExt cx="407670" cy="396875"/>
          </a:xfrm>
        </p:grpSpPr>
        <p:sp>
          <p:nvSpPr>
            <p:cNvPr id="3" name="object 3"/>
            <p:cNvSpPr/>
            <p:nvPr/>
          </p:nvSpPr>
          <p:spPr>
            <a:xfrm>
              <a:off x="3061759" y="3636764"/>
              <a:ext cx="394970" cy="384175"/>
            </a:xfrm>
            <a:custGeom>
              <a:avLst/>
              <a:gdLst/>
              <a:ahLst/>
              <a:cxnLst/>
              <a:rect l="l" t="t" r="r" b="b"/>
              <a:pathLst>
                <a:path w="394970" h="384175">
                  <a:moveTo>
                    <a:pt x="202769" y="0"/>
                  </a:moveTo>
                  <a:lnTo>
                    <a:pt x="202769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202769" y="288032"/>
                  </a:lnTo>
                  <a:lnTo>
                    <a:pt x="202769" y="384042"/>
                  </a:lnTo>
                  <a:lnTo>
                    <a:pt x="394790" y="192021"/>
                  </a:lnTo>
                  <a:lnTo>
                    <a:pt x="2027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1759" y="3636764"/>
              <a:ext cx="394970" cy="384175"/>
            </a:xfrm>
            <a:custGeom>
              <a:avLst/>
              <a:gdLst/>
              <a:ahLst/>
              <a:cxnLst/>
              <a:rect l="l" t="t" r="r" b="b"/>
              <a:pathLst>
                <a:path w="394970" h="384175">
                  <a:moveTo>
                    <a:pt x="0" y="96010"/>
                  </a:moveTo>
                  <a:lnTo>
                    <a:pt x="202769" y="96010"/>
                  </a:lnTo>
                  <a:lnTo>
                    <a:pt x="202769" y="0"/>
                  </a:lnTo>
                  <a:lnTo>
                    <a:pt x="394791" y="192021"/>
                  </a:lnTo>
                  <a:lnTo>
                    <a:pt x="202769" y="384043"/>
                  </a:lnTo>
                  <a:lnTo>
                    <a:pt x="202769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846540" y="3630414"/>
            <a:ext cx="400685" cy="396875"/>
            <a:chOff x="5846540" y="3630414"/>
            <a:chExt cx="400685" cy="396875"/>
          </a:xfrm>
        </p:grpSpPr>
        <p:sp>
          <p:nvSpPr>
            <p:cNvPr id="6" name="object 6"/>
            <p:cNvSpPr/>
            <p:nvPr/>
          </p:nvSpPr>
          <p:spPr>
            <a:xfrm>
              <a:off x="5852890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5" h="384175">
                  <a:moveTo>
                    <a:pt x="195947" y="0"/>
                  </a:moveTo>
                  <a:lnTo>
                    <a:pt x="195947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195947" y="288032"/>
                  </a:lnTo>
                  <a:lnTo>
                    <a:pt x="195947" y="384042"/>
                  </a:lnTo>
                  <a:lnTo>
                    <a:pt x="387968" y="192021"/>
                  </a:lnTo>
                  <a:lnTo>
                    <a:pt x="19594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2890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5" h="384175">
                  <a:moveTo>
                    <a:pt x="0" y="96010"/>
                  </a:moveTo>
                  <a:lnTo>
                    <a:pt x="195947" y="96010"/>
                  </a:lnTo>
                  <a:lnTo>
                    <a:pt x="195947" y="0"/>
                  </a:lnTo>
                  <a:lnTo>
                    <a:pt x="387969" y="192021"/>
                  </a:lnTo>
                  <a:lnTo>
                    <a:pt x="195947" y="384043"/>
                  </a:lnTo>
                  <a:lnTo>
                    <a:pt x="195947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239986" y="3630414"/>
            <a:ext cx="400685" cy="396875"/>
            <a:chOff x="8239986" y="3630414"/>
            <a:chExt cx="400685" cy="396875"/>
          </a:xfrm>
        </p:grpSpPr>
        <p:sp>
          <p:nvSpPr>
            <p:cNvPr id="9" name="object 9"/>
            <p:cNvSpPr/>
            <p:nvPr/>
          </p:nvSpPr>
          <p:spPr>
            <a:xfrm>
              <a:off x="8246336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4" h="384175">
                  <a:moveTo>
                    <a:pt x="195947" y="0"/>
                  </a:moveTo>
                  <a:lnTo>
                    <a:pt x="195947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195947" y="288032"/>
                  </a:lnTo>
                  <a:lnTo>
                    <a:pt x="195947" y="384042"/>
                  </a:lnTo>
                  <a:lnTo>
                    <a:pt x="387968" y="192021"/>
                  </a:lnTo>
                  <a:lnTo>
                    <a:pt x="19594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6336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4" h="384175">
                  <a:moveTo>
                    <a:pt x="0" y="96010"/>
                  </a:moveTo>
                  <a:lnTo>
                    <a:pt x="195947" y="96010"/>
                  </a:lnTo>
                  <a:lnTo>
                    <a:pt x="195947" y="0"/>
                  </a:lnTo>
                  <a:lnTo>
                    <a:pt x="387969" y="192021"/>
                  </a:lnTo>
                  <a:lnTo>
                    <a:pt x="195947" y="384043"/>
                  </a:lnTo>
                  <a:lnTo>
                    <a:pt x="195947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12" name="object 12"/>
          <p:cNvSpPr txBox="1"/>
          <p:nvPr/>
        </p:nvSpPr>
        <p:spPr>
          <a:xfrm>
            <a:off x="703048" y="3252721"/>
            <a:ext cx="2359025" cy="115252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21005" marR="531495" indent="-223520">
              <a:lnSpc>
                <a:spcPct val="108000"/>
              </a:lnSpc>
              <a:spcBef>
                <a:spcPts val="515"/>
              </a:spcBef>
            </a:pP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House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entity 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real</a:t>
            </a:r>
            <a:endParaRPr sz="2000" dirty="0">
              <a:latin typeface="Tahoma"/>
              <a:cs typeface="Tahoma"/>
            </a:endParaRPr>
          </a:p>
          <a:p>
            <a:pPr marR="27940" algn="ctr">
              <a:lnSpc>
                <a:spcPct val="100000"/>
              </a:lnSpc>
              <a:spcBef>
                <a:spcPts val="495"/>
              </a:spcBef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peace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6550" y="3252721"/>
            <a:ext cx="2390140" cy="1022268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47015" marR="372745" indent="219710">
              <a:lnSpc>
                <a:spcPct val="106000"/>
              </a:lnSpc>
              <a:spcBef>
                <a:spcPts val="565"/>
              </a:spcBef>
            </a:pPr>
            <a:r>
              <a:rPr lang="en-US" sz="2000" b="1" spc="25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— 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quantitative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characteristics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0858" y="3252721"/>
            <a:ext cx="2005964" cy="1052211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705"/>
              </a:spcBef>
            </a:pPr>
            <a:r>
              <a:rPr sz="2000" b="1" spc="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—</a:t>
            </a:r>
            <a:endParaRPr sz="2000" dirty="0">
              <a:latin typeface="Tahoma"/>
              <a:cs typeface="Tahoma"/>
            </a:endParaRPr>
          </a:p>
          <a:p>
            <a:pPr marL="358775">
              <a:lnSpc>
                <a:spcPct val="100000"/>
              </a:lnSpc>
              <a:spcBef>
                <a:spcPts val="695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5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endParaRPr sz="1500" dirty="0">
              <a:latin typeface="Tahoma"/>
              <a:cs typeface="Tahoma"/>
            </a:endParaRPr>
          </a:p>
          <a:p>
            <a:pPr marL="395605">
              <a:lnSpc>
                <a:spcPct val="100000"/>
              </a:lnSpc>
              <a:spcBef>
                <a:spcPts val="195"/>
              </a:spcBef>
            </a:pPr>
            <a:r>
              <a:rPr lang="en-US" sz="2000" spc="85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1126" y="3252721"/>
            <a:ext cx="2941274" cy="113428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005"/>
              </a:spcBef>
            </a:pPr>
            <a:r>
              <a:rPr sz="1700" b="1" spc="-5" dirty="0">
                <a:solidFill>
                  <a:srgbClr val="FFFFFF"/>
                </a:solidFill>
                <a:latin typeface="Tahoma"/>
                <a:cs typeface="Tahoma"/>
              </a:rPr>
              <a:t>Forecast</a:t>
            </a:r>
            <a:endParaRPr sz="1700" dirty="0">
              <a:latin typeface="Tahoma"/>
              <a:cs typeface="Tahoma"/>
            </a:endParaRPr>
          </a:p>
          <a:p>
            <a:pPr marL="404495">
              <a:spcBef>
                <a:spcPts val="155"/>
              </a:spcBef>
            </a:pPr>
            <a:r>
              <a:rPr lang="en-US" sz="2100" spc="70" dirty="0">
                <a:solidFill>
                  <a:srgbClr val="FFFFFF"/>
                </a:solidFill>
                <a:latin typeface="Tahoma"/>
                <a:cs typeface="Tahoma"/>
              </a:rPr>
              <a:t>Predicted </a:t>
            </a:r>
            <a:r>
              <a:rPr lang="en-US" sz="2400" spc="60" dirty="0">
                <a:solidFill>
                  <a:srgbClr val="FFFFFF"/>
                </a:solidFill>
                <a:latin typeface="Tahoma"/>
                <a:cs typeface="Tahoma"/>
              </a:rPr>
              <a:t>House</a:t>
            </a:r>
            <a:endParaRPr lang="en-US" sz="2400" dirty="0">
              <a:latin typeface="Tahoma"/>
              <a:cs typeface="Tahoma"/>
            </a:endParaRPr>
          </a:p>
          <a:p>
            <a:pPr marL="404495">
              <a:lnSpc>
                <a:spcPct val="100000"/>
              </a:lnSpc>
              <a:spcBef>
                <a:spcPts val="155"/>
              </a:spcBef>
            </a:pPr>
            <a:r>
              <a:rPr lang="en-US" sz="2100" spc="70" dirty="0">
                <a:solidFill>
                  <a:srgbClr val="FFFFFF"/>
                </a:solidFill>
                <a:latin typeface="Tahoma"/>
                <a:cs typeface="Tahoma"/>
              </a:rPr>
              <a:t>prices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32883"/>
              </p:ext>
            </p:extLst>
          </p:nvPr>
        </p:nvGraphicFramePr>
        <p:xfrm>
          <a:off x="329010" y="2366533"/>
          <a:ext cx="2976245" cy="3189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300" dirty="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43497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50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250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60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340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20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90</a:t>
                      </a:r>
                      <a:endParaRPr lang="en-US" sz="2400" spc="60" dirty="0">
                        <a:latin typeface="Tahoma"/>
                        <a:cs typeface="Tahoma"/>
                      </a:endParaRPr>
                    </a:p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10</a:t>
                      </a:r>
                    </a:p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120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800</a:t>
                      </a:r>
                      <a:endParaRPr lang="en-US" sz="2400" spc="60" dirty="0">
                        <a:latin typeface="Tahoma"/>
                        <a:cs typeface="Tahoma"/>
                      </a:endParaRPr>
                    </a:p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1000</a:t>
                      </a:r>
                    </a:p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?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431600" y="3922720"/>
            <a:ext cx="1430020" cy="294640"/>
          </a:xfrm>
          <a:custGeom>
            <a:avLst/>
            <a:gdLst/>
            <a:ahLst/>
            <a:cxnLst/>
            <a:rect l="l" t="t" r="r" b="b"/>
            <a:pathLst>
              <a:path w="1430020" h="294639">
                <a:moveTo>
                  <a:pt x="1429890" y="0"/>
                </a:moveTo>
                <a:lnTo>
                  <a:pt x="197990" y="0"/>
                </a:lnTo>
                <a:lnTo>
                  <a:pt x="197990" y="1186"/>
                </a:lnTo>
                <a:lnTo>
                  <a:pt x="174872" y="1186"/>
                </a:lnTo>
                <a:lnTo>
                  <a:pt x="101351" y="255235"/>
                </a:lnTo>
                <a:lnTo>
                  <a:pt x="48814" y="139745"/>
                </a:lnTo>
                <a:lnTo>
                  <a:pt x="0" y="162069"/>
                </a:lnTo>
                <a:lnTo>
                  <a:pt x="4613" y="173231"/>
                </a:lnTo>
                <a:lnTo>
                  <a:pt x="29764" y="162069"/>
                </a:lnTo>
                <a:lnTo>
                  <a:pt x="91380" y="294526"/>
                </a:lnTo>
                <a:lnTo>
                  <a:pt x="105816" y="294526"/>
                </a:lnTo>
                <a:lnTo>
                  <a:pt x="185886" y="20980"/>
                </a:lnTo>
                <a:lnTo>
                  <a:pt x="197990" y="20980"/>
                </a:lnTo>
                <a:lnTo>
                  <a:pt x="197990" y="25400"/>
                </a:lnTo>
                <a:lnTo>
                  <a:pt x="1429890" y="25400"/>
                </a:lnTo>
                <a:lnTo>
                  <a:pt x="1429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317941" y="1581911"/>
            <a:ext cx="24599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latin typeface="Tahoma"/>
                <a:cs typeface="Tahoma"/>
              </a:rPr>
              <a:t>Training</a:t>
            </a:r>
            <a:r>
              <a:rPr sz="2300" b="1" spc="-145" dirty="0">
                <a:latin typeface="Tahoma"/>
                <a:cs typeface="Tahoma"/>
              </a:rPr>
              <a:t> </a:t>
            </a:r>
            <a:r>
              <a:rPr sz="2300" b="1" spc="-25" dirty="0">
                <a:latin typeface="Tahoma"/>
                <a:cs typeface="Tahoma"/>
              </a:rPr>
              <a:t>sample</a:t>
            </a:r>
            <a:r>
              <a:rPr sz="2300" spc="-25" dirty="0">
                <a:latin typeface="Tahoma"/>
                <a:cs typeface="Tahoma"/>
              </a:rPr>
              <a:t>: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0790" y="1530095"/>
            <a:ext cx="2126615" cy="226792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300" b="1" spc="-20" dirty="0">
                <a:latin typeface="Tahoma"/>
                <a:cs typeface="Tahoma"/>
              </a:rPr>
              <a:t>Possible</a:t>
            </a:r>
            <a:r>
              <a:rPr sz="2300" b="1" spc="-130" dirty="0">
                <a:latin typeface="Tahoma"/>
                <a:cs typeface="Tahoma"/>
              </a:rPr>
              <a:t> </a:t>
            </a:r>
            <a:r>
              <a:rPr sz="2300" b="1" spc="-40" dirty="0">
                <a:latin typeface="Tahoma"/>
                <a:cs typeface="Tahoma"/>
              </a:rPr>
              <a:t>signs</a:t>
            </a:r>
            <a:r>
              <a:rPr sz="2300" spc="-40" dirty="0">
                <a:latin typeface="Tahoma"/>
                <a:cs typeface="Tahoma"/>
              </a:rPr>
              <a:t>: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740"/>
              </a:spcBef>
              <a:buChar char="•"/>
              <a:tabLst>
                <a:tab pos="198755" algn="l"/>
              </a:tabLst>
            </a:pPr>
            <a:r>
              <a:rPr sz="2300" spc="105" dirty="0">
                <a:latin typeface="Tahoma"/>
                <a:cs typeface="Tahoma"/>
              </a:rPr>
              <a:t>square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720"/>
              </a:spcBef>
              <a:buChar char="•"/>
              <a:tabLst>
                <a:tab pos="198755" algn="l"/>
              </a:tabLst>
            </a:pPr>
            <a:r>
              <a:rPr sz="2300" spc="70" dirty="0">
                <a:latin typeface="Tahoma"/>
                <a:cs typeface="Tahoma"/>
              </a:rPr>
              <a:t>square</a:t>
            </a:r>
            <a:r>
              <a:rPr lang="en-US" baseline="30000" dirty="0"/>
              <a:t> </a:t>
            </a:r>
            <a:r>
              <a:rPr lang="en-US" sz="2400" baseline="30000" dirty="0"/>
              <a:t>2</a:t>
            </a:r>
            <a:endParaRPr sz="17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650"/>
              </a:spcBef>
              <a:buChar char="•"/>
              <a:tabLst>
                <a:tab pos="198755" algn="l"/>
              </a:tabLst>
            </a:pPr>
            <a:r>
              <a:rPr lang="en-US" sz="2300" spc="70" dirty="0">
                <a:latin typeface="Tahoma"/>
                <a:cs typeface="Tahoma"/>
              </a:rPr>
              <a:t>S</a:t>
            </a:r>
            <a:r>
              <a:rPr sz="2300" spc="70" dirty="0">
                <a:latin typeface="Tahoma"/>
                <a:cs typeface="Tahoma"/>
              </a:rPr>
              <a:t>quare</a:t>
            </a:r>
            <a:r>
              <a:rPr lang="en-US" sz="1700" spc="70" dirty="0">
                <a:latin typeface="Tahoma"/>
                <a:cs typeface="Tahoma"/>
              </a:rPr>
              <a:t> </a:t>
            </a:r>
            <a:r>
              <a:rPr lang="en-US" sz="2400" baseline="30000" dirty="0"/>
              <a:t>3</a:t>
            </a:r>
            <a:endParaRPr sz="1700" dirty="0">
              <a:latin typeface="Tahoma"/>
              <a:cs typeface="Tahoma"/>
            </a:endParaRPr>
          </a:p>
          <a:p>
            <a:pPr marL="355600" indent="-342900">
              <a:spcBef>
                <a:spcPts val="745"/>
              </a:spcBef>
              <a:buSzPct val="104347"/>
              <a:buFontTx/>
              <a:buChar char="•"/>
              <a:tabLst>
                <a:tab pos="354965" algn="l"/>
                <a:tab pos="355600" algn="l"/>
              </a:tabLst>
            </a:pPr>
            <a:r>
              <a:rPr sz="2300" spc="30" dirty="0">
                <a:latin typeface="Tahoma"/>
                <a:cs typeface="Tahoma"/>
              </a:rPr>
              <a:t>sin(</a:t>
            </a:r>
            <a:r>
              <a:rPr lang="en-US" sz="2300" spc="105" dirty="0">
                <a:latin typeface="Tahoma"/>
                <a:cs typeface="Tahoma"/>
              </a:rPr>
              <a:t>square</a:t>
            </a:r>
            <a:r>
              <a:rPr sz="2300" spc="30" dirty="0">
                <a:latin typeface="Tahoma"/>
                <a:cs typeface="Tahoma"/>
              </a:rPr>
              <a:t>)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790" y="3834384"/>
            <a:ext cx="15182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625" indent="-543560">
              <a:lnSpc>
                <a:spcPct val="100000"/>
              </a:lnSpc>
              <a:spcBef>
                <a:spcPts val="100"/>
              </a:spcBef>
              <a:buSzPct val="104347"/>
              <a:buChar char="•"/>
              <a:tabLst>
                <a:tab pos="555625" algn="l"/>
                <a:tab pos="556260" algn="l"/>
              </a:tabLst>
            </a:pPr>
            <a:r>
              <a:rPr sz="2300" spc="105" dirty="0">
                <a:latin typeface="Tahoma"/>
                <a:cs typeface="Tahoma"/>
              </a:rPr>
              <a:t>square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0790" y="4264152"/>
            <a:ext cx="15614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2300" spc="120" dirty="0">
                <a:latin typeface="Tahoma"/>
                <a:cs typeface="Tahoma"/>
              </a:rPr>
              <a:t>and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so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140" dirty="0">
                <a:latin typeface="Tahoma"/>
                <a:cs typeface="Tahoma"/>
              </a:rPr>
              <a:t>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0264" y="1564640"/>
            <a:ext cx="3634936" cy="43988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b="1" spc="-20" dirty="0">
                <a:latin typeface="Tahoma"/>
                <a:cs typeface="Tahoma"/>
              </a:rPr>
              <a:t>Possible</a:t>
            </a:r>
            <a:r>
              <a:rPr sz="2100" b="1" spc="-85" dirty="0">
                <a:latin typeface="Tahoma"/>
                <a:cs typeface="Tahoma"/>
              </a:rPr>
              <a:t> </a:t>
            </a:r>
            <a:r>
              <a:rPr sz="2100" b="1" spc="-25" dirty="0">
                <a:latin typeface="Tahoma"/>
                <a:cs typeface="Tahoma"/>
              </a:rPr>
              <a:t>models</a:t>
            </a:r>
            <a:r>
              <a:rPr sz="2100" spc="-25" dirty="0">
                <a:latin typeface="Tahoma"/>
                <a:cs typeface="Tahoma"/>
              </a:rPr>
              <a:t>:</a:t>
            </a:r>
            <a:endParaRPr sz="2100" dirty="0">
              <a:latin typeface="Tahoma"/>
              <a:cs typeface="Tahoma"/>
            </a:endParaRPr>
          </a:p>
          <a:p>
            <a:pPr marL="182245" indent="-170180">
              <a:spcBef>
                <a:spcPts val="575"/>
              </a:spcBef>
              <a:buFontTx/>
              <a:buChar char="•"/>
              <a:tabLst>
                <a:tab pos="182880" algn="l"/>
              </a:tabLst>
            </a:pPr>
            <a:r>
              <a:rPr lang="en-US" sz="21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15" dirty="0">
                <a:latin typeface="Cambria"/>
                <a:cs typeface="Cambria"/>
              </a:rPr>
              <a:t>∗</a:t>
            </a:r>
            <a:r>
              <a:rPr sz="2100" spc="35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square</a:t>
            </a:r>
            <a:endParaRPr sz="2100" dirty="0">
              <a:latin typeface="Tahoma"/>
              <a:cs typeface="Tahoma"/>
            </a:endParaRPr>
          </a:p>
          <a:p>
            <a:pPr marL="182245" indent="-170180">
              <a:spcBef>
                <a:spcPts val="670"/>
              </a:spcBef>
              <a:buFontTx/>
              <a:buChar char="•"/>
              <a:tabLst>
                <a:tab pos="182880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sz="2100" spc="-15" dirty="0">
                <a:latin typeface="Cambria"/>
                <a:cs typeface="Cambria"/>
              </a:rPr>
              <a:t>∗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lang="en-US" sz="1600" spc="105" dirty="0">
                <a:latin typeface="Tahoma"/>
                <a:cs typeface="Tahoma"/>
              </a:rPr>
              <a:t>square</a:t>
            </a:r>
            <a:endParaRPr sz="1500" dirty="0">
              <a:latin typeface="Tahoma"/>
              <a:cs typeface="Tahoma"/>
            </a:endParaRPr>
          </a:p>
          <a:p>
            <a:pPr marL="182245" indent="-170180">
              <a:spcBef>
                <a:spcPts val="675"/>
              </a:spcBef>
              <a:buFontTx/>
              <a:buChar char="•"/>
              <a:tabLst>
                <a:tab pos="182880" algn="l"/>
              </a:tabLst>
            </a:pP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60" dirty="0">
                <a:latin typeface="Cambria"/>
                <a:cs typeface="Cambria"/>
              </a:rPr>
              <a:t>∗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square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330" dirty="0">
                <a:latin typeface="Tahoma"/>
                <a:cs typeface="Tahoma"/>
              </a:rPr>
              <a:t>+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60" dirty="0">
                <a:latin typeface="Cambria"/>
                <a:cs typeface="Cambria"/>
              </a:rPr>
              <a:t>∗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lang="en-US" sz="1600" spc="105" dirty="0">
                <a:latin typeface="Tahoma"/>
                <a:cs typeface="Tahoma"/>
              </a:rPr>
              <a:t>square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26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5"/>
              </a:spcBef>
              <a:buChar char="•"/>
              <a:tabLst>
                <a:tab pos="182880" algn="l"/>
              </a:tabLst>
            </a:pPr>
            <a:r>
              <a:rPr sz="2100" spc="110" dirty="0">
                <a:latin typeface="Tahoma"/>
                <a:cs typeface="Tahoma"/>
              </a:rPr>
              <a:t>and</a:t>
            </a:r>
            <a:r>
              <a:rPr sz="2100" spc="-14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so</a:t>
            </a:r>
            <a:r>
              <a:rPr sz="2100" spc="-140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on</a:t>
            </a:r>
            <a:endParaRPr sz="2100" dirty="0">
              <a:latin typeface="Tahoma"/>
              <a:cs typeface="Tahoma"/>
            </a:endParaRPr>
          </a:p>
          <a:p>
            <a:pPr marL="12700" marR="598170">
              <a:lnSpc>
                <a:spcPct val="103299"/>
              </a:lnSpc>
              <a:spcBef>
                <a:spcPts val="585"/>
              </a:spcBef>
            </a:pPr>
            <a:r>
              <a:rPr sz="2100" b="1" spc="20" dirty="0">
                <a:latin typeface="Tahoma"/>
                <a:cs typeface="Tahoma"/>
              </a:rPr>
              <a:t>Model</a:t>
            </a:r>
            <a:r>
              <a:rPr sz="2100" b="1" spc="-70" dirty="0">
                <a:latin typeface="Tahoma"/>
                <a:cs typeface="Tahoma"/>
              </a:rPr>
              <a:t> </a:t>
            </a:r>
            <a:r>
              <a:rPr sz="2100" b="1" spc="-25" dirty="0">
                <a:latin typeface="Tahoma"/>
                <a:cs typeface="Tahoma"/>
              </a:rPr>
              <a:t>view</a:t>
            </a:r>
            <a:r>
              <a:rPr sz="2100" spc="-90" dirty="0">
                <a:latin typeface="Tahoma"/>
                <a:cs typeface="Tahoma"/>
              </a:rPr>
              <a:t>-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15" dirty="0">
                <a:latin typeface="Tahoma"/>
                <a:cs typeface="Tahoma"/>
              </a:rPr>
              <a:t>Job  </a:t>
            </a:r>
            <a:r>
              <a:rPr sz="2100" spc="85" dirty="0">
                <a:latin typeface="Tahoma"/>
                <a:cs typeface="Tahoma"/>
              </a:rPr>
              <a:t>expert </a:t>
            </a:r>
            <a:r>
              <a:rPr sz="2100" spc="120" dirty="0">
                <a:latin typeface="Tahoma"/>
                <a:cs typeface="Tahoma"/>
              </a:rPr>
              <a:t>or </a:t>
            </a:r>
            <a:r>
              <a:rPr sz="2100" spc="75" dirty="0">
                <a:latin typeface="Tahoma"/>
                <a:cs typeface="Tahoma"/>
              </a:rPr>
              <a:t>full </a:t>
            </a:r>
            <a:r>
              <a:rPr sz="2100" spc="80" dirty="0">
                <a:latin typeface="Tahoma"/>
                <a:cs typeface="Tahoma"/>
              </a:rPr>
              <a:t> </a:t>
            </a:r>
            <a:r>
              <a:rPr sz="2100" spc="60" dirty="0">
                <a:latin typeface="Tahoma"/>
                <a:cs typeface="Tahoma"/>
              </a:rPr>
              <a:t>search.</a:t>
            </a:r>
            <a:endParaRPr sz="2100" dirty="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545"/>
              </a:spcBef>
            </a:pPr>
            <a:r>
              <a:rPr sz="2100" b="1" spc="-40" dirty="0">
                <a:latin typeface="Tahoma"/>
                <a:cs typeface="Tahoma"/>
              </a:rPr>
              <a:t>Scale</a:t>
            </a:r>
            <a:r>
              <a:rPr sz="2100" b="1" spc="-7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selection</a:t>
            </a:r>
            <a:r>
              <a:rPr lang="en-US" sz="2100" spc="-25" dirty="0">
                <a:latin typeface="Tahoma"/>
                <a:cs typeface="Tahoma"/>
              </a:rPr>
              <a:t>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2</a:t>
            </a:r>
            <a:r>
              <a:rPr sz="2100" spc="105" dirty="0">
                <a:latin typeface="Tahoma"/>
                <a:cs typeface="Tahoma"/>
              </a:rPr>
              <a:t>—  </a:t>
            </a:r>
            <a:r>
              <a:rPr sz="2100" spc="90" dirty="0">
                <a:latin typeface="Tahoma"/>
                <a:cs typeface="Tahoma"/>
              </a:rPr>
              <a:t>automatic </a:t>
            </a:r>
            <a:r>
              <a:rPr sz="2100" spc="85" dirty="0">
                <a:latin typeface="Tahoma"/>
                <a:cs typeface="Tahoma"/>
              </a:rPr>
              <a:t>process 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50" dirty="0">
                <a:latin typeface="Tahoma"/>
                <a:cs typeface="Tahoma"/>
              </a:rPr>
              <a:t>(based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on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30" dirty="0">
                <a:latin typeface="Tahoma"/>
                <a:cs typeface="Tahoma"/>
              </a:rPr>
              <a:t>data)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78259" y="2468892"/>
            <a:ext cx="1245870" cy="494665"/>
            <a:chOff x="4178259" y="2468892"/>
            <a:chExt cx="1245870" cy="494665"/>
          </a:xfrm>
        </p:grpSpPr>
        <p:sp>
          <p:nvSpPr>
            <p:cNvPr id="4" name="object 4"/>
            <p:cNvSpPr/>
            <p:nvPr/>
          </p:nvSpPr>
          <p:spPr>
            <a:xfrm>
              <a:off x="4178259" y="2468892"/>
              <a:ext cx="1245870" cy="494665"/>
            </a:xfrm>
            <a:custGeom>
              <a:avLst/>
              <a:gdLst/>
              <a:ahLst/>
              <a:cxnLst/>
              <a:rect l="l" t="t" r="r" b="b"/>
              <a:pathLst>
                <a:path w="1245870" h="494664">
                  <a:moveTo>
                    <a:pt x="1245666" y="0"/>
                  </a:moveTo>
                  <a:lnTo>
                    <a:pt x="0" y="0"/>
                  </a:lnTo>
                  <a:lnTo>
                    <a:pt x="0" y="494453"/>
                  </a:lnTo>
                  <a:lnTo>
                    <a:pt x="1245666" y="494453"/>
                  </a:lnTo>
                  <a:lnTo>
                    <a:pt x="124566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9389" y="2610368"/>
              <a:ext cx="779780" cy="247650"/>
            </a:xfrm>
            <a:custGeom>
              <a:avLst/>
              <a:gdLst/>
              <a:ahLst/>
              <a:cxnLst/>
              <a:rect l="l" t="t" r="r" b="b"/>
              <a:pathLst>
                <a:path w="779779" h="247650">
                  <a:moveTo>
                    <a:pt x="700542" y="0"/>
                  </a:moveTo>
                  <a:lnTo>
                    <a:pt x="697026" y="10026"/>
                  </a:lnTo>
                  <a:lnTo>
                    <a:pt x="711326" y="16232"/>
                  </a:lnTo>
                  <a:lnTo>
                    <a:pt x="723625" y="24823"/>
                  </a:lnTo>
                  <a:lnTo>
                    <a:pt x="748595" y="64644"/>
                  </a:lnTo>
                  <a:lnTo>
                    <a:pt x="756799" y="122280"/>
                  </a:lnTo>
                  <a:lnTo>
                    <a:pt x="755883" y="144068"/>
                  </a:lnTo>
                  <a:lnTo>
                    <a:pt x="748559" y="181638"/>
                  </a:lnTo>
                  <a:lnTo>
                    <a:pt x="723641" y="222097"/>
                  </a:lnTo>
                  <a:lnTo>
                    <a:pt x="697416" y="237008"/>
                  </a:lnTo>
                  <a:lnTo>
                    <a:pt x="700542" y="247035"/>
                  </a:lnTo>
                  <a:lnTo>
                    <a:pt x="747740" y="218992"/>
                  </a:lnTo>
                  <a:lnTo>
                    <a:pt x="767901" y="186420"/>
                  </a:lnTo>
                  <a:lnTo>
                    <a:pt x="778059" y="146278"/>
                  </a:lnTo>
                  <a:lnTo>
                    <a:pt x="779329" y="123582"/>
                  </a:lnTo>
                  <a:lnTo>
                    <a:pt x="778055" y="100936"/>
                  </a:lnTo>
                  <a:lnTo>
                    <a:pt x="767864" y="60794"/>
                  </a:lnTo>
                  <a:lnTo>
                    <a:pt x="747655" y="28115"/>
                  </a:lnTo>
                  <a:lnTo>
                    <a:pt x="718452" y="6466"/>
                  </a:lnTo>
                  <a:lnTo>
                    <a:pt x="700542" y="0"/>
                  </a:lnTo>
                  <a:close/>
                </a:path>
                <a:path w="779779" h="247650">
                  <a:moveTo>
                    <a:pt x="78786" y="0"/>
                  </a:moveTo>
                  <a:lnTo>
                    <a:pt x="31673" y="28115"/>
                  </a:lnTo>
                  <a:lnTo>
                    <a:pt x="11464" y="60794"/>
                  </a:lnTo>
                  <a:lnTo>
                    <a:pt x="1273" y="100936"/>
                  </a:lnTo>
                  <a:lnTo>
                    <a:pt x="0" y="123582"/>
                  </a:lnTo>
                  <a:lnTo>
                    <a:pt x="1269" y="146278"/>
                  </a:lnTo>
                  <a:lnTo>
                    <a:pt x="11427" y="186420"/>
                  </a:lnTo>
                  <a:lnTo>
                    <a:pt x="31588" y="218992"/>
                  </a:lnTo>
                  <a:lnTo>
                    <a:pt x="78786" y="247035"/>
                  </a:lnTo>
                  <a:lnTo>
                    <a:pt x="81912" y="237008"/>
                  </a:lnTo>
                  <a:lnTo>
                    <a:pt x="67835" y="230774"/>
                  </a:lnTo>
                  <a:lnTo>
                    <a:pt x="55688" y="222097"/>
                  </a:lnTo>
                  <a:lnTo>
                    <a:pt x="30770" y="181638"/>
                  </a:lnTo>
                  <a:lnTo>
                    <a:pt x="23445" y="144068"/>
                  </a:lnTo>
                  <a:lnTo>
                    <a:pt x="22529" y="122280"/>
                  </a:lnTo>
                  <a:lnTo>
                    <a:pt x="23445" y="101204"/>
                  </a:lnTo>
                  <a:lnTo>
                    <a:pt x="37179" y="49159"/>
                  </a:lnTo>
                  <a:lnTo>
                    <a:pt x="68055" y="16232"/>
                  </a:lnTo>
                  <a:lnTo>
                    <a:pt x="82302" y="10026"/>
                  </a:lnTo>
                  <a:lnTo>
                    <a:pt x="78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45024"/>
              </p:ext>
            </p:extLst>
          </p:nvPr>
        </p:nvGraphicFramePr>
        <p:xfrm>
          <a:off x="425021" y="2462542"/>
          <a:ext cx="4993637" cy="247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Forecast</a:t>
                      </a:r>
                      <a:endParaRPr sz="1700" dirty="0">
                        <a:latin typeface="Tahoma"/>
                        <a:cs typeface="Tahoma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US" sz="200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a – y </a:t>
                      </a:r>
                      <a:r>
                        <a:rPr lang="en-US" sz="24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340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1600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450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45" dirty="0">
                          <a:latin typeface="Tahoma"/>
                          <a:cs typeface="Tahoma"/>
                        </a:rPr>
                        <a:t>122500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460019" y="2468892"/>
            <a:ext cx="1245870" cy="494665"/>
            <a:chOff x="9460019" y="2468892"/>
            <a:chExt cx="1245870" cy="494665"/>
          </a:xfrm>
        </p:grpSpPr>
        <p:sp>
          <p:nvSpPr>
            <p:cNvPr id="9" name="object 9"/>
            <p:cNvSpPr/>
            <p:nvPr/>
          </p:nvSpPr>
          <p:spPr>
            <a:xfrm>
              <a:off x="9460019" y="2468892"/>
              <a:ext cx="1245870" cy="494665"/>
            </a:xfrm>
            <a:custGeom>
              <a:avLst/>
              <a:gdLst/>
              <a:ahLst/>
              <a:cxnLst/>
              <a:rect l="l" t="t" r="r" b="b"/>
              <a:pathLst>
                <a:path w="1245870" h="494664">
                  <a:moveTo>
                    <a:pt x="1245666" y="0"/>
                  </a:moveTo>
                  <a:lnTo>
                    <a:pt x="0" y="0"/>
                  </a:lnTo>
                  <a:lnTo>
                    <a:pt x="0" y="494453"/>
                  </a:lnTo>
                  <a:lnTo>
                    <a:pt x="1245666" y="494453"/>
                  </a:lnTo>
                  <a:lnTo>
                    <a:pt x="124566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1149" y="2610368"/>
              <a:ext cx="779780" cy="247650"/>
            </a:xfrm>
            <a:custGeom>
              <a:avLst/>
              <a:gdLst/>
              <a:ahLst/>
              <a:cxnLst/>
              <a:rect l="l" t="t" r="r" b="b"/>
              <a:pathLst>
                <a:path w="779779" h="247650">
                  <a:moveTo>
                    <a:pt x="700542" y="0"/>
                  </a:moveTo>
                  <a:lnTo>
                    <a:pt x="697026" y="10026"/>
                  </a:lnTo>
                  <a:lnTo>
                    <a:pt x="711326" y="16232"/>
                  </a:lnTo>
                  <a:lnTo>
                    <a:pt x="723625" y="24823"/>
                  </a:lnTo>
                  <a:lnTo>
                    <a:pt x="748595" y="64644"/>
                  </a:lnTo>
                  <a:lnTo>
                    <a:pt x="756799" y="122280"/>
                  </a:lnTo>
                  <a:lnTo>
                    <a:pt x="755883" y="144068"/>
                  </a:lnTo>
                  <a:lnTo>
                    <a:pt x="748559" y="181638"/>
                  </a:lnTo>
                  <a:lnTo>
                    <a:pt x="723640" y="222097"/>
                  </a:lnTo>
                  <a:lnTo>
                    <a:pt x="697416" y="237008"/>
                  </a:lnTo>
                  <a:lnTo>
                    <a:pt x="700542" y="247035"/>
                  </a:lnTo>
                  <a:lnTo>
                    <a:pt x="747740" y="218992"/>
                  </a:lnTo>
                  <a:lnTo>
                    <a:pt x="767900" y="186420"/>
                  </a:lnTo>
                  <a:lnTo>
                    <a:pt x="778058" y="146278"/>
                  </a:lnTo>
                  <a:lnTo>
                    <a:pt x="779327" y="123582"/>
                  </a:lnTo>
                  <a:lnTo>
                    <a:pt x="778054" y="100936"/>
                  </a:lnTo>
                  <a:lnTo>
                    <a:pt x="767864" y="60794"/>
                  </a:lnTo>
                  <a:lnTo>
                    <a:pt x="747655" y="28115"/>
                  </a:lnTo>
                  <a:lnTo>
                    <a:pt x="718452" y="6466"/>
                  </a:lnTo>
                  <a:lnTo>
                    <a:pt x="700542" y="0"/>
                  </a:lnTo>
                  <a:close/>
                </a:path>
                <a:path w="779779" h="247650">
                  <a:moveTo>
                    <a:pt x="78786" y="0"/>
                  </a:moveTo>
                  <a:lnTo>
                    <a:pt x="31673" y="28115"/>
                  </a:lnTo>
                  <a:lnTo>
                    <a:pt x="11464" y="60794"/>
                  </a:lnTo>
                  <a:lnTo>
                    <a:pt x="1273" y="100936"/>
                  </a:lnTo>
                  <a:lnTo>
                    <a:pt x="0" y="123582"/>
                  </a:lnTo>
                  <a:lnTo>
                    <a:pt x="1269" y="146278"/>
                  </a:lnTo>
                  <a:lnTo>
                    <a:pt x="11427" y="186420"/>
                  </a:lnTo>
                  <a:lnTo>
                    <a:pt x="31588" y="218992"/>
                  </a:lnTo>
                  <a:lnTo>
                    <a:pt x="78786" y="247035"/>
                  </a:lnTo>
                  <a:lnTo>
                    <a:pt x="81911" y="237008"/>
                  </a:lnTo>
                  <a:lnTo>
                    <a:pt x="67834" y="230774"/>
                  </a:lnTo>
                  <a:lnTo>
                    <a:pt x="55687" y="222097"/>
                  </a:lnTo>
                  <a:lnTo>
                    <a:pt x="30770" y="181638"/>
                  </a:lnTo>
                  <a:lnTo>
                    <a:pt x="23445" y="144068"/>
                  </a:lnTo>
                  <a:lnTo>
                    <a:pt x="22529" y="122280"/>
                  </a:lnTo>
                  <a:lnTo>
                    <a:pt x="23445" y="101204"/>
                  </a:lnTo>
                  <a:lnTo>
                    <a:pt x="37179" y="49159"/>
                  </a:lnTo>
                  <a:lnTo>
                    <a:pt x="68055" y="16232"/>
                  </a:lnTo>
                  <a:lnTo>
                    <a:pt x="82302" y="10026"/>
                  </a:lnTo>
                  <a:lnTo>
                    <a:pt x="78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82006"/>
              </p:ext>
            </p:extLst>
          </p:nvPr>
        </p:nvGraphicFramePr>
        <p:xfrm>
          <a:off x="5706780" y="2462542"/>
          <a:ext cx="4993637" cy="248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58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Forecast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a – y 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340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400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13" name="object 13"/>
          <p:cNvSpPr txBox="1"/>
          <p:nvPr/>
        </p:nvSpPr>
        <p:spPr>
          <a:xfrm>
            <a:off x="317940" y="1571244"/>
            <a:ext cx="46350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170" dirty="0">
                <a:latin typeface="Tahoma"/>
                <a:cs typeface="Tahoma"/>
              </a:rPr>
              <a:t>Model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600" spc="-165" dirty="0">
                <a:latin typeface="Tahoma"/>
                <a:cs typeface="Tahoma"/>
              </a:rPr>
              <a:t> a(x) = 5 * </a:t>
            </a:r>
            <a:r>
              <a:rPr lang="en-US" sz="2800" spc="105" dirty="0">
                <a:latin typeface="Tahoma"/>
                <a:cs typeface="Tahoma"/>
              </a:rPr>
              <a:t>square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4734" y="1623059"/>
            <a:ext cx="46470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70" dirty="0">
                <a:latin typeface="Tahoma"/>
                <a:cs typeface="Tahoma"/>
              </a:rPr>
              <a:t>Model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600" spc="-165" dirty="0">
                <a:latin typeface="Tahoma"/>
                <a:cs typeface="Tahoma"/>
              </a:rPr>
              <a:t>a(x) = 0.1 * </a:t>
            </a:r>
            <a:r>
              <a:rPr lang="en-US" sz="2800" spc="105" dirty="0">
                <a:latin typeface="Tahoma"/>
                <a:cs typeface="Tahoma"/>
              </a:rPr>
              <a:t>square</a:t>
            </a:r>
            <a:r>
              <a:rPr lang="en-US" baseline="30000" dirty="0"/>
              <a:t> </a:t>
            </a:r>
            <a:r>
              <a:rPr lang="en-US" sz="3600" baseline="30000" dirty="0"/>
              <a:t>2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941" y="4891001"/>
            <a:ext cx="1863089" cy="10293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spc="20" dirty="0">
                <a:latin typeface="Tahoma"/>
                <a:cs typeface="Tahoma"/>
              </a:rPr>
              <a:t>MSE: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31250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300" spc="15" dirty="0">
                <a:latin typeface="Tahoma"/>
                <a:cs typeface="Tahoma"/>
              </a:rPr>
              <a:t>RMSE: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35" dirty="0">
                <a:latin typeface="Tahoma"/>
                <a:cs typeface="Tahoma"/>
              </a:rPr>
              <a:t>176.78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4735" y="4946903"/>
            <a:ext cx="1696085" cy="9886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300" spc="20" dirty="0">
                <a:latin typeface="Tahoma"/>
                <a:cs typeface="Tahoma"/>
              </a:rPr>
              <a:t>MSE: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150</a:t>
            </a:r>
            <a:endParaRPr sz="2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300" spc="15" dirty="0">
                <a:latin typeface="Tahoma"/>
                <a:cs typeface="Tahoma"/>
              </a:rPr>
              <a:t>RMSE: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30" dirty="0">
                <a:latin typeface="Tahoma"/>
                <a:cs typeface="Tahoma"/>
              </a:rPr>
              <a:t>12.25</a:t>
            </a:r>
            <a:endParaRPr sz="2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17941" y="1571244"/>
            <a:ext cx="3307715" cy="386516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231900">
              <a:lnSpc>
                <a:spcPts val="2900"/>
              </a:lnSpc>
              <a:spcBef>
                <a:spcPts val="380"/>
              </a:spcBef>
            </a:pPr>
            <a:r>
              <a:rPr sz="1600" spc="90" dirty="0"/>
              <a:t>Signs</a:t>
            </a:r>
            <a:r>
              <a:rPr sz="1600" spc="-175" dirty="0"/>
              <a:t> </a:t>
            </a:r>
            <a:r>
              <a:rPr sz="1600" spc="120" dirty="0"/>
              <a:t>may</a:t>
            </a:r>
            <a:r>
              <a:rPr sz="1600" spc="-175" dirty="0"/>
              <a:t> </a:t>
            </a:r>
            <a:r>
              <a:rPr sz="1600" spc="125" dirty="0"/>
              <a:t>be </a:t>
            </a:r>
            <a:r>
              <a:rPr sz="1600" spc="-795" dirty="0"/>
              <a:t> </a:t>
            </a:r>
            <a:r>
              <a:rPr sz="1600" spc="80" dirty="0"/>
              <a:t>more:</a:t>
            </a:r>
          </a:p>
          <a:p>
            <a:pPr marL="222250" indent="-210185">
              <a:lnSpc>
                <a:spcPct val="100000"/>
              </a:lnSpc>
              <a:spcBef>
                <a:spcPts val="615"/>
              </a:spcBef>
              <a:buChar char="•"/>
              <a:tabLst>
                <a:tab pos="222885" algn="l"/>
              </a:tabLst>
            </a:pPr>
            <a:r>
              <a:rPr sz="1600" spc="100" dirty="0"/>
              <a:t>Square</a:t>
            </a:r>
          </a:p>
          <a:p>
            <a:pPr marL="149860" indent="-137795">
              <a:lnSpc>
                <a:spcPct val="100000"/>
              </a:lnSpc>
              <a:spcBef>
                <a:spcPts val="1664"/>
              </a:spcBef>
              <a:buChar char="•"/>
              <a:tabLst>
                <a:tab pos="150495" algn="l"/>
              </a:tabLst>
            </a:pPr>
            <a:r>
              <a:rPr sz="1600" spc="45" dirty="0"/>
              <a:t>Year</a:t>
            </a:r>
            <a:r>
              <a:rPr sz="1600" spc="-105" dirty="0"/>
              <a:t> </a:t>
            </a:r>
            <a:r>
              <a:rPr sz="1600" spc="70" dirty="0"/>
              <a:t>of</a:t>
            </a:r>
            <a:r>
              <a:rPr sz="1600" spc="-105" dirty="0"/>
              <a:t> </a:t>
            </a:r>
            <a:r>
              <a:rPr sz="1600" spc="70" dirty="0"/>
              <a:t>construction</a:t>
            </a:r>
            <a:endParaRPr sz="1600" dirty="0"/>
          </a:p>
          <a:p>
            <a:pPr>
              <a:lnSpc>
                <a:spcPct val="100000"/>
              </a:lnSpc>
              <a:buChar char="•"/>
            </a:pPr>
            <a:endParaRPr sz="1600" dirty="0"/>
          </a:p>
          <a:p>
            <a:pPr marL="125730" indent="-113664">
              <a:lnSpc>
                <a:spcPct val="100000"/>
              </a:lnSpc>
              <a:buChar char="•"/>
              <a:tabLst>
                <a:tab pos="126364" algn="l"/>
              </a:tabLst>
            </a:pPr>
            <a:r>
              <a:rPr sz="1600" spc="40" dirty="0"/>
              <a:t>Availability</a:t>
            </a:r>
            <a:r>
              <a:rPr sz="1600" spc="-85" dirty="0"/>
              <a:t> </a:t>
            </a:r>
            <a:r>
              <a:rPr sz="1600" spc="60" dirty="0"/>
              <a:t>of</a:t>
            </a:r>
            <a:r>
              <a:rPr sz="1600" spc="-80" dirty="0"/>
              <a:t> </a:t>
            </a:r>
            <a:r>
              <a:rPr sz="1600" spc="50" dirty="0"/>
              <a:t>a</a:t>
            </a:r>
            <a:r>
              <a:rPr sz="1600" spc="-80" dirty="0"/>
              <a:t> </a:t>
            </a:r>
            <a:r>
              <a:rPr sz="1600" spc="75" dirty="0"/>
              <a:t>swimming</a:t>
            </a:r>
            <a:r>
              <a:rPr sz="1600" spc="-80" dirty="0"/>
              <a:t> </a:t>
            </a:r>
            <a:r>
              <a:rPr sz="1600" spc="75" dirty="0"/>
              <a:t>pool</a:t>
            </a:r>
            <a:endParaRPr sz="1600" dirty="0"/>
          </a:p>
          <a:p>
            <a:pPr>
              <a:lnSpc>
                <a:spcPct val="100000"/>
              </a:lnSpc>
              <a:buChar char="•"/>
            </a:pPr>
            <a:endParaRPr sz="1600" dirty="0"/>
          </a:p>
          <a:p>
            <a:pPr marL="157480" indent="-145415">
              <a:lnSpc>
                <a:spcPct val="100000"/>
              </a:lnSpc>
              <a:buChar char="•"/>
              <a:tabLst>
                <a:tab pos="158115" algn="l"/>
              </a:tabLst>
            </a:pPr>
            <a:r>
              <a:rPr sz="1600" spc="120" dirty="0"/>
              <a:t>Number</a:t>
            </a:r>
            <a:r>
              <a:rPr sz="1600" spc="-120" dirty="0"/>
              <a:t> </a:t>
            </a:r>
            <a:r>
              <a:rPr sz="1600" spc="75" dirty="0"/>
              <a:t>of</a:t>
            </a:r>
            <a:r>
              <a:rPr sz="1600" spc="-114" dirty="0"/>
              <a:t> </a:t>
            </a:r>
            <a:r>
              <a:rPr sz="1600" spc="105" dirty="0"/>
              <a:t>rooms</a:t>
            </a:r>
            <a:endParaRPr sz="1600" dirty="0"/>
          </a:p>
          <a:p>
            <a:pPr marL="182245" indent="-170180">
              <a:lnSpc>
                <a:spcPct val="100000"/>
              </a:lnSpc>
              <a:spcBef>
                <a:spcPts val="1450"/>
              </a:spcBef>
              <a:buChar char="•"/>
              <a:tabLst>
                <a:tab pos="182880" algn="l"/>
              </a:tabLst>
            </a:pPr>
            <a:r>
              <a:rPr sz="1600" spc="75" dirty="0"/>
              <a:t>Distance</a:t>
            </a:r>
            <a:r>
              <a:rPr sz="1600" spc="-135" dirty="0"/>
              <a:t> </a:t>
            </a:r>
            <a:r>
              <a:rPr sz="1600" spc="120" dirty="0"/>
              <a:t>from</a:t>
            </a:r>
            <a:r>
              <a:rPr sz="1600" spc="-130" dirty="0"/>
              <a:t> </a:t>
            </a:r>
            <a:r>
              <a:rPr sz="1600" spc="85" dirty="0"/>
              <a:t>the</a:t>
            </a:r>
            <a:r>
              <a:rPr sz="1600" spc="-130" dirty="0"/>
              <a:t> </a:t>
            </a:r>
            <a:r>
              <a:rPr sz="1600" spc="80" dirty="0"/>
              <a:t>center</a:t>
            </a:r>
            <a:endParaRPr sz="1600" dirty="0"/>
          </a:p>
          <a:p>
            <a:pPr marL="222250" indent="-210185">
              <a:lnSpc>
                <a:spcPts val="2960"/>
              </a:lnSpc>
              <a:spcBef>
                <a:spcPts val="775"/>
              </a:spcBef>
              <a:buChar char="•"/>
              <a:tabLst>
                <a:tab pos="222885" algn="l"/>
              </a:tabLst>
            </a:pPr>
            <a:r>
              <a:rPr sz="1600" spc="135" dirty="0"/>
              <a:t>Cop</a:t>
            </a:r>
            <a:r>
              <a:rPr sz="1600" spc="-175" dirty="0"/>
              <a:t> </a:t>
            </a:r>
            <a:r>
              <a:rPr sz="1600" spc="90" dirty="0"/>
              <a:t>Rating</a:t>
            </a:r>
          </a:p>
          <a:p>
            <a:pPr marL="240665">
              <a:lnSpc>
                <a:spcPts val="3080"/>
              </a:lnSpc>
            </a:pPr>
            <a:r>
              <a:rPr sz="1600" spc="85" dirty="0"/>
              <a:t>site</a:t>
            </a:r>
            <a:endParaRPr sz="1600" dirty="0"/>
          </a:p>
          <a:p>
            <a:pPr marL="222250" indent="-210185">
              <a:lnSpc>
                <a:spcPct val="100000"/>
              </a:lnSpc>
              <a:spcBef>
                <a:spcPts val="770"/>
              </a:spcBef>
              <a:buChar char="•"/>
              <a:tabLst>
                <a:tab pos="222885" algn="l"/>
              </a:tabLst>
            </a:pPr>
            <a:r>
              <a:rPr sz="1600" spc="140" dirty="0"/>
              <a:t>And</a:t>
            </a:r>
            <a:r>
              <a:rPr sz="1600" spc="-170" dirty="0"/>
              <a:t> </a:t>
            </a:r>
            <a:r>
              <a:rPr sz="1600" spc="120" dirty="0"/>
              <a:t>so</a:t>
            </a:r>
            <a:r>
              <a:rPr sz="1600" spc="-165" dirty="0"/>
              <a:t> </a:t>
            </a:r>
            <a:r>
              <a:rPr sz="1600" spc="15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7064" y="1534667"/>
            <a:ext cx="5928360" cy="41706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spc="110" dirty="0">
                <a:latin typeface="Tahoma"/>
                <a:cs typeface="Tahoma"/>
              </a:rPr>
              <a:t>Possible</a:t>
            </a:r>
            <a:r>
              <a:rPr sz="2600" spc="-18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models:</a:t>
            </a:r>
            <a:endParaRPr sz="2600" dirty="0">
              <a:latin typeface="Tahoma"/>
              <a:cs typeface="Tahoma"/>
            </a:endParaRPr>
          </a:p>
          <a:p>
            <a:pPr marL="222885" marR="5080" indent="-222885">
              <a:lnSpc>
                <a:spcPct val="102299"/>
              </a:lnSpc>
              <a:spcBef>
                <a:spcPts val="625"/>
              </a:spcBef>
              <a:buChar char="•"/>
              <a:tabLst>
                <a:tab pos="222885" algn="l"/>
              </a:tabLst>
            </a:pPr>
            <a:r>
              <a:rPr sz="2600" spc="55" dirty="0">
                <a:latin typeface="Tahoma"/>
                <a:cs typeface="Tahoma"/>
              </a:rPr>
              <a:t>Linear: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1  50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Tahoma"/>
                <a:cs typeface="Tahoma"/>
              </a:rPr>
              <a:t>area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285" dirty="0">
                <a:latin typeface="Tahoma"/>
                <a:cs typeface="Tahoma"/>
              </a:rPr>
              <a:t>+</a:t>
            </a:r>
            <a:r>
              <a:rPr lang="en-US" sz="2400" spc="-285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2 50 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Tahoma"/>
                <a:cs typeface="Tahoma"/>
              </a:rPr>
              <a:t>year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405" dirty="0">
                <a:latin typeface="Tahoma"/>
                <a:cs typeface="Tahoma"/>
              </a:rPr>
              <a:t>+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3 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lang="en-US" sz="2400" spc="100" dirty="0">
                <a:latin typeface="Cambria"/>
                <a:cs typeface="Cambria"/>
              </a:rPr>
              <a:t>10 </a:t>
            </a:r>
            <a:r>
              <a:rPr sz="2400" spc="140" dirty="0">
                <a:latin typeface="Tahoma"/>
                <a:cs typeface="Tahoma"/>
              </a:rPr>
              <a:t>pool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285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4 </a:t>
            </a:r>
            <a:r>
              <a:rPr sz="2400" spc="-45" dirty="0">
                <a:latin typeface="Cambria"/>
                <a:cs typeface="Cambria"/>
              </a:rPr>
              <a:t>∗  </a:t>
            </a:r>
            <a:r>
              <a:rPr sz="2400" spc="175" dirty="0">
                <a:latin typeface="Tahoma"/>
                <a:cs typeface="Tahoma"/>
              </a:rPr>
              <a:t>room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5 </a:t>
            </a:r>
            <a:r>
              <a:rPr sz="2400" spc="-150" dirty="0">
                <a:latin typeface="Cambria"/>
                <a:cs typeface="Cambria"/>
              </a:rPr>
              <a:t>∗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0" dirty="0">
                <a:latin typeface="Tahoma"/>
                <a:cs typeface="Tahoma"/>
              </a:rPr>
              <a:t>remoteness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235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6 </a:t>
            </a:r>
            <a:r>
              <a:rPr sz="2400" spc="-235" dirty="0">
                <a:latin typeface="Cambria"/>
                <a:cs typeface="Cambria"/>
              </a:rPr>
              <a:t>∗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Tahoma"/>
                <a:cs typeface="Tahoma"/>
              </a:rPr>
              <a:t>Police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2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buChar char="•"/>
              <a:tabLst>
                <a:tab pos="222885" algn="l"/>
              </a:tabLst>
            </a:pPr>
            <a:r>
              <a:rPr sz="2600" spc="100" dirty="0">
                <a:latin typeface="Tahoma"/>
                <a:cs typeface="Tahoma"/>
              </a:rPr>
              <a:t>Decision</a:t>
            </a:r>
            <a:r>
              <a:rPr sz="2600" spc="-160" dirty="0">
                <a:latin typeface="Tahoma"/>
                <a:cs typeface="Tahoma"/>
              </a:rPr>
              <a:t> </a:t>
            </a:r>
            <a:r>
              <a:rPr sz="2600" spc="65" dirty="0">
                <a:latin typeface="Tahoma"/>
                <a:cs typeface="Tahoma"/>
              </a:rPr>
              <a:t>Trees</a:t>
            </a:r>
            <a:endParaRPr sz="26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869"/>
              </a:spcBef>
              <a:buChar char="•"/>
              <a:tabLst>
                <a:tab pos="207010" algn="l"/>
              </a:tabLst>
            </a:pPr>
            <a:r>
              <a:rPr sz="2400" spc="120" dirty="0">
                <a:latin typeface="Tahoma"/>
                <a:cs typeface="Tahoma"/>
              </a:rPr>
              <a:t>Neural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networks</a:t>
            </a:r>
            <a:endParaRPr sz="2400" dirty="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10"/>
              </a:spcBef>
              <a:buChar char="•"/>
              <a:tabLst>
                <a:tab pos="214629" algn="l"/>
              </a:tabLst>
            </a:pPr>
            <a:r>
              <a:rPr sz="2500" spc="150" dirty="0">
                <a:latin typeface="Tahoma"/>
                <a:cs typeface="Tahoma"/>
              </a:rPr>
              <a:t>Method</a:t>
            </a:r>
            <a:r>
              <a:rPr lang="en-US" sz="2500" spc="15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k</a:t>
            </a:r>
            <a:r>
              <a:rPr sz="2500" spc="-15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nearest</a:t>
            </a:r>
            <a:r>
              <a:rPr sz="2500" spc="-15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neighbors</a:t>
            </a:r>
            <a:endParaRPr sz="25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715"/>
              </a:spcBef>
              <a:buChar char="•"/>
              <a:tabLst>
                <a:tab pos="222885" algn="l"/>
              </a:tabLst>
            </a:pPr>
            <a:r>
              <a:rPr sz="2600" spc="140" dirty="0">
                <a:latin typeface="Tahoma"/>
                <a:cs typeface="Tahoma"/>
              </a:rPr>
              <a:t>And</a:t>
            </a:r>
            <a:r>
              <a:rPr sz="2600" spc="-170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so</a:t>
            </a:r>
            <a:r>
              <a:rPr sz="2600" spc="-165" dirty="0">
                <a:latin typeface="Tahoma"/>
                <a:cs typeface="Tahoma"/>
              </a:rPr>
              <a:t> </a:t>
            </a:r>
            <a:r>
              <a:rPr sz="2600" spc="155" dirty="0">
                <a:latin typeface="Tahoma"/>
                <a:cs typeface="Tahoma"/>
              </a:rPr>
              <a:t>on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39723"/>
            <a:ext cx="36950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95" dirty="0">
                <a:solidFill>
                  <a:srgbClr val="000000"/>
                </a:solidFill>
              </a:rPr>
              <a:t>What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14" dirty="0">
                <a:solidFill>
                  <a:srgbClr val="000000"/>
                </a:solidFill>
              </a:rPr>
              <a:t>you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25" dirty="0">
                <a:solidFill>
                  <a:srgbClr val="000000"/>
                </a:solidFill>
              </a:rPr>
              <a:t>need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14" dirty="0">
                <a:solidFill>
                  <a:srgbClr val="000000"/>
                </a:solidFill>
              </a:rPr>
              <a:t>to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30" dirty="0">
                <a:solidFill>
                  <a:srgbClr val="000000"/>
                </a:solidFill>
              </a:rPr>
              <a:t>know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39" y="1770135"/>
            <a:ext cx="5667375" cy="344453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34010" algn="l"/>
              </a:tabLst>
            </a:pPr>
            <a:r>
              <a:rPr sz="2400" spc="13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to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formulate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problem?</a:t>
            </a:r>
            <a:endParaRPr sz="240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89890" algn="l"/>
              </a:tabLst>
            </a:pPr>
            <a:r>
              <a:rPr sz="2400" spc="100" dirty="0">
                <a:latin typeface="Tahoma"/>
                <a:cs typeface="Tahoma"/>
              </a:rPr>
              <a:t>What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signs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use?</a:t>
            </a:r>
            <a:endParaRPr sz="2400">
              <a:latin typeface="Tahoma"/>
              <a:cs typeface="Tahoma"/>
            </a:endParaRPr>
          </a:p>
          <a:p>
            <a:pPr marL="375920" indent="-3632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375920" algn="l"/>
              </a:tabLst>
            </a:pPr>
            <a:r>
              <a:rPr sz="2400" spc="110" dirty="0">
                <a:latin typeface="Tahoma"/>
                <a:cs typeface="Tahoma"/>
              </a:rPr>
              <a:t>Where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training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sample?</a:t>
            </a:r>
            <a:endParaRPr sz="2400">
              <a:latin typeface="Tahoma"/>
              <a:cs typeface="Tahoma"/>
            </a:endParaRPr>
          </a:p>
          <a:p>
            <a:pPr marL="361950" indent="-34925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61950" algn="l"/>
              </a:tabLst>
            </a:pPr>
            <a:r>
              <a:rPr sz="2400" spc="140" dirty="0">
                <a:latin typeface="Tahoma"/>
                <a:cs typeface="Tahoma"/>
              </a:rPr>
              <a:t>How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to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choose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quality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metric?</a:t>
            </a:r>
            <a:endParaRPr sz="2400">
              <a:latin typeface="Tahoma"/>
              <a:cs typeface="Tahoma"/>
            </a:endParaRPr>
          </a:p>
          <a:p>
            <a:pPr marL="306070" indent="-293370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30607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to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train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algorithm?</a:t>
            </a:r>
            <a:endParaRPr sz="2400">
              <a:latin typeface="Tahoma"/>
              <a:cs typeface="Tahoma"/>
            </a:endParaRPr>
          </a:p>
          <a:p>
            <a:pPr marL="278130" indent="-265430">
              <a:lnSpc>
                <a:spcPct val="100000"/>
              </a:lnSpc>
              <a:spcBef>
                <a:spcPts val="1665"/>
              </a:spcBef>
              <a:buAutoNum type="arabicPeriod"/>
              <a:tabLst>
                <a:tab pos="278130" algn="l"/>
              </a:tabLst>
            </a:pPr>
            <a:r>
              <a:rPr sz="2400" spc="105" dirty="0">
                <a:latin typeface="Tahoma"/>
                <a:cs typeface="Tahoma"/>
              </a:rPr>
              <a:t>How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to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evaluate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the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quality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algorithm?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6939" y="1752600"/>
            <a:ext cx="5667375" cy="344453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34010" algn="l"/>
              </a:tabLst>
            </a:pPr>
            <a:r>
              <a:rPr sz="2400" spc="13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to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formulate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problem?</a:t>
            </a:r>
            <a:endParaRPr sz="24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89890" algn="l"/>
              </a:tabLst>
            </a:pPr>
            <a:r>
              <a:rPr sz="2400" spc="100" dirty="0">
                <a:latin typeface="Tahoma"/>
                <a:cs typeface="Tahoma"/>
              </a:rPr>
              <a:t>What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lang="en-US" sz="2400" spc="114" dirty="0">
                <a:latin typeface="Tahoma"/>
                <a:cs typeface="Tahoma"/>
              </a:rPr>
              <a:t>signs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use?</a:t>
            </a:r>
            <a:endParaRPr sz="2400" dirty="0">
              <a:latin typeface="Tahoma"/>
              <a:cs typeface="Tahoma"/>
            </a:endParaRPr>
          </a:p>
          <a:p>
            <a:pPr marL="375920" indent="-3632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375920" algn="l"/>
              </a:tabLst>
            </a:pPr>
            <a:r>
              <a:rPr sz="2400" spc="110" dirty="0">
                <a:latin typeface="Tahoma"/>
                <a:cs typeface="Tahoma"/>
              </a:rPr>
              <a:t>Where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training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sample?</a:t>
            </a:r>
            <a:endParaRPr sz="2400" dirty="0">
              <a:latin typeface="Tahoma"/>
              <a:cs typeface="Tahoma"/>
            </a:endParaRPr>
          </a:p>
          <a:p>
            <a:pPr marL="361950" indent="-34925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61950" algn="l"/>
              </a:tabLst>
            </a:pPr>
            <a:r>
              <a:rPr sz="2400" spc="140" dirty="0">
                <a:latin typeface="Tahoma"/>
                <a:cs typeface="Tahoma"/>
              </a:rPr>
              <a:t>How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to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choose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quality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metric?</a:t>
            </a:r>
            <a:endParaRPr sz="2400" dirty="0">
              <a:latin typeface="Tahoma"/>
              <a:cs typeface="Tahoma"/>
            </a:endParaRPr>
          </a:p>
          <a:p>
            <a:pPr marL="306070" indent="-293370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30607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to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train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algorithm?</a:t>
            </a:r>
            <a:endParaRPr sz="2400" dirty="0">
              <a:latin typeface="Tahoma"/>
              <a:cs typeface="Tahoma"/>
            </a:endParaRPr>
          </a:p>
          <a:p>
            <a:pPr marL="278130" indent="-265430">
              <a:lnSpc>
                <a:spcPct val="100000"/>
              </a:lnSpc>
              <a:spcBef>
                <a:spcPts val="1665"/>
              </a:spcBef>
              <a:buAutoNum type="arabicPeriod"/>
              <a:tabLst>
                <a:tab pos="278130" algn="l"/>
              </a:tabLst>
            </a:pPr>
            <a:r>
              <a:rPr sz="2400" spc="105" dirty="0">
                <a:latin typeface="Tahoma"/>
                <a:cs typeface="Tahoma"/>
              </a:rPr>
              <a:t>How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to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evaluate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the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quality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algorithm?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2584704"/>
            <a:ext cx="3224783" cy="21518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25250" y="1733349"/>
            <a:ext cx="8849995" cy="3571875"/>
            <a:chOff x="1425250" y="1733349"/>
            <a:chExt cx="8849995" cy="35718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63" y="1807464"/>
              <a:ext cx="4962144" cy="6522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6475" y="1790499"/>
              <a:ext cx="3745865" cy="3457575"/>
            </a:xfrm>
            <a:custGeom>
              <a:avLst/>
              <a:gdLst/>
              <a:ahLst/>
              <a:cxnLst/>
              <a:rect l="l" t="t" r="r" b="b"/>
              <a:pathLst>
                <a:path w="3745865" h="3457575">
                  <a:moveTo>
                    <a:pt x="0" y="0"/>
                  </a:moveTo>
                  <a:lnTo>
                    <a:pt x="3745500" y="3457500"/>
                  </a:lnTo>
                </a:path>
              </a:pathLst>
            </a:custGeom>
            <a:ln w="1143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2400" y="1961233"/>
              <a:ext cx="3607435" cy="3244215"/>
            </a:xfrm>
            <a:custGeom>
              <a:avLst/>
              <a:gdLst/>
              <a:ahLst/>
              <a:cxnLst/>
              <a:rect l="l" t="t" r="r" b="b"/>
              <a:pathLst>
                <a:path w="3607435" h="3244215">
                  <a:moveTo>
                    <a:pt x="3606900" y="0"/>
                  </a:moveTo>
                  <a:lnTo>
                    <a:pt x="0" y="3243900"/>
                  </a:lnTo>
                </a:path>
              </a:pathLst>
            </a:custGeom>
            <a:ln w="1143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096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30" dirty="0">
                <a:solidFill>
                  <a:srgbClr val="000000"/>
                </a:solidFill>
              </a:rPr>
              <a:t>Artificial</a:t>
            </a:r>
            <a:r>
              <a:rPr sz="4200" u="none" spc="-285" dirty="0">
                <a:solidFill>
                  <a:srgbClr val="000000"/>
                </a:solidFill>
              </a:rPr>
              <a:t> </a:t>
            </a:r>
            <a:r>
              <a:rPr sz="4200" u="none" spc="160" dirty="0">
                <a:solidFill>
                  <a:srgbClr val="000000"/>
                </a:solidFill>
              </a:rPr>
              <a:t>intelligence</a:t>
            </a:r>
            <a:endParaRPr sz="4200"/>
          </a:p>
        </p:txBody>
      </p:sp>
      <p:sp>
        <p:nvSpPr>
          <p:cNvPr id="9" name="object 9"/>
          <p:cNvSpPr txBox="1"/>
          <p:nvPr/>
        </p:nvSpPr>
        <p:spPr>
          <a:xfrm>
            <a:off x="2708436" y="5797296"/>
            <a:ext cx="975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70" dirty="0">
                <a:latin typeface="Tahoma"/>
                <a:cs typeface="Tahoma"/>
              </a:rPr>
              <a:t>Strong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AI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9761" y="5711952"/>
            <a:ext cx="141414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5" dirty="0">
                <a:latin typeface="Tahoma"/>
                <a:cs typeface="Tahoma"/>
              </a:rPr>
              <a:t>Specialized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AI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ahoma"/>
              <a:cs typeface="Tahoma"/>
            </a:endParaRPr>
          </a:p>
          <a:p>
            <a:pPr marL="725170">
              <a:lnSpc>
                <a:spcPct val="100000"/>
              </a:lnSpc>
            </a:pPr>
            <a:r>
              <a:rPr sz="1800" spc="95" dirty="0">
                <a:latin typeface="Tahoma"/>
                <a:cs typeface="Tahoma"/>
              </a:rPr>
              <a:t>now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1743" y="6342888"/>
            <a:ext cx="15595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75" dirty="0">
                <a:latin typeface="Tahoma"/>
                <a:cs typeface="Tahoma"/>
              </a:rPr>
              <a:t>in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20-100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spc="55" dirty="0">
                <a:latin typeface="Tahoma"/>
                <a:cs typeface="Tahoma"/>
              </a:rPr>
              <a:t>years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70" y="1790499"/>
            <a:ext cx="4905137" cy="311085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85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25" dirty="0">
                <a:solidFill>
                  <a:srgbClr val="000000"/>
                </a:solidFill>
              </a:rPr>
              <a:t>Machine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90" dirty="0">
                <a:solidFill>
                  <a:srgbClr val="000000"/>
                </a:solidFill>
              </a:rPr>
              <a:t>learning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in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HR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814218"/>
            <a:ext cx="8470900" cy="19577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755"/>
              </a:spcBef>
              <a:buChar char="•"/>
              <a:tabLst>
                <a:tab pos="174625" algn="l"/>
              </a:tabLst>
            </a:pPr>
            <a:r>
              <a:rPr sz="2000" spc="75" dirty="0">
                <a:latin typeface="Tahoma"/>
                <a:cs typeface="Tahoma"/>
              </a:rPr>
              <a:t>Searching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for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candidates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and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predicting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outcome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of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interview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80"/>
              </a:spcBef>
              <a:buChar char="•"/>
              <a:tabLst>
                <a:tab pos="231140" algn="l"/>
              </a:tabLst>
            </a:pPr>
            <a:r>
              <a:rPr sz="2700" spc="130" dirty="0">
                <a:latin typeface="Tahoma"/>
                <a:cs typeface="Tahoma"/>
              </a:rPr>
              <a:t>Help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rotation</a:t>
            </a:r>
            <a:endParaRPr sz="27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69"/>
              </a:spcBef>
              <a:buChar char="•"/>
              <a:tabLst>
                <a:tab pos="214629" algn="l"/>
              </a:tabLst>
            </a:pPr>
            <a:r>
              <a:rPr sz="2500" spc="100" dirty="0">
                <a:latin typeface="Tahoma"/>
                <a:cs typeface="Tahoma"/>
              </a:rPr>
              <a:t>Employee</a:t>
            </a:r>
            <a:r>
              <a:rPr sz="2500" spc="-15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departure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prediction</a:t>
            </a:r>
            <a:endParaRPr sz="250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305"/>
              </a:spcBef>
              <a:buChar char="•"/>
              <a:tabLst>
                <a:tab pos="198755" algn="l"/>
              </a:tabLst>
            </a:pPr>
            <a:r>
              <a:rPr sz="2300" spc="75" dirty="0">
                <a:latin typeface="Tahoma"/>
                <a:cs typeface="Tahoma"/>
              </a:rPr>
              <a:t>Analysis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internal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forums,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highlighting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complaints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5671" y="3419719"/>
            <a:ext cx="7691128" cy="3016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883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0" dirty="0">
                <a:solidFill>
                  <a:srgbClr val="000000"/>
                </a:solidFill>
              </a:rPr>
              <a:t>Recommender</a:t>
            </a:r>
            <a:r>
              <a:rPr sz="4200" u="none" spc="-270" dirty="0">
                <a:solidFill>
                  <a:srgbClr val="000000"/>
                </a:solidFill>
              </a:rPr>
              <a:t> </a:t>
            </a:r>
            <a:r>
              <a:rPr sz="4200" u="none" spc="160" dirty="0">
                <a:solidFill>
                  <a:srgbClr val="000000"/>
                </a:solidFill>
              </a:rPr>
              <a:t>systems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784641"/>
            <a:ext cx="9512935" cy="13481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89865" indent="-177800">
              <a:lnSpc>
                <a:spcPct val="100000"/>
              </a:lnSpc>
              <a:spcBef>
                <a:spcPts val="785"/>
              </a:spcBef>
              <a:buChar char="•"/>
              <a:tabLst>
                <a:tab pos="190500" algn="l"/>
              </a:tabLst>
            </a:pPr>
            <a:r>
              <a:rPr sz="2200" spc="60" dirty="0">
                <a:latin typeface="Tahoma"/>
                <a:cs typeface="Tahoma"/>
              </a:rPr>
              <a:t>Shelves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110" dirty="0">
                <a:latin typeface="Tahoma"/>
                <a:cs typeface="Tahoma"/>
              </a:rPr>
              <a:t>recommendations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120" dirty="0">
                <a:latin typeface="Tahoma"/>
                <a:cs typeface="Tahoma"/>
              </a:rPr>
              <a:t>onAmazon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generate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35%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all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purchases</a:t>
            </a:r>
            <a:endParaRPr sz="2200">
              <a:latin typeface="Tahoma"/>
              <a:cs typeface="Tahoma"/>
            </a:endParaRPr>
          </a:p>
          <a:p>
            <a:pPr marL="241300" marR="1075055" indent="-228600">
              <a:lnSpc>
                <a:spcPts val="3000"/>
              </a:lnSpc>
              <a:spcBef>
                <a:spcPts val="1145"/>
              </a:spcBef>
              <a:buChar char="•"/>
              <a:tabLst>
                <a:tab pos="231140" algn="l"/>
              </a:tabLst>
            </a:pPr>
            <a:r>
              <a:rPr sz="2700" spc="125" dirty="0">
                <a:latin typeface="Tahoma"/>
                <a:cs typeface="Tahoma"/>
              </a:rPr>
              <a:t>Recommendations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based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on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machine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learning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and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analysis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big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data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67094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20" dirty="0">
                <a:solidFill>
                  <a:srgbClr val="000000"/>
                </a:solidFill>
              </a:rPr>
              <a:t>What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25" dirty="0">
                <a:solidFill>
                  <a:srgbClr val="000000"/>
                </a:solidFill>
              </a:rPr>
              <a:t>force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is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50" dirty="0">
                <a:solidFill>
                  <a:srgbClr val="000000"/>
                </a:solidFill>
              </a:rPr>
              <a:t>applied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body?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916939" y="1690475"/>
            <a:ext cx="6252845" cy="143757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30"/>
              </a:spcBef>
              <a:buChar char="•"/>
              <a:tabLst>
                <a:tab pos="214629" algn="l"/>
              </a:tabLst>
            </a:pPr>
            <a:r>
              <a:rPr sz="2500" spc="125" dirty="0">
                <a:latin typeface="Tahoma"/>
                <a:cs typeface="Tahoma"/>
              </a:rPr>
              <a:t>Known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body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weight</a:t>
            </a:r>
            <a:r>
              <a:rPr lang="en-US" sz="2500" spc="70" dirty="0">
                <a:latin typeface="Tahoma"/>
                <a:cs typeface="Tahoma"/>
              </a:rPr>
              <a:t> m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and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its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acceleration</a:t>
            </a:r>
            <a:r>
              <a:rPr lang="en-US" sz="2500" spc="90" dirty="0">
                <a:latin typeface="Tahoma"/>
                <a:cs typeface="Tahoma"/>
              </a:rPr>
              <a:t> a</a:t>
            </a:r>
            <a:endParaRPr sz="25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0"/>
              </a:spcBef>
              <a:buChar char="•"/>
              <a:tabLst>
                <a:tab pos="207010" algn="l"/>
              </a:tabLst>
            </a:pPr>
            <a:r>
              <a:rPr sz="2400" spc="90" dirty="0">
                <a:latin typeface="Tahoma"/>
                <a:cs typeface="Tahoma"/>
              </a:rPr>
              <a:t>What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is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force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lang="en-US" sz="2400" spc="-150" dirty="0">
                <a:latin typeface="Tahoma"/>
                <a:cs typeface="Tahoma"/>
              </a:rPr>
              <a:t>F</a:t>
            </a:r>
            <a:r>
              <a:rPr sz="2400" spc="-150" dirty="0">
                <a:latin typeface="Tahoma"/>
                <a:cs typeface="Tahoma"/>
              </a:rPr>
              <a:t>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505200"/>
            <a:ext cx="3810000" cy="2806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67094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20" dirty="0">
                <a:solidFill>
                  <a:srgbClr val="000000"/>
                </a:solidFill>
              </a:rPr>
              <a:t>What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25" dirty="0">
                <a:solidFill>
                  <a:srgbClr val="000000"/>
                </a:solidFill>
              </a:rPr>
              <a:t>force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is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50" dirty="0">
                <a:solidFill>
                  <a:srgbClr val="000000"/>
                </a:solidFill>
              </a:rPr>
              <a:t>applied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body?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916939" y="1690475"/>
            <a:ext cx="8912861" cy="1052852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30"/>
              </a:spcBef>
              <a:buChar char="•"/>
              <a:tabLst>
                <a:tab pos="214629" algn="l"/>
              </a:tabLst>
            </a:pPr>
            <a:r>
              <a:rPr lang="en-US" sz="2500" spc="125" dirty="0">
                <a:latin typeface="Tahoma"/>
                <a:cs typeface="Tahoma"/>
              </a:rPr>
              <a:t>Known</a:t>
            </a:r>
            <a:r>
              <a:rPr lang="en-US" sz="2500" spc="-140" dirty="0">
                <a:latin typeface="Tahoma"/>
                <a:cs typeface="Tahoma"/>
              </a:rPr>
              <a:t> </a:t>
            </a:r>
            <a:r>
              <a:rPr lang="en-US" sz="2500" spc="120" dirty="0">
                <a:latin typeface="Tahoma"/>
                <a:cs typeface="Tahoma"/>
              </a:rPr>
              <a:t>body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70" dirty="0">
                <a:latin typeface="Tahoma"/>
                <a:cs typeface="Tahoma"/>
              </a:rPr>
              <a:t>weight m</a:t>
            </a:r>
            <a:r>
              <a:rPr lang="en-US" sz="2500" spc="-140" dirty="0">
                <a:latin typeface="Tahoma"/>
                <a:cs typeface="Tahoma"/>
              </a:rPr>
              <a:t> </a:t>
            </a:r>
            <a:r>
              <a:rPr lang="en-US" sz="2500" spc="130" dirty="0">
                <a:latin typeface="Tahoma"/>
                <a:cs typeface="Tahoma"/>
              </a:rPr>
              <a:t>and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70" dirty="0">
                <a:latin typeface="Tahoma"/>
                <a:cs typeface="Tahoma"/>
              </a:rPr>
              <a:t>its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90" dirty="0">
                <a:latin typeface="Tahoma"/>
                <a:cs typeface="Tahoma"/>
              </a:rPr>
              <a:t>acceleration a</a:t>
            </a:r>
            <a:endParaRPr lang="en-US" sz="25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0"/>
              </a:spcBef>
              <a:buChar char="•"/>
              <a:tabLst>
                <a:tab pos="207010" algn="l"/>
              </a:tabLst>
            </a:pPr>
            <a:r>
              <a:rPr lang="en-US" sz="2400" spc="90" dirty="0">
                <a:latin typeface="Tahoma"/>
                <a:cs typeface="Tahoma"/>
              </a:rPr>
              <a:t>What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70" dirty="0">
                <a:latin typeface="Tahoma"/>
                <a:cs typeface="Tahoma"/>
              </a:rPr>
              <a:t>is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95" dirty="0">
                <a:latin typeface="Tahoma"/>
                <a:cs typeface="Tahoma"/>
              </a:rPr>
              <a:t>the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90" dirty="0">
                <a:latin typeface="Tahoma"/>
                <a:cs typeface="Tahoma"/>
              </a:rPr>
              <a:t>force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150" dirty="0">
                <a:latin typeface="Tahoma"/>
                <a:cs typeface="Tahoma"/>
              </a:rPr>
              <a:t>F?</a:t>
            </a:r>
            <a:endParaRPr lang="en-US"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500" y="2318543"/>
            <a:ext cx="5480864" cy="3078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5594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85" dirty="0">
                <a:solidFill>
                  <a:srgbClr val="000000"/>
                </a:solidFill>
              </a:rPr>
              <a:t>How</a:t>
            </a:r>
            <a:r>
              <a:rPr sz="3300" u="none" spc="-195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90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predict</a:t>
            </a:r>
            <a:r>
              <a:rPr sz="3300" u="none" spc="-190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95" dirty="0">
                <a:solidFill>
                  <a:srgbClr val="000000"/>
                </a:solidFill>
              </a:rPr>
              <a:t> </a:t>
            </a:r>
            <a:r>
              <a:rPr sz="3300" u="none" spc="105" dirty="0">
                <a:solidFill>
                  <a:srgbClr val="000000"/>
                </a:solidFill>
              </a:rPr>
              <a:t>weather?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8" y="2096293"/>
            <a:ext cx="8037529" cy="7485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5347" y="3250406"/>
            <a:ext cx="8037529" cy="7552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5347" y="4411216"/>
            <a:ext cx="8069620" cy="719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9448" y="5536406"/>
            <a:ext cx="2474517" cy="6484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535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14" dirty="0">
                <a:solidFill>
                  <a:srgbClr val="000000"/>
                </a:solidFill>
              </a:rPr>
              <a:t>Navier-Stokes</a:t>
            </a:r>
            <a:r>
              <a:rPr sz="3800" u="none" spc="-240" dirty="0">
                <a:solidFill>
                  <a:srgbClr val="000000"/>
                </a:solidFill>
              </a:rPr>
              <a:t> </a:t>
            </a:r>
            <a:r>
              <a:rPr sz="3800" u="none" spc="170" dirty="0">
                <a:solidFill>
                  <a:srgbClr val="000000"/>
                </a:solidFill>
              </a:rPr>
              <a:t>equations</a:t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8" y="2096293"/>
            <a:ext cx="8037529" cy="7485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5347" y="3250406"/>
            <a:ext cx="8037529" cy="7552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5347" y="4411216"/>
            <a:ext cx="8069620" cy="719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9448" y="5536406"/>
            <a:ext cx="2474517" cy="6484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535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14" dirty="0">
                <a:solidFill>
                  <a:srgbClr val="000000"/>
                </a:solidFill>
              </a:rPr>
              <a:t>Navier-Stokes</a:t>
            </a:r>
            <a:r>
              <a:rPr sz="3800" u="none" spc="-240" dirty="0">
                <a:solidFill>
                  <a:srgbClr val="000000"/>
                </a:solidFill>
              </a:rPr>
              <a:t> </a:t>
            </a:r>
            <a:r>
              <a:rPr sz="3800" u="none" spc="170" dirty="0">
                <a:solidFill>
                  <a:srgbClr val="000000"/>
                </a:solidFill>
              </a:rPr>
              <a:t>equations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4787900" y="1690687"/>
            <a:ext cx="62865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3000" spc="110" dirty="0">
                <a:latin typeface="Tahoma"/>
                <a:cs typeface="Tahoma"/>
              </a:rPr>
              <a:t>Differential</a:t>
            </a:r>
            <a:r>
              <a:rPr sz="3000" spc="-195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Equations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900" y="2928391"/>
            <a:ext cx="6286500" cy="107759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 marR="762000">
              <a:lnSpc>
                <a:spcPct val="109000"/>
              </a:lnSpc>
              <a:spcBef>
                <a:spcPts val="150"/>
              </a:spcBef>
            </a:pPr>
            <a:r>
              <a:rPr sz="2900" spc="110" dirty="0">
                <a:latin typeface="Tahoma"/>
                <a:cs typeface="Tahoma"/>
              </a:rPr>
              <a:t>Allows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you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to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find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0" dirty="0">
                <a:latin typeface="Tahoma"/>
                <a:cs typeface="Tahoma"/>
              </a:rPr>
              <a:t>the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air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speed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150" dirty="0">
                <a:latin typeface="Tahoma"/>
                <a:cs typeface="Tahoma"/>
              </a:rPr>
              <a:t>and</a:t>
            </a:r>
            <a:r>
              <a:rPr sz="2900" spc="-160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pressure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at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any</a:t>
            </a:r>
            <a:r>
              <a:rPr sz="2900" spc="-160" dirty="0">
                <a:latin typeface="Tahoma"/>
                <a:cs typeface="Tahoma"/>
              </a:rPr>
              <a:t> </a:t>
            </a:r>
            <a:r>
              <a:rPr sz="2900" spc="135" dirty="0">
                <a:latin typeface="Tahoma"/>
                <a:cs typeface="Tahoma"/>
              </a:rPr>
              <a:t>point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900" y="4491355"/>
            <a:ext cx="62865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3000" spc="75" dirty="0">
                <a:latin typeface="Tahoma"/>
                <a:cs typeface="Tahoma"/>
              </a:rPr>
              <a:t>Very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55" dirty="0">
                <a:latin typeface="Tahoma"/>
                <a:cs typeface="Tahoma"/>
              </a:rPr>
              <a:t>hard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30" dirty="0">
                <a:latin typeface="Tahoma"/>
                <a:cs typeface="Tahoma"/>
              </a:rPr>
              <a:t>to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decide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27745"/>
            <a:ext cx="7751445" cy="15328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835"/>
              </a:spcBef>
              <a:buChar char="•"/>
              <a:tabLst>
                <a:tab pos="222885" algn="l"/>
              </a:tabLst>
            </a:pPr>
            <a:r>
              <a:rPr sz="2600" spc="95" dirty="0">
                <a:latin typeface="Tahoma"/>
                <a:cs typeface="Tahoma"/>
              </a:rPr>
              <a:t>What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80" dirty="0">
                <a:latin typeface="Tahoma"/>
                <a:cs typeface="Tahoma"/>
              </a:rPr>
              <a:t>is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25" dirty="0">
                <a:latin typeface="Tahoma"/>
                <a:cs typeface="Tahoma"/>
              </a:rPr>
              <a:t>emotional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114" dirty="0">
                <a:latin typeface="Tahoma"/>
                <a:cs typeface="Tahoma"/>
              </a:rPr>
              <a:t>color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of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40" dirty="0">
                <a:latin typeface="Tahoma"/>
                <a:cs typeface="Tahoma"/>
              </a:rPr>
              <a:t>text?</a:t>
            </a:r>
            <a:endParaRPr sz="26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65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Options:</a:t>
            </a:r>
            <a:r>
              <a:rPr sz="2700" spc="-160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positive,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neutral,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negative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65"/>
              </a:spcBef>
              <a:buChar char="•"/>
              <a:tabLst>
                <a:tab pos="231140" algn="l"/>
              </a:tabLst>
            </a:pPr>
            <a:r>
              <a:rPr sz="2700" spc="80" dirty="0">
                <a:latin typeface="Tahoma"/>
                <a:cs typeface="Tahoma"/>
              </a:rPr>
              <a:t>Application: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automatic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analysis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user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reviews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4A1D54CBD1A7F47BD8487D328B4BFE9" ma:contentTypeVersion="0" ma:contentTypeDescription="Создание документа." ma:contentTypeScope="" ma:versionID="e9cd76b88f80b7deb116fa09d0e779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0edfefee1b60a52cba00537df63ff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8F094A-B528-41BB-ABDD-C0A40D54D8DB}"/>
</file>

<file path=customXml/itemProps2.xml><?xml version="1.0" encoding="utf-8"?>
<ds:datastoreItem xmlns:ds="http://schemas.openxmlformats.org/officeDocument/2006/customXml" ds:itemID="{C48A6187-DC73-4C43-AC29-1A0D46862D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1305</Words>
  <Application>Microsoft Office PowerPoint</Application>
  <PresentationFormat>Широкоэкранный</PresentationFormat>
  <Paragraphs>283</Paragraphs>
  <Slides>37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</vt:lpstr>
      <vt:lpstr>Tahoma</vt:lpstr>
      <vt:lpstr>Times New Roman</vt:lpstr>
      <vt:lpstr>Office Theme</vt:lpstr>
      <vt:lpstr>CorelDRAW.Graphic.10</vt:lpstr>
      <vt:lpstr>Introduction to Machine Learning</vt:lpstr>
      <vt:lpstr>How to convert hours to minutes?</vt:lpstr>
      <vt:lpstr>How to convert hours to minutes?</vt:lpstr>
      <vt:lpstr>What force is applied to the body?</vt:lpstr>
      <vt:lpstr>What force is applied to the body?</vt:lpstr>
      <vt:lpstr>How to predict the weather?</vt:lpstr>
      <vt:lpstr>Navier-Stokes equations</vt:lpstr>
      <vt:lpstr>Navier-Stokes equations</vt:lpstr>
      <vt:lpstr>Text Sentiment Analysis</vt:lpstr>
      <vt:lpstr>Text Sentiment Analysis</vt:lpstr>
      <vt:lpstr>Text Sentiment Analysis</vt:lpstr>
      <vt:lpstr>Text Sentiment Analysis</vt:lpstr>
      <vt:lpstr>More challenging tasks!</vt:lpstr>
      <vt:lpstr>More challenging tasks!</vt:lpstr>
      <vt:lpstr>Презентация PowerPoint</vt:lpstr>
      <vt:lpstr>Basic terms</vt:lpstr>
      <vt:lpstr>Task example</vt:lpstr>
      <vt:lpstr>Notation</vt:lpstr>
      <vt:lpstr>Training sample</vt:lpstr>
      <vt:lpstr>Features</vt:lpstr>
      <vt:lpstr>Features</vt:lpstr>
      <vt:lpstr>Презентация PowerPoint</vt:lpstr>
      <vt:lpstr>Презентация PowerPoint</vt:lpstr>
      <vt:lpstr>Algorithm</vt:lpstr>
      <vt:lpstr>Loss function</vt:lpstr>
      <vt:lpstr>Quality functional</vt:lpstr>
      <vt:lpstr>Quality functional</vt:lpstr>
      <vt:lpstr>Algorithm training</vt:lpstr>
      <vt:lpstr>Machine learning</vt:lpstr>
      <vt:lpstr>House value prediction</vt:lpstr>
      <vt:lpstr>House value prediction</vt:lpstr>
      <vt:lpstr>House value prediction</vt:lpstr>
      <vt:lpstr>House value prediction</vt:lpstr>
      <vt:lpstr>What you need to know</vt:lpstr>
      <vt:lpstr>Artificial intelligence</vt:lpstr>
      <vt:lpstr>Machine learning in HR</vt:lpstr>
      <vt:lpstr>Recommender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lecture01-intro</dc:title>
  <dc:creator>Zhalgas Zhiyenbekov</dc:creator>
  <cp:lastModifiedBy>Zhalgas Zhienbekov (KZ)</cp:lastModifiedBy>
  <cp:revision>22</cp:revision>
  <dcterms:created xsi:type="dcterms:W3CDTF">2023-09-01T08:32:43Z</dcterms:created>
  <dcterms:modified xsi:type="dcterms:W3CDTF">2024-01-17T15:46:36Z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2023-09-01T00:00:00Z</vt:filetime>
  </property>
  <property fmtid="{D5CDD505-2E9C-101B-9397-08002B2CF9AE}" pid="5" name="MSIP_Label_b2676f0e-1dca-4038-873c-3a220bf09e61_Enabled">
    <vt:lpwstr>true</vt:lpwstr>
  </property>
  <property fmtid="{D5CDD505-2E9C-101B-9397-08002B2CF9AE}" pid="6" name="MSIP_Label_b2676f0e-1dca-4038-873c-3a220bf09e61_SetDate">
    <vt:lpwstr>2024-01-15T16:51:46Z</vt:lpwstr>
  </property>
  <property fmtid="{D5CDD505-2E9C-101B-9397-08002B2CF9AE}" pid="7" name="MSIP_Label_b2676f0e-1dca-4038-873c-3a220bf09e61_Method">
    <vt:lpwstr>Standard</vt:lpwstr>
  </property>
  <property fmtid="{D5CDD505-2E9C-101B-9397-08002B2CF9AE}" pid="8" name="MSIP_Label_b2676f0e-1dca-4038-873c-3a220bf09e61_Name">
    <vt:lpwstr>Internal</vt:lpwstr>
  </property>
  <property fmtid="{D5CDD505-2E9C-101B-9397-08002B2CF9AE}" pid="9" name="MSIP_Label_b2676f0e-1dca-4038-873c-3a220bf09e61_SiteId">
    <vt:lpwstr>26f0b43e-2f8a-43f0-95c6-c2e87c87b38b</vt:lpwstr>
  </property>
  <property fmtid="{D5CDD505-2E9C-101B-9397-08002B2CF9AE}" pid="10" name="MSIP_Label_b2676f0e-1dca-4038-873c-3a220bf09e61_ActionId">
    <vt:lpwstr>04c6d8a0-eb53-4088-bccd-d073ee7527ae</vt:lpwstr>
  </property>
  <property fmtid="{D5CDD505-2E9C-101B-9397-08002B2CF9AE}" pid="11" name="MSIP_Label_b2676f0e-1dca-4038-873c-3a220bf09e61_ContentBits">
    <vt:lpwstr>2</vt:lpwstr>
  </property>
  <property fmtid="{D5CDD505-2E9C-101B-9397-08002B2CF9AE}" pid="12" name="ClassificationContentMarkingFooterLocations">
    <vt:lpwstr>Office Theme:8</vt:lpwstr>
  </property>
  <property fmtid="{D5CDD505-2E9C-101B-9397-08002B2CF9AE}" pid="13" name="ClassificationContentMarkingFooterText">
    <vt:lpwstr>Internal Home Credit Bank Kazakhstan</vt:lpwstr>
  </property>
</Properties>
</file>