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6" r:id="rId3"/>
    <p:sldId id="257" r:id="rId4"/>
    <p:sldId id="258" r:id="rId5"/>
    <p:sldId id="262" r:id="rId6"/>
    <p:sldId id="259" r:id="rId7"/>
    <p:sldId id="261" r:id="rId8"/>
    <p:sldId id="263" r:id="rId9"/>
    <p:sldId id="269" r:id="rId10"/>
    <p:sldId id="265" r:id="rId11"/>
    <p:sldId id="266" r:id="rId12"/>
    <p:sldId id="267" r:id="rId13"/>
    <p:sldId id="270" r:id="rId14"/>
    <p:sldId id="264" r:id="rId15"/>
    <p:sldId id="268"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75"/>
    <p:restoredTop sz="94647"/>
  </p:normalViewPr>
  <p:slideViewPr>
    <p:cSldViewPr snapToGrid="0" snapToObjects="1" showGuides="1">
      <p:cViewPr varScale="1">
        <p:scale>
          <a:sx n="146" d="100"/>
          <a:sy n="146" d="100"/>
        </p:scale>
        <p:origin x="488" y="168"/>
      </p:cViewPr>
      <p:guideLst>
        <p:guide orient="horz" pos="412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7178" y="720246"/>
            <a:ext cx="9144000" cy="2345043"/>
          </a:xfrm>
          <a:prstGeom prst="rect">
            <a:avLst/>
          </a:prstGeom>
        </p:spPr>
        <p:txBody>
          <a:bodyPr anchor="b">
            <a:normAutofit/>
          </a:bodyPr>
          <a:lstStyle>
            <a:lvl1pPr algn="l">
              <a:lnSpc>
                <a:spcPts val="5600"/>
              </a:lnSpc>
              <a:defRPr sz="5400" b="1">
                <a:solidFill>
                  <a:schemeClr val="bg1"/>
                </a:solidFill>
                <a:latin typeface="+mn-lt"/>
              </a:defRPr>
            </a:lvl1pPr>
          </a:lstStyle>
          <a:p>
            <a:r>
              <a:rPr lang="en-US" dirty="0"/>
              <a:t>Click to edit Master title style</a:t>
            </a:r>
            <a:endParaRPr lang="en-US" dirty="0"/>
          </a:p>
        </p:txBody>
      </p:sp>
      <p:sp>
        <p:nvSpPr>
          <p:cNvPr id="3" name="Subtitle 2"/>
          <p:cNvSpPr>
            <a:spLocks noGrp="1"/>
          </p:cNvSpPr>
          <p:nvPr>
            <p:ph type="subTitle" idx="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0" name="Text Placeholder 9"/>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endParaRPr lang="en-US" dirty="0"/>
          </a:p>
        </p:txBody>
      </p:sp>
      <p:sp>
        <p:nvSpPr>
          <p:cNvPr id="12" name="Text Placeholder 11"/>
          <p:cNvSpPr>
            <a:spLocks noGrp="1"/>
          </p:cNvSpPr>
          <p:nvPr>
            <p:ph type="body" sz="quarter" idx="11" hasCustomPrompt="1"/>
          </p:nvPr>
        </p:nvSpPr>
        <p:spPr>
          <a:xfrm>
            <a:off x="647700" y="6022975"/>
            <a:ext cx="6586081" cy="521874"/>
          </a:xfrm>
          <a:prstGeom prst="rect">
            <a:avLst/>
          </a:prstGeom>
        </p:spPr>
        <p:txBody>
          <a:bodyPr>
            <a:normAutofit/>
          </a:bodyPr>
          <a:lstStyle>
            <a:lvl1pPr marL="0" indent="0">
              <a:spcBef>
                <a:spcPts val="0"/>
              </a:spcBef>
              <a:buNone/>
              <a:defRPr sz="1400" b="1">
                <a:solidFill>
                  <a:srgbClr val="FFCD00"/>
                </a:solidFill>
              </a:defRPr>
            </a:lvl1pPr>
          </a:lstStyle>
          <a:p>
            <a:pPr lvl="0"/>
            <a:r>
              <a:rPr lang="en-US" dirty="0"/>
              <a:t>Click to add date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dirty="0"/>
              <a:t>Click to edit Master title style</a:t>
            </a:r>
            <a:endParaRPr lang="en-US" dirty="0"/>
          </a:p>
        </p:txBody>
      </p:sp>
      <p:sp>
        <p:nvSpPr>
          <p:cNvPr id="3" name="Content Placeholder 2"/>
          <p:cNvSpPr>
            <a:spLocks noGrp="1"/>
          </p:cNvSpPr>
          <p:nvPr>
            <p:ph idx="1"/>
          </p:nvPr>
        </p:nvSpPr>
        <p:spPr>
          <a:xfrm>
            <a:off x="562628" y="1537526"/>
            <a:ext cx="10515600" cy="4351338"/>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933864" y="1773021"/>
            <a:ext cx="3938587" cy="3938587"/>
          </a:xfrm>
          <a:prstGeom prst="rect">
            <a:avLst/>
          </a:prstGeom>
        </p:spPr>
        <p:txBody>
          <a:bodyPr/>
          <a:lstStyle>
            <a:lvl1pPr marL="0" indent="0">
              <a:buNone/>
              <a:defRPr/>
            </a:lvl1pPr>
          </a:lstStyle>
          <a:p>
            <a:endParaRPr lang="en-US"/>
          </a:p>
        </p:txBody>
      </p:sp>
      <p:sp>
        <p:nvSpPr>
          <p:cNvPr id="11" name="Content Placeholder 2"/>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Title 1"/>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dirty="0"/>
              <a:t>Click to edit Master title style</a:t>
            </a:r>
            <a:endParaRPr lang="en-US" dirty="0"/>
          </a:p>
        </p:txBody>
      </p:sp>
      <p:sp>
        <p:nvSpPr>
          <p:cNvPr id="14" name="Slide Number Placeholder 5"/>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933864" y="1655241"/>
            <a:ext cx="3982602" cy="2222782"/>
          </a:xfrm>
          <a:prstGeom prst="rect">
            <a:avLst/>
          </a:prstGeom>
        </p:spPr>
        <p:txBody>
          <a:bodyPr/>
          <a:lstStyle>
            <a:lvl1pPr marL="0" indent="0">
              <a:buNone/>
              <a:defRPr/>
            </a:lvl1pPr>
          </a:lstStyle>
          <a:p>
            <a:endParaRPr lang="en-US" dirty="0"/>
          </a:p>
        </p:txBody>
      </p:sp>
      <p:sp>
        <p:nvSpPr>
          <p:cNvPr id="11" name="Content Placeholder 2"/>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Title 1"/>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dirty="0"/>
              <a:t>Click to edit Master title style</a:t>
            </a:r>
            <a:endParaRPr lang="en-US" dirty="0"/>
          </a:p>
        </p:txBody>
      </p:sp>
      <p:sp>
        <p:nvSpPr>
          <p:cNvPr id="14" name="Slide Number Placeholder 5"/>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fld>
            <a:endParaRPr lang="en-US" dirty="0"/>
          </a:p>
        </p:txBody>
      </p:sp>
      <p:sp>
        <p:nvSpPr>
          <p:cNvPr id="6" name="Picture Placeholder 7"/>
          <p:cNvSpPr>
            <a:spLocks noGrp="1"/>
          </p:cNvSpPr>
          <p:nvPr>
            <p:ph type="pic" sz="quarter" idx="14"/>
          </p:nvPr>
        </p:nvSpPr>
        <p:spPr>
          <a:xfrm>
            <a:off x="7240719" y="1655241"/>
            <a:ext cx="3982602" cy="2222782"/>
          </a:xfrm>
          <a:prstGeom prst="rect">
            <a:avLst/>
          </a:prstGeom>
        </p:spPr>
        <p:txBody>
          <a:bodyPr/>
          <a:lstStyle>
            <a:lvl1pPr marL="0" indent="0">
              <a:buNone/>
              <a:defRPr/>
            </a:lvl1pPr>
          </a:lstStyle>
          <a:p>
            <a:endParaRPr lang="en-US"/>
          </a:p>
        </p:txBody>
      </p:sp>
      <p:cxnSp>
        <p:nvCxnSpPr>
          <p:cNvPr id="3" name="Straight Connector 2"/>
          <p:cNvCxnSpPr/>
          <p:nvPr userDrawn="1"/>
        </p:nvCxnSpPr>
        <p:spPr>
          <a:xfrm>
            <a:off x="6096000" y="1551313"/>
            <a:ext cx="0" cy="4653420"/>
          </a:xfrm>
          <a:prstGeom prst="line">
            <a:avLst/>
          </a:prstGeom>
        </p:spPr>
        <p:style>
          <a:lnRef idx="1">
            <a:schemeClr val="accent2"/>
          </a:lnRef>
          <a:fillRef idx="0">
            <a:schemeClr val="accent2"/>
          </a:fillRef>
          <a:effectRef idx="0">
            <a:schemeClr val="accent2"/>
          </a:effectRef>
          <a:fontRef idx="minor">
            <a:schemeClr val="tx1"/>
          </a:fontRef>
        </p:style>
      </p:cxnSp>
      <p:sp>
        <p:nvSpPr>
          <p:cNvPr id="13" name="Content Placeholder 2"/>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095375" y="582460"/>
            <a:ext cx="8317935" cy="5668028"/>
          </a:xfrm>
          <a:prstGeom prst="rect">
            <a:avLst/>
          </a:prstGeom>
        </p:spPr>
        <p:txBody>
          <a:bodyPr anchor="ctr" anchorCtr="0"/>
          <a:lstStyle>
            <a:lvl1pPr marL="0" indent="0">
              <a:lnSpc>
                <a:spcPts val="6200"/>
              </a:lnSpc>
              <a:spcBef>
                <a:spcPts val="0"/>
              </a:spcBef>
              <a:buNone/>
              <a:defRPr sz="6000" b="1">
                <a:solidFill>
                  <a:schemeClr val="bg1"/>
                </a:solidFill>
                <a:latin typeface="+mn-lt"/>
              </a:defRPr>
            </a:lvl1pPr>
          </a:lstStyle>
          <a:p>
            <a:pPr lvl="0"/>
            <a:r>
              <a:rPr lang="en-US" dirty="0"/>
              <a:t>This slide is for one big, bold statement. Bullet points can’t compete!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7178" y="720246"/>
            <a:ext cx="9144000" cy="2345043"/>
          </a:xfrm>
          <a:prstGeom prst="rect">
            <a:avLst/>
          </a:prstGeom>
        </p:spPr>
        <p:txBody>
          <a:bodyPr anchor="b">
            <a:normAutofit/>
          </a:bodyPr>
          <a:lstStyle>
            <a:lvl1pPr algn="l">
              <a:lnSpc>
                <a:spcPts val="3800"/>
              </a:lnSpc>
              <a:defRPr sz="3600" b="1">
                <a:solidFill>
                  <a:schemeClr val="bg1"/>
                </a:solidFill>
                <a:latin typeface="+mn-lt"/>
              </a:defRPr>
            </a:lvl1pPr>
          </a:lstStyle>
          <a:p>
            <a:r>
              <a:rPr lang="en-US" dirty="0"/>
              <a:t>Thank you for attending! </a:t>
            </a:r>
            <a:br>
              <a:rPr lang="en-US" dirty="0"/>
            </a:br>
            <a:r>
              <a:rPr lang="en-US" dirty="0"/>
              <a:t>and/or other concluding message</a:t>
            </a:r>
            <a:endParaRPr lang="en-US" dirty="0"/>
          </a:p>
        </p:txBody>
      </p:sp>
      <p:sp>
        <p:nvSpPr>
          <p:cNvPr id="3" name="Subtitle 2"/>
          <p:cNvSpPr>
            <a:spLocks noGrp="1"/>
          </p:cNvSpPr>
          <p:nvPr>
            <p:ph type="subTitle" idx="1" hasCustomPrompt="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b="0">
                <a:solidFill>
                  <a:schemeClr val="bg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latin typeface="Times New Roman" panose="02020603050405020304" charset="0"/>
                <a:cs typeface="Times New Roman" panose="02020603050405020304" charset="0"/>
              </a:rPr>
              <a:t>Impact of Weather</a:t>
            </a:r>
            <a:r>
              <a:rPr lang="en-CA" altLang="en-US" dirty="0">
                <a:latin typeface="Times New Roman" panose="02020603050405020304" charset="0"/>
                <a:cs typeface="Times New Roman" panose="02020603050405020304" charset="0"/>
              </a:rPr>
              <a:t> &amp; Community Disorder</a:t>
            </a:r>
            <a:r>
              <a:rPr lang="en-US" altLang="en-US" dirty="0">
                <a:latin typeface="Times New Roman" panose="02020603050405020304" charset="0"/>
                <a:cs typeface="Times New Roman" panose="02020603050405020304" charset="0"/>
              </a:rPr>
              <a:t> on Crime in Calgary</a:t>
            </a:r>
            <a:endParaRPr lang="en-US" alt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endParaRPr lang="en-CA" altLang="en-US" dirty="0"/>
          </a:p>
          <a:p>
            <a:r>
              <a:rPr lang="en-CA" altLang="en-US" dirty="0">
                <a:solidFill>
                  <a:schemeClr val="bg1"/>
                </a:solidFill>
              </a:rPr>
              <a:t>DATA 601: PRESENTATION</a:t>
            </a:r>
            <a:endParaRPr lang="en-CA" altLang="en-US" dirty="0">
              <a:solidFill>
                <a:schemeClr val="bg1"/>
              </a:solidFill>
            </a:endParaRPr>
          </a:p>
          <a:p>
            <a:endParaRPr lang="en-CA" altLang="en-US" dirty="0"/>
          </a:p>
          <a:p>
            <a:r>
              <a:rPr lang="en-CA" altLang="en-US" dirty="0"/>
              <a:t>BY</a:t>
            </a:r>
            <a:endParaRPr lang="en-CA" altLang="en-US" dirty="0"/>
          </a:p>
        </p:txBody>
      </p:sp>
      <p:sp>
        <p:nvSpPr>
          <p:cNvPr id="4" name="Text Placeholder 3"/>
          <p:cNvSpPr>
            <a:spLocks noGrp="1"/>
          </p:cNvSpPr>
          <p:nvPr>
            <p:ph type="body" sz="quarter" idx="10"/>
          </p:nvPr>
        </p:nvSpPr>
        <p:spPr/>
        <p:txBody>
          <a:bodyPr/>
          <a:lstStyle/>
          <a:p>
            <a:r>
              <a:rPr lang="en-CA" altLang="en-US" sz="2400">
                <a:solidFill>
                  <a:schemeClr val="bg1"/>
                </a:solidFill>
                <a:latin typeface="Times New Roman" panose="02020603050405020304" charset="0"/>
                <a:cs typeface="Times New Roman" panose="02020603050405020304" charset="0"/>
              </a:rPr>
              <a:t>Joshua Ogunbo</a:t>
            </a:r>
            <a:endParaRPr lang="en-CA" altLang="en-US" sz="2400">
              <a:solidFill>
                <a:schemeClr val="bg1"/>
              </a:solidFill>
              <a:latin typeface="Times New Roman" panose="02020603050405020304" charset="0"/>
              <a:cs typeface="Times New Roman" panose="02020603050405020304" charset="0"/>
            </a:endParaRPr>
          </a:p>
          <a:p>
            <a:endParaRPr lang="en-CA" altLang="en-US" sz="2400">
              <a:solidFill>
                <a:schemeClr val="bg1"/>
              </a:solidFill>
              <a:latin typeface="Times New Roman" panose="02020603050405020304" charset="0"/>
              <a:cs typeface="Times New Roman" panose="02020603050405020304" charset="0"/>
            </a:endParaRPr>
          </a:p>
          <a:p>
            <a:r>
              <a:rPr lang="en-CA" altLang="en-US" sz="2400">
                <a:solidFill>
                  <a:schemeClr val="bg1"/>
                </a:solidFill>
                <a:latin typeface="Times New Roman" panose="02020603050405020304" charset="0"/>
                <a:cs typeface="Times New Roman" panose="02020603050405020304" charset="0"/>
              </a:rPr>
              <a:t>Ravin </a:t>
            </a:r>
            <a:r>
              <a:rPr lang="en-US" altLang="en-US" sz="2400">
                <a:solidFill>
                  <a:schemeClr val="bg1"/>
                </a:solidFill>
                <a:latin typeface="Times New Roman" panose="02020603050405020304" charset="0"/>
                <a:cs typeface="Times New Roman" panose="02020603050405020304" charset="0"/>
              </a:rPr>
              <a:t>Jayasuriya</a:t>
            </a:r>
            <a:endParaRPr lang="en-US" altLang="en-US" sz="2400">
              <a:solidFill>
                <a:schemeClr val="bg1"/>
              </a:solidFill>
              <a:latin typeface="Times New Roman" panose="02020603050405020304" charset="0"/>
              <a:cs typeface="Times New Roman" panose="02020603050405020304" charset="0"/>
            </a:endParaRPr>
          </a:p>
          <a:p>
            <a:endParaRPr lang="en-US" altLang="en-US" sz="2400">
              <a:solidFill>
                <a:schemeClr val="bg1"/>
              </a:solidFill>
              <a:latin typeface="Times New Roman" panose="02020603050405020304" charset="0"/>
              <a:cs typeface="Times New Roman" panose="02020603050405020304" charset="0"/>
            </a:endParaRPr>
          </a:p>
          <a:p>
            <a:r>
              <a:rPr lang="en-CA" altLang="en-US" sz="2400">
                <a:solidFill>
                  <a:schemeClr val="bg1"/>
                </a:solidFill>
                <a:latin typeface="Times New Roman" panose="02020603050405020304" charset="0"/>
                <a:cs typeface="Times New Roman" panose="02020603050405020304" charset="0"/>
              </a:rPr>
              <a:t>Prince Oloma</a:t>
            </a:r>
            <a:endParaRPr lang="en-CA" altLang="en-US" sz="2400">
              <a:solidFill>
                <a:schemeClr val="bg1"/>
              </a:solidFill>
              <a:latin typeface="Times New Roman" panose="02020603050405020304" charset="0"/>
              <a:cs typeface="Times New Roman" panose="02020603050405020304" charset="0"/>
            </a:endParaRPr>
          </a:p>
        </p:txBody>
      </p:sp>
      <p:sp>
        <p:nvSpPr>
          <p:cNvPr id="5" name="Text Placeholder 4"/>
          <p:cNvSpPr>
            <a:spLocks noGrp="1"/>
          </p:cNvSpPr>
          <p:nvPr>
            <p:ph type="body" sz="quarter" idx="11"/>
          </p:nvPr>
        </p:nvSpPr>
        <p:spPr/>
        <p:txBody>
          <a:bodyPr>
            <a:normAutofit fontScale="40000"/>
          </a:bodyPr>
          <a:lstStyle/>
          <a:p>
            <a:r>
              <a:rPr lang="en-CA" altLang="en-US" sz="2000">
                <a:solidFill>
                  <a:srgbClr val="FFFF00"/>
                </a:solidFill>
                <a:latin typeface="Times New Roman" panose="02020603050405020304" charset="0"/>
                <a:cs typeface="Times New Roman" panose="02020603050405020304" charset="0"/>
              </a:rPr>
              <a:t>                                                                                </a:t>
            </a:r>
            <a:r>
              <a:rPr lang="en-CA" altLang="en-US" sz="2570">
                <a:solidFill>
                  <a:schemeClr val="bg1"/>
                </a:solidFill>
                <a:latin typeface="Times New Roman" panose="02020603050405020304" charset="0"/>
                <a:cs typeface="Times New Roman" panose="02020603050405020304" charset="0"/>
              </a:rPr>
              <a:t>              </a:t>
            </a:r>
            <a:r>
              <a:rPr lang="en-CA" altLang="en-US" sz="4800">
                <a:solidFill>
                  <a:schemeClr val="bg1"/>
                </a:solidFill>
                <a:latin typeface="Times New Roman" panose="02020603050405020304" charset="0"/>
                <a:cs typeface="Times New Roman" panose="02020603050405020304" charset="0"/>
              </a:rPr>
              <a:t>                       </a:t>
            </a:r>
            <a:r>
              <a:rPr lang="en-CA" altLang="en-US" sz="4800">
                <a:solidFill>
                  <a:srgbClr val="FFFF00"/>
                </a:solidFill>
                <a:latin typeface="Times New Roman" panose="02020603050405020304" charset="0"/>
                <a:cs typeface="Times New Roman" panose="02020603050405020304" charset="0"/>
              </a:rPr>
              <a:t>13TH FEBRUARY 2025</a:t>
            </a:r>
            <a:endParaRPr lang="en-CA" altLang="en-US" sz="4800">
              <a:solidFill>
                <a:srgbClr val="FFFF00"/>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CA" altLang="en-US"/>
              <a:t>GUIDING QUESTION II</a:t>
            </a:r>
            <a:endParaRPr lang="en-CA" altLang="en-US"/>
          </a:p>
        </p:txBody>
      </p:sp>
      <p:pic>
        <p:nvPicPr>
          <p:cNvPr id="5" name="Content Placeholder 4"/>
          <p:cNvPicPr>
            <a:picLocks noChangeAspect="1"/>
          </p:cNvPicPr>
          <p:nvPr>
            <p:ph idx="1"/>
          </p:nvPr>
        </p:nvPicPr>
        <p:blipFill>
          <a:blip r:embed="rId1"/>
          <a:stretch>
            <a:fillRect/>
          </a:stretch>
        </p:blipFill>
        <p:spPr>
          <a:xfrm>
            <a:off x="216535" y="1351280"/>
            <a:ext cx="3950970" cy="4735830"/>
          </a:xfrm>
          <a:prstGeom prst="rect">
            <a:avLst/>
          </a:prstGeom>
        </p:spPr>
      </p:pic>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pic>
        <p:nvPicPr>
          <p:cNvPr id="6" name="Picture 5"/>
          <p:cNvPicPr>
            <a:picLocks noChangeAspect="1"/>
          </p:cNvPicPr>
          <p:nvPr/>
        </p:nvPicPr>
        <p:blipFill>
          <a:blip r:embed="rId2"/>
          <a:stretch>
            <a:fillRect/>
          </a:stretch>
        </p:blipFill>
        <p:spPr>
          <a:xfrm>
            <a:off x="4326255" y="1330325"/>
            <a:ext cx="3749040" cy="4770120"/>
          </a:xfrm>
          <a:prstGeom prst="rect">
            <a:avLst/>
          </a:prstGeom>
        </p:spPr>
      </p:pic>
      <p:pic>
        <p:nvPicPr>
          <p:cNvPr id="7" name="Picture 6"/>
          <p:cNvPicPr>
            <a:picLocks noChangeAspect="1"/>
          </p:cNvPicPr>
          <p:nvPr/>
        </p:nvPicPr>
        <p:blipFill>
          <a:blip r:embed="rId3"/>
          <a:stretch>
            <a:fillRect/>
          </a:stretch>
        </p:blipFill>
        <p:spPr>
          <a:xfrm>
            <a:off x="8234045" y="1309370"/>
            <a:ext cx="3860165" cy="4791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CA" altLang="en-US"/>
              <a:t>GUIDING QUESTION II</a:t>
            </a:r>
            <a:endParaRPr lang="en-CA" altLang="en-US"/>
          </a:p>
        </p:txBody>
      </p:sp>
      <p:pic>
        <p:nvPicPr>
          <p:cNvPr id="5" name="Content Placeholder 4"/>
          <p:cNvPicPr>
            <a:picLocks noChangeAspect="1"/>
          </p:cNvPicPr>
          <p:nvPr>
            <p:ph idx="1"/>
          </p:nvPr>
        </p:nvPicPr>
        <p:blipFill>
          <a:blip r:embed="rId1"/>
          <a:stretch>
            <a:fillRect/>
          </a:stretch>
        </p:blipFill>
        <p:spPr>
          <a:xfrm>
            <a:off x="255905" y="1440815"/>
            <a:ext cx="5165725" cy="4949190"/>
          </a:xfrm>
          <a:prstGeom prst="rect">
            <a:avLst/>
          </a:prstGeom>
        </p:spPr>
      </p:pic>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pic>
        <p:nvPicPr>
          <p:cNvPr id="6" name="Picture 5"/>
          <p:cNvPicPr>
            <a:picLocks noChangeAspect="1"/>
          </p:cNvPicPr>
          <p:nvPr/>
        </p:nvPicPr>
        <p:blipFill>
          <a:blip r:embed="rId2"/>
          <a:stretch>
            <a:fillRect/>
          </a:stretch>
        </p:blipFill>
        <p:spPr>
          <a:xfrm>
            <a:off x="5721985" y="1437640"/>
            <a:ext cx="5494020" cy="4952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ANALYSIS</a:t>
            </a:r>
            <a:endParaRPr lang="en-CA" alt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GUIDING QUESTION III</a:t>
            </a:r>
            <a:endParaRPr lang="en-CA" altLang="en-US"/>
          </a:p>
        </p:txBody>
      </p:sp>
      <p:pic>
        <p:nvPicPr>
          <p:cNvPr id="5" name="Content Placeholder 4"/>
          <p:cNvPicPr>
            <a:picLocks noChangeAspect="1"/>
          </p:cNvPicPr>
          <p:nvPr>
            <p:ph idx="1"/>
          </p:nvPr>
        </p:nvPicPr>
        <p:blipFill>
          <a:blip r:embed="rId1"/>
          <a:stretch>
            <a:fillRect/>
          </a:stretch>
        </p:blipFill>
        <p:spPr>
          <a:xfrm>
            <a:off x="562610" y="1825625"/>
            <a:ext cx="5137150" cy="4498975"/>
          </a:xfrm>
          <a:prstGeom prst="rect">
            <a:avLst/>
          </a:prstGeom>
        </p:spPr>
      </p:pic>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pic>
        <p:nvPicPr>
          <p:cNvPr id="6" name="Picture 5"/>
          <p:cNvPicPr>
            <a:picLocks noChangeAspect="1"/>
          </p:cNvPicPr>
          <p:nvPr/>
        </p:nvPicPr>
        <p:blipFill>
          <a:blip r:embed="rId2"/>
          <a:stretch>
            <a:fillRect/>
          </a:stretch>
        </p:blipFill>
        <p:spPr>
          <a:xfrm>
            <a:off x="6069330" y="1825625"/>
            <a:ext cx="5219700" cy="4491355"/>
          </a:xfrm>
          <a:prstGeom prst="rect">
            <a:avLst/>
          </a:prstGeom>
        </p:spPr>
      </p:pic>
      <p:sp>
        <p:nvSpPr>
          <p:cNvPr id="7" name="Text Box 6"/>
          <p:cNvSpPr txBox="1"/>
          <p:nvPr/>
        </p:nvSpPr>
        <p:spPr>
          <a:xfrm>
            <a:off x="33655" y="1658620"/>
            <a:ext cx="1475740" cy="2008505"/>
          </a:xfrm>
          <a:prstGeom prst="rect">
            <a:avLst/>
          </a:prstGeom>
          <a:noFill/>
        </p:spPr>
        <p:txBody>
          <a:bodyPr wrap="square" rtlCol="0">
            <a:noAutofit/>
          </a:bodyPr>
          <a:p>
            <a:endParaRPr lang="en-CA" altLang="en-US" sz="1600"/>
          </a:p>
        </p:txBody>
      </p:sp>
      <p:sp>
        <p:nvSpPr>
          <p:cNvPr id="8" name="Text Box 7"/>
          <p:cNvSpPr txBox="1"/>
          <p:nvPr/>
        </p:nvSpPr>
        <p:spPr>
          <a:xfrm>
            <a:off x="480695" y="1315085"/>
            <a:ext cx="9827895" cy="473075"/>
          </a:xfrm>
          <a:prstGeom prst="rect">
            <a:avLst/>
          </a:prstGeom>
          <a:noFill/>
        </p:spPr>
        <p:txBody>
          <a:bodyPr wrap="square" rtlCol="0">
            <a:noAutofit/>
          </a:bodyPr>
          <a:p>
            <a:r>
              <a:rPr lang="en-CA" altLang="en-US"/>
              <a:t>  </a:t>
            </a:r>
            <a:r>
              <a:rPr lang="en-US" altLang="en-US" b="1">
                <a:sym typeface="+mn-ea"/>
              </a:rPr>
              <a:t>Which ward has the most crime rate in the last 5 years?</a:t>
            </a:r>
            <a:endParaRPr lang="en-US" altLang="en-US" b="1"/>
          </a:p>
          <a:p>
            <a:endParaRPr lang="en-CA" alt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ANALYSIS </a:t>
            </a:r>
            <a:endParaRPr lang="en-CA" alt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GUIDING QUESTION IV</a:t>
            </a:r>
            <a:endParaRPr lang="en-CA" altLang="en-US"/>
          </a:p>
        </p:txBody>
      </p:sp>
      <p:pic>
        <p:nvPicPr>
          <p:cNvPr id="6" name="Content Placeholder 5"/>
          <p:cNvPicPr>
            <a:picLocks noChangeAspect="1"/>
          </p:cNvPicPr>
          <p:nvPr>
            <p:ph idx="1"/>
          </p:nvPr>
        </p:nvPicPr>
        <p:blipFill>
          <a:blip r:embed="rId1"/>
          <a:stretch>
            <a:fillRect/>
          </a:stretch>
        </p:blipFill>
        <p:spPr>
          <a:xfrm>
            <a:off x="255905" y="1803400"/>
            <a:ext cx="5003165" cy="4157345"/>
          </a:xfrm>
          <a:prstGeom prst="rect">
            <a:avLst/>
          </a:prstGeom>
        </p:spPr>
      </p:pic>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
        <p:nvSpPr>
          <p:cNvPr id="5" name="Text Box 4"/>
          <p:cNvSpPr txBox="1"/>
          <p:nvPr/>
        </p:nvSpPr>
        <p:spPr>
          <a:xfrm>
            <a:off x="551180" y="1207770"/>
            <a:ext cx="9222740" cy="464185"/>
          </a:xfrm>
          <a:prstGeom prst="rect">
            <a:avLst/>
          </a:prstGeom>
          <a:noFill/>
        </p:spPr>
        <p:txBody>
          <a:bodyPr wrap="square" rtlCol="0">
            <a:noAutofit/>
          </a:bodyPr>
          <a:p>
            <a:r>
              <a:rPr lang="en-CA" altLang="en-US" b="1">
                <a:sym typeface="+mn-ea"/>
              </a:rPr>
              <a:t> </a:t>
            </a:r>
            <a:r>
              <a:rPr lang="en-US" altLang="en-US" b="1">
                <a:sym typeface="+mn-ea"/>
              </a:rPr>
              <a:t>Is there a relationship between crime count and community disorder count?</a:t>
            </a:r>
            <a:endParaRPr lang="en-US" b="1"/>
          </a:p>
        </p:txBody>
      </p:sp>
      <p:pic>
        <p:nvPicPr>
          <p:cNvPr id="7" name="Picture 6"/>
          <p:cNvPicPr>
            <a:picLocks noChangeAspect="1"/>
          </p:cNvPicPr>
          <p:nvPr/>
        </p:nvPicPr>
        <p:blipFill>
          <a:blip r:embed="rId2"/>
          <a:stretch>
            <a:fillRect/>
          </a:stretch>
        </p:blipFill>
        <p:spPr>
          <a:xfrm>
            <a:off x="5789930" y="1734820"/>
            <a:ext cx="5963285" cy="42087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ANALYSIS </a:t>
            </a:r>
            <a:endParaRPr lang="en-CA" alt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CONCLUSION</a:t>
            </a:r>
            <a:endParaRPr lang="en-CA" alt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REFERENCES</a:t>
            </a:r>
            <a:endParaRPr lang="en-CA" altLang="en-US"/>
          </a:p>
        </p:txBody>
      </p:sp>
      <p:sp>
        <p:nvSpPr>
          <p:cNvPr id="3" name="Content Placeholder 2"/>
          <p:cNvSpPr>
            <a:spLocks noGrp="1"/>
          </p:cNvSpPr>
          <p:nvPr>
            <p:ph idx="1"/>
          </p:nvPr>
        </p:nvSpPr>
        <p:spPr/>
        <p:txBody>
          <a:bodyPr/>
          <a:p>
            <a:r>
              <a:rPr lang="en-US" altLang="en-US" sz="2000"/>
              <a:t>City of Calgary. (Feb 5 2020). Community Crime Statistics. Retrieved January 19, 2025, from https://data.calgary.ca/Health-and-Safety/Community-Crime-Statistics/78gh-n26t/about_data</a:t>
            </a:r>
            <a:endParaRPr lang="en-US" altLang="en-US" sz="2000"/>
          </a:p>
          <a:p>
            <a:endParaRPr lang="en-US" altLang="en-US" sz="2000"/>
          </a:p>
          <a:p>
            <a:r>
              <a:rPr lang="en-US" altLang="en-US" sz="2000"/>
              <a:t>City of Calgary. (March 14 2017). Communities by Ward. Retrieved January 19, 2025, from https://data.calgary.ca/Government/Communities-by-Ward/jd78-wxjp/about_data</a:t>
            </a:r>
            <a:endParaRPr lang="en-US" altLang="en-US" sz="2000"/>
          </a:p>
          <a:p>
            <a:endParaRPr lang="en-US" altLang="en-US" sz="2000"/>
          </a:p>
          <a:p>
            <a:r>
              <a:rPr lang="en-US" altLang="en-US" sz="2000"/>
              <a:t>Alberta Climate Information Service (ACIS). (2018). Monthly Weather Data. Retrieved January 19, 2025, from https://acis.alberta.ca/weather-data-viewer.jsp</a:t>
            </a:r>
            <a:endParaRPr lang="en-US" altLang="en-US" sz="2000"/>
          </a:p>
          <a:p>
            <a:endParaRPr lang="en-US" altLang="en-US" sz="2000"/>
          </a:p>
          <a:p>
            <a:r>
              <a:rPr lang="en-US" altLang="en-US" sz="2000"/>
              <a:t>Calgary Disorder Data  –  https://data.calgary.ca/Health-and-Safety/Community-Disorder-Statistics/h3h6-kgme/about_data</a:t>
            </a:r>
            <a:endParaRPr lang="en-US" altLang="en-US" sz="2000"/>
          </a:p>
          <a:p>
            <a:endParaRPr lang="en-US" altLang="en-US" sz="2000"/>
          </a:p>
          <a:p>
            <a:r>
              <a:rPr lang="en-CA" altLang="en-US" sz="2000"/>
              <a:t>Data 602 lecture notes -- </a:t>
            </a:r>
            <a:r>
              <a:rPr lang="en-US" altLang="en-US" sz="2000"/>
              <a:t>Syyed Tauhid Ullah Shah</a:t>
            </a:r>
            <a:r>
              <a:rPr lang="en-CA" altLang="en-US" sz="2000"/>
              <a:t> </a:t>
            </a:r>
            <a:r>
              <a:rPr lang="en-US" altLang="en-US" sz="2000"/>
              <a:t>https://github.com/SyedTauhidUllahShah/DATA601W25</a:t>
            </a:r>
            <a:endParaRPr lang="en-US" altLang="en-US" sz="2000"/>
          </a:p>
        </p:txBody>
      </p:sp>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INTRODUCTION</a:t>
            </a:r>
            <a:endParaRPr lang="en-CA" altLang="en-US"/>
          </a:p>
        </p:txBody>
      </p:sp>
      <p:sp>
        <p:nvSpPr>
          <p:cNvPr id="3" name="Content Placeholder 2"/>
          <p:cNvSpPr>
            <a:spLocks noGrp="1"/>
          </p:cNvSpPr>
          <p:nvPr>
            <p:ph idx="1"/>
          </p:nvPr>
        </p:nvSpPr>
        <p:spPr/>
        <p:txBody>
          <a:bodyPr/>
          <a:lstStyle/>
          <a:p>
            <a:pPr marL="0" indent="0">
              <a:buNone/>
            </a:pPr>
            <a:r>
              <a:rPr lang="en-US" altLang="en-US"/>
              <a:t>This study examines the relationship between crime rates</a:t>
            </a:r>
            <a:r>
              <a:rPr lang="en-CA" altLang="en-US"/>
              <a:t>, community disorder</a:t>
            </a:r>
            <a:r>
              <a:rPr lang="en-US" altLang="en-US"/>
              <a:t> and weather patterns across Calgary’s wards. By analyzing historical crime data alongside weather data, the study aims to determine whether weather conditions influence fluctuations in crime rates.</a:t>
            </a:r>
            <a:r>
              <a:rPr lang="en-CA" altLang="en-US"/>
              <a:t>  </a:t>
            </a:r>
            <a:endParaRPr lang="en-CA" altLang="en-US"/>
          </a:p>
          <a:p>
            <a:pPr marL="0" indent="0">
              <a:buNone/>
            </a:pPr>
            <a:endParaRPr lang="en-CA" altLang="en-US"/>
          </a:p>
          <a:p>
            <a:pPr marL="0" indent="0">
              <a:buNone/>
            </a:pPr>
            <a:r>
              <a:rPr lang="en-US" altLang="en-US"/>
              <a:t>Understanding this relationship will provide valuable insights for policymakers, law enforcement agencies, and community stakeholders. This will enable the development of data-driven strategies for crime prevention and enhanced public safety. </a:t>
            </a:r>
            <a:endParaRPr lang="en-US" altLang="en-US"/>
          </a:p>
          <a:p>
            <a:endParaRPr lang="en-US" altLang="en-US"/>
          </a:p>
        </p:txBody>
      </p:sp>
      <p:sp>
        <p:nvSpPr>
          <p:cNvPr id="4" name="Slide Number Placeholder 3"/>
          <p:cNvSpPr>
            <a:spLocks noGrp="1"/>
          </p:cNvSpPr>
          <p:nvPr>
            <p:ph type="sldNum" sz="quarter" idx="12"/>
          </p:nvPr>
        </p:nvSpPr>
        <p:spPr/>
        <p:txBody>
          <a:bodyPr/>
          <a:lstStyle/>
          <a:p>
            <a:fld id="{5C35FCF4-C3EF-BD43-82E0-05BC237DAD2A}"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GUIDING QUESTIONS</a:t>
            </a:r>
            <a:endParaRPr lang="en-CA" altLang="en-US"/>
          </a:p>
        </p:txBody>
      </p:sp>
      <p:sp>
        <p:nvSpPr>
          <p:cNvPr id="3" name="Content Placeholder 2"/>
          <p:cNvSpPr>
            <a:spLocks noGrp="1"/>
          </p:cNvSpPr>
          <p:nvPr>
            <p:ph idx="1"/>
          </p:nvPr>
        </p:nvSpPr>
        <p:spPr/>
        <p:txBody>
          <a:bodyPr/>
          <a:p>
            <a:r>
              <a:rPr lang="en-US" altLang="en-US"/>
              <a:t>What are the types and count of crimes that occurred in the last 5 years?</a:t>
            </a:r>
            <a:endParaRPr lang="en-US" altLang="en-US"/>
          </a:p>
          <a:p>
            <a:pPr marL="0" indent="0">
              <a:buNone/>
            </a:pPr>
            <a:endParaRPr lang="en-US" altLang="en-US"/>
          </a:p>
          <a:p>
            <a:r>
              <a:rPr lang="en-US" altLang="en-US"/>
              <a:t>Which are the top 5 recurring crimes for each season in the last 5 years?</a:t>
            </a:r>
            <a:endParaRPr lang="en-US" altLang="en-US"/>
          </a:p>
          <a:p>
            <a:pPr marL="0" indent="0">
              <a:buNone/>
            </a:pPr>
            <a:endParaRPr lang="en-US" altLang="en-US"/>
          </a:p>
          <a:p>
            <a:r>
              <a:rPr lang="en-US" altLang="en-US"/>
              <a:t>Which ward has the most crime rate in the last 5 years?</a:t>
            </a:r>
            <a:endParaRPr lang="en-US" altLang="en-US"/>
          </a:p>
          <a:p>
            <a:endParaRPr lang="en-US" altLang="en-US"/>
          </a:p>
          <a:p>
            <a:r>
              <a:rPr lang="en-US" altLang="en-US"/>
              <a:t> Is there a relationship between crime count and community disorder count?</a:t>
            </a:r>
            <a:endParaRPr lang="en-US" altLang="en-US"/>
          </a:p>
        </p:txBody>
      </p:sp>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PACKAGES</a:t>
            </a:r>
            <a:endParaRPr lang="en-CA" altLang="en-US"/>
          </a:p>
        </p:txBody>
      </p:sp>
      <p:sp>
        <p:nvSpPr>
          <p:cNvPr id="3" name="Content Placeholder 2"/>
          <p:cNvSpPr>
            <a:spLocks noGrp="1"/>
          </p:cNvSpPr>
          <p:nvPr>
            <p:ph idx="1"/>
          </p:nvPr>
        </p:nvSpPr>
        <p:spPr>
          <a:xfrm>
            <a:off x="562610" y="1340485"/>
            <a:ext cx="10515600" cy="4548505"/>
          </a:xfrm>
        </p:spPr>
        <p:txBody>
          <a:bodyPr/>
          <a:p>
            <a:pPr marL="0" indent="0">
              <a:buNone/>
            </a:pPr>
            <a:r>
              <a:rPr lang="en-CA" altLang="en-US" sz="1700" b="1"/>
              <a:t>1.  </a:t>
            </a:r>
            <a:r>
              <a:rPr lang="en-US" altLang="en-US" sz="1700" b="1"/>
              <a:t>Pandas</a:t>
            </a:r>
            <a:endParaRPr lang="en-US" altLang="en-US" sz="1700" b="1"/>
          </a:p>
          <a:p>
            <a:pPr marL="0" indent="0">
              <a:buNone/>
            </a:pPr>
            <a:r>
              <a:rPr lang="en-CA" altLang="en-US" sz="1700"/>
              <a:t> </a:t>
            </a:r>
            <a:r>
              <a:rPr lang="en-US" altLang="en-US" sz="1700"/>
              <a:t>The Pandas Python library has been imported in order to easily manipulate numerical tables and time series data. It has enabled the team to read the dataset into the Jupyter Notebook.</a:t>
            </a:r>
            <a:endParaRPr lang="en-US" altLang="en-US" sz="1700"/>
          </a:p>
          <a:p>
            <a:pPr marL="0" indent="0">
              <a:buNone/>
            </a:pPr>
            <a:endParaRPr lang="en-US" altLang="en-US" sz="1700"/>
          </a:p>
          <a:p>
            <a:pPr marL="0" indent="0">
              <a:buNone/>
            </a:pPr>
            <a:r>
              <a:rPr lang="en-CA" altLang="en-US" sz="1700" b="1"/>
              <a:t>2.  </a:t>
            </a:r>
            <a:r>
              <a:rPr lang="en-US" altLang="en-US" sz="1700" b="1"/>
              <a:t>Matplotlib</a:t>
            </a:r>
            <a:endParaRPr lang="en-US" altLang="en-US" sz="1700" b="1"/>
          </a:p>
          <a:p>
            <a:pPr marL="0" indent="0">
              <a:buNone/>
            </a:pPr>
            <a:r>
              <a:rPr lang="en-US" altLang="en-US" sz="1700"/>
              <a:t>This Python library has been imported in order to create easy-to-read visualizations, including various plots</a:t>
            </a:r>
            <a:r>
              <a:rPr lang="en-CA" altLang="en-US" sz="1700"/>
              <a:t> such as </a:t>
            </a:r>
            <a:r>
              <a:rPr lang="en-US" altLang="en-US" sz="1700"/>
              <a:t>Bar charts, Line Graph Series, Heat Maps e.t.c.</a:t>
            </a:r>
            <a:r>
              <a:rPr lang="en-CA" altLang="en-US" sz="1700"/>
              <a:t> and also </a:t>
            </a:r>
            <a:r>
              <a:rPr lang="en-US" altLang="en-US" sz="1700"/>
              <a:t>add customizations to styles and layouts of the visualizations</a:t>
            </a:r>
            <a:r>
              <a:rPr lang="en-CA" altLang="en-US" sz="1700"/>
              <a:t>.</a:t>
            </a:r>
            <a:endParaRPr lang="en-CA" altLang="en-US" sz="1700"/>
          </a:p>
          <a:p>
            <a:pPr marL="0" indent="0">
              <a:buNone/>
            </a:pPr>
            <a:endParaRPr lang="en-CA" altLang="en-US" sz="1700"/>
          </a:p>
          <a:p>
            <a:pPr marL="0" indent="0">
              <a:buNone/>
            </a:pPr>
            <a:r>
              <a:rPr lang="en-CA" altLang="en-US" sz="1700" b="1"/>
              <a:t>3.  </a:t>
            </a:r>
            <a:r>
              <a:rPr lang="en-US" altLang="en-US" sz="1700" b="1"/>
              <a:t>Seaborn</a:t>
            </a:r>
            <a:endParaRPr lang="en-US" altLang="en-US" sz="1700" b="1"/>
          </a:p>
          <a:p>
            <a:pPr marL="0" indent="0">
              <a:buNone/>
            </a:pPr>
            <a:r>
              <a:rPr lang="en-US" altLang="en-US" sz="1700"/>
              <a:t>The Seaborn Python data visualization library has been imported to provide high-level and informative statistical graphics to capture the data story-telling aspect of the project</a:t>
            </a:r>
            <a:r>
              <a:rPr lang="en-CA" altLang="en-US" sz="1700"/>
              <a:t> and</a:t>
            </a:r>
            <a:r>
              <a:rPr lang="en-US" altLang="en-US" sz="1700"/>
              <a:t> to create visualizations such as: bar charts, Heat Maps.</a:t>
            </a:r>
            <a:endParaRPr lang="en-US" altLang="en-US" sz="1700"/>
          </a:p>
          <a:p>
            <a:pPr marL="0" indent="0">
              <a:buNone/>
            </a:pPr>
            <a:endParaRPr lang="en-US" altLang="en-US" sz="1700"/>
          </a:p>
          <a:p>
            <a:pPr marL="0" indent="0">
              <a:buNone/>
            </a:pPr>
            <a:r>
              <a:rPr lang="en-CA" altLang="en-US" sz="1700" b="1"/>
              <a:t>4.  </a:t>
            </a:r>
            <a:r>
              <a:rPr lang="en-US" altLang="en-US" sz="1700" b="1"/>
              <a:t>Geopandas</a:t>
            </a:r>
            <a:endParaRPr lang="en-US" altLang="en-US" sz="1700" b="1"/>
          </a:p>
          <a:p>
            <a:pPr marL="0" indent="0">
              <a:buNone/>
            </a:pPr>
            <a:r>
              <a:rPr lang="en-US" altLang="en-US" sz="1700"/>
              <a:t>The geopandas library in Python is used for working with geospatial data. It extends the capabilities of pandas to handle spatial data types like points, lines, and polygons, making it easier to perform spatial operations and analysis.</a:t>
            </a:r>
            <a:r>
              <a:rPr lang="en-CA" altLang="en-US" sz="1700"/>
              <a:t> </a:t>
            </a:r>
            <a:r>
              <a:rPr lang="en-US" altLang="en-US" sz="1700"/>
              <a:t> We used this library for plotting our HeatMaps showing geographical information of crime frequencies by ward.</a:t>
            </a:r>
            <a:endParaRPr lang="en-US" altLang="en-US" sz="1700"/>
          </a:p>
          <a:p>
            <a:endParaRPr lang="en-US" altLang="en-US" sz="1700"/>
          </a:p>
          <a:p>
            <a:endParaRPr lang="en-US" altLang="en-US" sz="1700"/>
          </a:p>
          <a:p>
            <a:endParaRPr lang="en-US" altLang="en-US" sz="1700"/>
          </a:p>
        </p:txBody>
      </p:sp>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DATASETS</a:t>
            </a:r>
            <a:endParaRPr lang="en-CA" altLang="en-US"/>
          </a:p>
        </p:txBody>
      </p:sp>
      <p:graphicFrame>
        <p:nvGraphicFramePr>
          <p:cNvPr id="6" name="Content Placeholder 5"/>
          <p:cNvGraphicFramePr/>
          <p:nvPr>
            <p:ph idx="1"/>
            <p:custDataLst>
              <p:tags r:id="rId1"/>
            </p:custDataLst>
          </p:nvPr>
        </p:nvGraphicFramePr>
        <p:xfrm>
          <a:off x="562610" y="1273810"/>
          <a:ext cx="10515600" cy="5088890"/>
        </p:xfrm>
        <a:graphic>
          <a:graphicData uri="http://schemas.openxmlformats.org/drawingml/2006/table">
            <a:tbl>
              <a:tblPr firstRow="1" bandRow="1">
                <a:tableStyleId>{5C22544A-7EE6-4342-B048-85BDC9FD1C3A}</a:tableStyleId>
              </a:tblPr>
              <a:tblGrid>
                <a:gridCol w="2628900"/>
                <a:gridCol w="4287520"/>
                <a:gridCol w="2085975"/>
                <a:gridCol w="1513205"/>
              </a:tblGrid>
              <a:tr h="1006475">
                <a:tc>
                  <a:txBody>
                    <a:bodyPr/>
                    <a:p>
                      <a:pPr>
                        <a:buNone/>
                      </a:pPr>
                      <a:r>
                        <a:rPr lang="en-CA" altLang="en-US"/>
                        <a:t>DATASET NAME</a:t>
                      </a:r>
                      <a:endParaRPr lang="en-CA" altLang="en-US"/>
                    </a:p>
                  </a:txBody>
                  <a:tcPr/>
                </a:tc>
                <a:tc>
                  <a:txBody>
                    <a:bodyPr/>
                    <a:p>
                      <a:pPr>
                        <a:buNone/>
                      </a:pPr>
                      <a:r>
                        <a:rPr lang="en-CA" altLang="en-US"/>
                        <a:t>DESCRIPTION</a:t>
                      </a:r>
                      <a:endParaRPr lang="en-CA" altLang="en-US"/>
                    </a:p>
                  </a:txBody>
                  <a:tcPr/>
                </a:tc>
                <a:tc>
                  <a:txBody>
                    <a:bodyPr/>
                    <a:p>
                      <a:pPr>
                        <a:buNone/>
                      </a:pPr>
                      <a:r>
                        <a:rPr lang="en-CA" altLang="en-US"/>
                        <a:t>NUMBER OF ROWS AND COLUMNS</a:t>
                      </a:r>
                      <a:endParaRPr lang="en-CA" altLang="en-US"/>
                    </a:p>
                  </a:txBody>
                  <a:tcPr/>
                </a:tc>
                <a:tc>
                  <a:txBody>
                    <a:bodyPr/>
                    <a:p>
                      <a:pPr>
                        <a:buNone/>
                      </a:pPr>
                      <a:r>
                        <a:rPr lang="en-CA" altLang="en-US"/>
                        <a:t>DATA COLLECTION PERIOD</a:t>
                      </a:r>
                      <a:endParaRPr lang="en-CA" altLang="en-US"/>
                    </a:p>
                  </a:txBody>
                  <a:tcPr/>
                </a:tc>
              </a:tr>
              <a:tr h="1006475">
                <a:tc>
                  <a:txBody>
                    <a:bodyPr/>
                    <a:p>
                      <a:pPr>
                        <a:buNone/>
                      </a:pPr>
                      <a:r>
                        <a:rPr lang="en-CA" altLang="en-US" sz="1800"/>
                        <a:t>Community Crime Startistics</a:t>
                      </a:r>
                      <a:endParaRPr lang="en-CA" altLang="en-US" sz="1800"/>
                    </a:p>
                  </a:txBody>
                  <a:tcPr/>
                </a:tc>
                <a:tc>
                  <a:txBody>
                    <a:bodyPr/>
                    <a:p>
                      <a:pPr>
                        <a:buNone/>
                      </a:pPr>
                      <a:r>
                        <a:rPr lang="en-CA" altLang="en-US"/>
                        <a:t>It contains columns: community name, crime category, crime count, year and month of occurence.</a:t>
                      </a:r>
                      <a:endParaRPr lang="en-CA" altLang="en-US"/>
                    </a:p>
                  </a:txBody>
                  <a:tcPr/>
                </a:tc>
                <a:tc>
                  <a:txBody>
                    <a:bodyPr/>
                    <a:p>
                      <a:pPr>
                        <a:buNone/>
                      </a:pPr>
                      <a:r>
                        <a:rPr lang="en-CA" altLang="en-US"/>
                        <a:t>Rows - 77,100</a:t>
                      </a:r>
                      <a:endParaRPr lang="en-CA" altLang="en-US"/>
                    </a:p>
                    <a:p>
                      <a:pPr>
                        <a:buNone/>
                      </a:pPr>
                      <a:r>
                        <a:rPr lang="en-CA" altLang="en-US"/>
                        <a:t>Columns - 5</a:t>
                      </a:r>
                      <a:endParaRPr lang="en-CA" altLang="en-US"/>
                    </a:p>
                  </a:txBody>
                  <a:tcPr/>
                </a:tc>
                <a:tc>
                  <a:txBody>
                    <a:bodyPr/>
                    <a:p>
                      <a:pPr>
                        <a:buNone/>
                      </a:pPr>
                      <a:r>
                        <a:rPr lang="en-CA" altLang="en-US"/>
                        <a:t>2018 - 2025</a:t>
                      </a:r>
                      <a:endParaRPr lang="en-CA" altLang="en-US"/>
                    </a:p>
                  </a:txBody>
                  <a:tcPr/>
                </a:tc>
              </a:tr>
              <a:tr h="1007110">
                <a:tc>
                  <a:txBody>
                    <a:bodyPr/>
                    <a:p>
                      <a:pPr>
                        <a:buNone/>
                      </a:pPr>
                      <a:r>
                        <a:rPr lang="en-CA" altLang="en-US"/>
                        <a:t>Communities By Ward</a:t>
                      </a:r>
                      <a:endParaRPr lang="en-CA" altLang="en-US"/>
                    </a:p>
                  </a:txBody>
                  <a:tcPr/>
                </a:tc>
                <a:tc>
                  <a:txBody>
                    <a:bodyPr/>
                    <a:p>
                      <a:pPr>
                        <a:buNone/>
                      </a:pPr>
                      <a:r>
                        <a:rPr lang="en-CA" altLang="en-US"/>
                        <a:t>It contains columns: community code, name, class, ward number, sector, SRG, ward and community structure.</a:t>
                      </a:r>
                      <a:endParaRPr lang="en-CA" altLang="en-US"/>
                    </a:p>
                  </a:txBody>
                  <a:tcPr/>
                </a:tc>
                <a:tc>
                  <a:txBody>
                    <a:bodyPr/>
                    <a:p>
                      <a:pPr>
                        <a:buNone/>
                      </a:pPr>
                      <a:r>
                        <a:rPr lang="en-CA" altLang="en-US"/>
                        <a:t>Rows - 312</a:t>
                      </a:r>
                      <a:endParaRPr lang="en-CA" altLang="en-US"/>
                    </a:p>
                    <a:p>
                      <a:pPr>
                        <a:buNone/>
                      </a:pPr>
                      <a:r>
                        <a:rPr lang="en-CA" altLang="en-US"/>
                        <a:t>Columns - 8</a:t>
                      </a:r>
                      <a:endParaRPr lang="en-CA" altLang="en-US"/>
                    </a:p>
                  </a:txBody>
                  <a:tcPr/>
                </a:tc>
                <a:tc>
                  <a:txBody>
                    <a:bodyPr/>
                    <a:p>
                      <a:pPr>
                        <a:buNone/>
                      </a:pPr>
                      <a:r>
                        <a:rPr lang="en-CA" altLang="en-US"/>
                        <a:t>2014</a:t>
                      </a:r>
                      <a:endParaRPr lang="en-CA" altLang="en-US"/>
                    </a:p>
                  </a:txBody>
                  <a:tcPr/>
                </a:tc>
              </a:tr>
              <a:tr h="1308100">
                <a:tc>
                  <a:txBody>
                    <a:bodyPr/>
                    <a:p>
                      <a:pPr>
                        <a:buNone/>
                      </a:pPr>
                      <a:r>
                        <a:rPr lang="en-US" altLang="en-US"/>
                        <a:t>ACIS Monthly Weather Data - Calgary Int’l CS</a:t>
                      </a:r>
                      <a:r>
                        <a:rPr lang="en-CA" altLang="en-US"/>
                        <a:t> ---</a:t>
                      </a:r>
                      <a:endParaRPr lang="en-CA" altLang="en-US"/>
                    </a:p>
                    <a:p>
                      <a:pPr>
                        <a:buNone/>
                      </a:pPr>
                      <a:endParaRPr lang="en-CA" altLang="en-US"/>
                    </a:p>
                    <a:p>
                      <a:pPr>
                        <a:buNone/>
                      </a:pPr>
                      <a:r>
                        <a:rPr lang="en-CA" altLang="en-US"/>
                        <a:t>Calgary Weather Data</a:t>
                      </a:r>
                      <a:endParaRPr lang="en-CA" altLang="en-US"/>
                    </a:p>
                  </a:txBody>
                  <a:tcPr/>
                </a:tc>
                <a:tc>
                  <a:txBody>
                    <a:bodyPr/>
                    <a:p>
                      <a:pPr>
                        <a:buNone/>
                      </a:pPr>
                      <a:r>
                        <a:rPr lang="en-CA" altLang="en-US"/>
                        <a:t>It contains station name, air temp (celsius), air temp Avg. source flag, air temp Avg. Record Completeness, air temp Average comment.</a:t>
                      </a:r>
                      <a:endParaRPr lang="en-CA" altLang="en-US"/>
                    </a:p>
                  </a:txBody>
                  <a:tcPr/>
                </a:tc>
                <a:tc>
                  <a:txBody>
                    <a:bodyPr/>
                    <a:p>
                      <a:pPr>
                        <a:buNone/>
                      </a:pPr>
                      <a:r>
                        <a:rPr lang="en-CA" altLang="en-US"/>
                        <a:t>1st Dataset - 50 &amp; 6</a:t>
                      </a:r>
                      <a:endParaRPr lang="en-CA" altLang="en-US"/>
                    </a:p>
                    <a:p>
                      <a:pPr>
                        <a:buNone/>
                      </a:pPr>
                      <a:r>
                        <a:rPr lang="en-CA" altLang="en-US"/>
                        <a:t>2nd Dataset - 26 &amp; 6</a:t>
                      </a:r>
                      <a:endParaRPr lang="en-CA" altLang="en-US"/>
                    </a:p>
                  </a:txBody>
                  <a:tcPr/>
                </a:tc>
                <a:tc>
                  <a:txBody>
                    <a:bodyPr/>
                    <a:p>
                      <a:pPr>
                        <a:buNone/>
                      </a:pPr>
                      <a:r>
                        <a:rPr lang="en-CA" altLang="en-US"/>
                        <a:t>2018 - 2022</a:t>
                      </a:r>
                      <a:endParaRPr lang="en-CA" altLang="en-US"/>
                    </a:p>
                    <a:p>
                      <a:pPr>
                        <a:buNone/>
                      </a:pPr>
                      <a:r>
                        <a:rPr lang="en-CA" altLang="en-US"/>
                        <a:t>2022 - 2014</a:t>
                      </a:r>
                      <a:endParaRPr lang="en-CA" altLang="en-US"/>
                    </a:p>
                  </a:txBody>
                  <a:tcPr/>
                </a:tc>
              </a:tr>
              <a:tr h="760730">
                <a:tc>
                  <a:txBody>
                    <a:bodyPr/>
                    <a:p>
                      <a:pPr>
                        <a:buNone/>
                      </a:pPr>
                      <a:r>
                        <a:rPr lang="en-CA" altLang="en-US"/>
                        <a:t>Community Disorder Statistics Calgary</a:t>
                      </a:r>
                      <a:endParaRPr lang="en-CA" altLang="en-US"/>
                    </a:p>
                  </a:txBody>
                  <a:tcPr/>
                </a:tc>
                <a:tc>
                  <a:txBody>
                    <a:bodyPr/>
                    <a:p>
                      <a:pPr>
                        <a:buNone/>
                      </a:pPr>
                      <a:r>
                        <a:rPr lang="en-CA" altLang="en-US"/>
                        <a:t>It contains community name, category, event count, year and month.</a:t>
                      </a:r>
                      <a:endParaRPr lang="en-CA" altLang="en-US"/>
                    </a:p>
                  </a:txBody>
                  <a:tcPr/>
                </a:tc>
                <a:tc>
                  <a:txBody>
                    <a:bodyPr/>
                    <a:p>
                      <a:pPr>
                        <a:buNone/>
                      </a:pPr>
                      <a:r>
                        <a:rPr lang="en-CA" altLang="en-US"/>
                        <a:t>Rows - 21,445</a:t>
                      </a:r>
                      <a:endParaRPr lang="en-CA" altLang="en-US"/>
                    </a:p>
                    <a:p>
                      <a:pPr>
                        <a:buNone/>
                      </a:pPr>
                      <a:r>
                        <a:rPr lang="en-CA" altLang="en-US"/>
                        <a:t>Columns - 5</a:t>
                      </a:r>
                      <a:endParaRPr lang="en-CA" altLang="en-US"/>
                    </a:p>
                  </a:txBody>
                  <a:tcPr/>
                </a:tc>
                <a:tc>
                  <a:txBody>
                    <a:bodyPr/>
                    <a:p>
                      <a:pPr>
                        <a:buNone/>
                      </a:pPr>
                      <a:r>
                        <a:rPr lang="en-CA" altLang="en-US"/>
                        <a:t>2018 - 2024</a:t>
                      </a:r>
                      <a:endParaRPr lang="en-CA" altLang="en-US"/>
                    </a:p>
                  </a:txBody>
                  <a:tcPr/>
                </a:tc>
              </a:tr>
            </a:tbl>
          </a:graphicData>
        </a:graphic>
      </p:graphicFrame>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CA" altLang="en-US"/>
              <a:t>GUIDING QUESTION I</a:t>
            </a:r>
            <a:endParaRPr lang="en-CA" altLang="en-US"/>
          </a:p>
        </p:txBody>
      </p:sp>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pic>
        <p:nvPicPr>
          <p:cNvPr id="8" name="Content Placeholder 7"/>
          <p:cNvPicPr>
            <a:picLocks noChangeAspect="1"/>
          </p:cNvPicPr>
          <p:nvPr>
            <p:ph idx="1"/>
          </p:nvPr>
        </p:nvPicPr>
        <p:blipFill>
          <a:blip r:embed="rId1"/>
          <a:stretch>
            <a:fillRect/>
          </a:stretch>
        </p:blipFill>
        <p:spPr>
          <a:xfrm>
            <a:off x="562610" y="1700530"/>
            <a:ext cx="8489315" cy="5026660"/>
          </a:xfrm>
          <a:prstGeom prst="rect">
            <a:avLst/>
          </a:prstGeom>
        </p:spPr>
      </p:pic>
      <p:sp>
        <p:nvSpPr>
          <p:cNvPr id="9" name="Text Box 8"/>
          <p:cNvSpPr txBox="1"/>
          <p:nvPr/>
        </p:nvSpPr>
        <p:spPr>
          <a:xfrm>
            <a:off x="375285" y="1639570"/>
            <a:ext cx="2254250" cy="1691640"/>
          </a:xfrm>
          <a:prstGeom prst="rect">
            <a:avLst/>
          </a:prstGeom>
          <a:noFill/>
        </p:spPr>
        <p:txBody>
          <a:bodyPr wrap="square" rtlCol="0">
            <a:noAutofit/>
          </a:bodyPr>
          <a:p>
            <a:endParaRPr lang="en-CA" altLang="en-US"/>
          </a:p>
        </p:txBody>
      </p:sp>
      <p:sp>
        <p:nvSpPr>
          <p:cNvPr id="10" name="Text Box 9"/>
          <p:cNvSpPr txBox="1"/>
          <p:nvPr/>
        </p:nvSpPr>
        <p:spPr>
          <a:xfrm>
            <a:off x="562610" y="1258570"/>
            <a:ext cx="10118725" cy="422910"/>
          </a:xfrm>
          <a:prstGeom prst="rect">
            <a:avLst/>
          </a:prstGeom>
          <a:noFill/>
        </p:spPr>
        <p:txBody>
          <a:bodyPr wrap="square" rtlCol="0">
            <a:noAutofit/>
          </a:bodyPr>
          <a:p>
            <a:pPr algn="l"/>
            <a:r>
              <a:rPr lang="en-CA" altLang="en-US"/>
              <a:t> </a:t>
            </a:r>
            <a:r>
              <a:rPr lang="en-US" altLang="en-US" sz="2000" b="1">
                <a:sym typeface="+mn-ea"/>
              </a:rPr>
              <a:t>What are the types and count of crimes that occurred in the last 5 years?</a:t>
            </a:r>
            <a:endParaRPr lang="en-US" altLang="en-US" b="1"/>
          </a:p>
          <a:p>
            <a:r>
              <a:rPr lang="en-CA" altLang="en-US"/>
              <a:t>  </a:t>
            </a:r>
            <a:endParaRPr lang="en-CA"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GUIDING QUESTION I</a:t>
            </a:r>
            <a:endParaRPr lang="en-CA" altLang="en-US"/>
          </a:p>
        </p:txBody>
      </p:sp>
      <p:pic>
        <p:nvPicPr>
          <p:cNvPr id="6" name="Content Placeholder 5"/>
          <p:cNvPicPr>
            <a:picLocks noChangeAspect="1"/>
          </p:cNvPicPr>
          <p:nvPr>
            <p:ph idx="1"/>
          </p:nvPr>
        </p:nvPicPr>
        <p:blipFill>
          <a:blip r:embed="rId1"/>
          <a:stretch>
            <a:fillRect/>
          </a:stretch>
        </p:blipFill>
        <p:spPr>
          <a:xfrm>
            <a:off x="543560" y="1250315"/>
            <a:ext cx="10516235" cy="5441950"/>
          </a:xfrm>
          <a:prstGeom prst="rect">
            <a:avLst/>
          </a:prstGeom>
        </p:spPr>
      </p:pic>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ANALYSIS I</a:t>
            </a:r>
            <a:endParaRPr lang="en-CA" alt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CA" altLang="en-US"/>
              <a:t>GUIDING QUESTION II</a:t>
            </a:r>
            <a:endParaRPr lang="en-CA" altLang="en-US"/>
          </a:p>
        </p:txBody>
      </p:sp>
      <p:pic>
        <p:nvPicPr>
          <p:cNvPr id="5" name="Content Placeholder 4"/>
          <p:cNvPicPr>
            <a:picLocks noChangeAspect="1"/>
          </p:cNvPicPr>
          <p:nvPr>
            <p:ph idx="1"/>
          </p:nvPr>
        </p:nvPicPr>
        <p:blipFill>
          <a:blip r:embed="rId1"/>
          <a:stretch>
            <a:fillRect/>
          </a:stretch>
        </p:blipFill>
        <p:spPr>
          <a:xfrm>
            <a:off x="1229995" y="1860550"/>
            <a:ext cx="8621395" cy="4866640"/>
          </a:xfrm>
          <a:prstGeom prst="rect">
            <a:avLst/>
          </a:prstGeom>
        </p:spPr>
      </p:pic>
      <p:sp>
        <p:nvSpPr>
          <p:cNvPr id="4" name="Slide Number Placeholder 3"/>
          <p:cNvSpPr>
            <a:spLocks noGrp="1"/>
          </p:cNvSpPr>
          <p:nvPr>
            <p:ph type="sldNum" sz="quarter" idx="12"/>
          </p:nvPr>
        </p:nvSpPr>
        <p:spPr/>
        <p:txBody>
          <a:bodyPr/>
          <a:p>
            <a:fld id="{5C35FCF4-C3EF-BD43-82E0-05BC237DAD2A}" type="slidenum">
              <a:rPr lang="en-US" smtClean="0"/>
            </a:fld>
            <a:endParaRPr lang="en-US" dirty="0"/>
          </a:p>
        </p:txBody>
      </p:sp>
      <p:sp>
        <p:nvSpPr>
          <p:cNvPr id="6" name="Text Box 5"/>
          <p:cNvSpPr txBox="1"/>
          <p:nvPr/>
        </p:nvSpPr>
        <p:spPr>
          <a:xfrm>
            <a:off x="215900" y="1610995"/>
            <a:ext cx="2239645" cy="1938655"/>
          </a:xfrm>
          <a:prstGeom prst="rect">
            <a:avLst/>
          </a:prstGeom>
          <a:noFill/>
        </p:spPr>
        <p:txBody>
          <a:bodyPr wrap="square" rtlCol="0">
            <a:noAutofit/>
          </a:bodyPr>
          <a:p>
            <a:pPr marL="0" indent="0">
              <a:buNone/>
            </a:pPr>
            <a:endParaRPr lang="en-US"/>
          </a:p>
        </p:txBody>
      </p:sp>
      <p:sp>
        <p:nvSpPr>
          <p:cNvPr id="7" name="Text Box 6"/>
          <p:cNvSpPr txBox="1"/>
          <p:nvPr/>
        </p:nvSpPr>
        <p:spPr>
          <a:xfrm>
            <a:off x="563245" y="1242695"/>
            <a:ext cx="10102215" cy="645160"/>
          </a:xfrm>
          <a:prstGeom prst="rect">
            <a:avLst/>
          </a:prstGeom>
          <a:noFill/>
        </p:spPr>
        <p:txBody>
          <a:bodyPr wrap="square" rtlCol="0">
            <a:spAutoFit/>
          </a:bodyPr>
          <a:p>
            <a:r>
              <a:rPr lang="en-CA" altLang="en-US"/>
              <a:t> </a:t>
            </a:r>
            <a:r>
              <a:rPr lang="en-US" altLang="en-US" b="1">
                <a:sym typeface="+mn-ea"/>
              </a:rPr>
              <a:t>Which are the top 5 recurring crimes for each season in the last 5 years?</a:t>
            </a:r>
            <a:endParaRPr lang="en-US" altLang="en-US" b="1"/>
          </a:p>
          <a:p>
            <a:endParaRPr lang="en-CA" altLang="en-US" b="1"/>
          </a:p>
        </p:txBody>
      </p:sp>
    </p:spTree>
  </p:cSld>
  <p:clrMapOvr>
    <a:masterClrMapping/>
  </p:clrMapOvr>
</p:sld>
</file>

<file path=ppt/tags/tag1.xml><?xml version="1.0" encoding="utf-8"?>
<p:tagLst xmlns:p="http://schemas.openxmlformats.org/presentationml/2006/main">
  <p:tag name="TABLE_ENDDRAG_ORIGIN_RECT" val="828*400"/>
  <p:tag name="TABLE_ENDDRAG_RECT" val="44*100*828*400"/>
</p:tagLst>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a4191d5-9b76-4ae3-8401-87ceee92a846">
      <UserInfo>
        <DisplayName>Office Of Advancement Visitors</DisplayName>
        <AccountId>4</AccountId>
        <AccountType/>
      </UserInfo>
      <UserInfo>
        <DisplayName>UCalgary Brand</DisplayName>
        <AccountId>15</AccountId>
        <AccountType/>
      </UserInfo>
    </SharedWithUsers>
    <TaxCatchAll xmlns="7a4191d5-9b76-4ae3-8401-87ceee92a846" xsi:nil="true"/>
    <lcf76f155ced4ddcb4097134ff3c332f xmlns="b9b0194d-1e98-4efc-bad5-9450f4bf7a1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A14D9A0FA515564792FEACC70AB1043E" ma:contentTypeVersion="15" ma:contentTypeDescription="Create a new document." ma:contentTypeScope="" ma:versionID="268d53061a527a1a15b3a06f324de7ac">
  <xsd:schema xmlns:xsd="http://www.w3.org/2001/XMLSchema" xmlns:xs="http://www.w3.org/2001/XMLSchema" xmlns:p="http://schemas.microsoft.com/office/2006/metadata/properties" xmlns:ns2="7a4191d5-9b76-4ae3-8401-87ceee92a846" xmlns:ns3="b9b0194d-1e98-4efc-bad5-9450f4bf7a13" targetNamespace="http://schemas.microsoft.com/office/2006/metadata/properties" ma:root="true" ma:fieldsID="602eb0f4584b499882d83f15ecf09c65" ns2:_="" ns3:_="">
    <xsd:import namespace="7a4191d5-9b76-4ae3-8401-87ceee92a846"/>
    <xsd:import namespace="b9b0194d-1e98-4efc-bad5-9450f4bf7a1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1d5-9b76-4ae3-8401-87ceee92a846"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element name="TaxCatchAll" ma:index="16" nillable="true" ma:displayName="Taxonomy Catch All Column" ma:hidden="true" ma:list="{7976da6b-3754-4ea3-9a44-9d844208727a}" ma:internalName="TaxCatchAll" ma:showField="CatchAllData" ma:web="7a4191d5-9b76-4ae3-8401-87ceee92a84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9b0194d-1e98-4efc-bad5-9450f4bf7a1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图像标记" ma:readOnly="false" ma:fieldId="{5cf76f15-5ced-4ddc-b409-7134ff3c332f}" ma:taxonomyMulti="true" ma:sspId="3d23ff3b-8b4b-4ebe-81e4-de565bb03cb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7"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2.xml><?xml version="1.0" encoding="utf-8"?>
<ds:datastoreItem xmlns:ds="http://schemas.openxmlformats.org/officeDocument/2006/customXml" ds:itemID="{67A4AE25-BBA1-49A6-B4F8-E97286BA017A}">
  <ds:schemaRefs/>
</ds:datastoreItem>
</file>

<file path=customXml/itemProps3.xml><?xml version="1.0" encoding="utf-8"?>
<ds:datastoreItem xmlns:ds="http://schemas.openxmlformats.org/officeDocument/2006/customXml" ds:itemID="{F0B8F560-7E6C-44AE-AFE4-924D1118F0AA}">
  <ds:schemaRefs/>
</ds:datastoreItem>
</file>

<file path=customXml/itemProps4.xml><?xml version="1.0" encoding="utf-8"?>
<ds:datastoreItem xmlns:ds="http://schemas.openxmlformats.org/officeDocument/2006/customXml" ds:itemID="{E8C4D92C-5791-4EB8-90FF-890DA6933338}">
  <ds:schemaRefs/>
</ds:datastoreItem>
</file>

<file path=docProps/app.xml><?xml version="1.0" encoding="utf-8"?>
<Properties xmlns="http://schemas.openxmlformats.org/officeDocument/2006/extended-properties" xmlns:vt="http://schemas.openxmlformats.org/officeDocument/2006/docPropsVTypes">
  <TotalTime>0</TotalTime>
  <Words>4131</Words>
  <Application>WPS Presentation</Application>
  <PresentationFormat>Widescreen</PresentationFormat>
  <Paragraphs>178</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Calibri</vt:lpstr>
      <vt:lpstr>Microsoft YaHei</vt:lpstr>
      <vt:lpstr>Arial Unicode MS</vt:lpstr>
      <vt:lpstr>Times New Roman</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Brooke Bentham</dc:creator>
  <cp:lastModifiedBy>Oloma Prince</cp:lastModifiedBy>
  <cp:revision>55</cp:revision>
  <dcterms:created xsi:type="dcterms:W3CDTF">2018-02-28T16:41:00Z</dcterms:created>
  <dcterms:modified xsi:type="dcterms:W3CDTF">2025-02-13T08:55:37Z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20600</vt:r8>
  </property>
  <property fmtid="{D5CDD505-2E9C-101B-9397-08002B2CF9AE}" pid="4" name="ICV">
    <vt:lpwstr>B2FDE87D919342119C4A4427DEDC492C_11</vt:lpwstr>
  </property>
  <property fmtid="{D5CDD505-2E9C-101B-9397-08002B2CF9AE}" pid="5" name="KSOProductBuildVer">
    <vt:lpwstr>1033-12.2.0.19805</vt:lpwstr>
  </property>
</Properties>
</file>