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sp>
        <p:nvSpPr>
          <p:cNvPr id="104871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type="body" idx="1"/>
          </p:nvPr>
        </p:nvSpPr>
        <p:spPr/>
        <p:txBody>
          <a:bodyPr bIns="0" lIns="0" rIns="0" tIns="0"/>
          <a:p/>
        </p:txBody>
      </p:sp>
      <p:sp>
        <p:nvSpPr>
          <p:cNvPr id="104870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104870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70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104871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60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0"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1"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1048612"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71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104871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drive.google.com/file/d/10TudOgd39OHHquIhp8yq26sdPJF6gt5y/view?usp=sharing" TargetMode="External"/><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sz="280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sz="280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sz="2800"/>
          </a:p>
        </p:txBody>
      </p:sp>
      <p:sp>
        <p:nvSpPr>
          <p:cNvPr id="1048599" name="object 7"/>
          <p:cNvSpPr txBox="1"/>
          <p:nvPr/>
        </p:nvSpPr>
        <p:spPr>
          <a:xfrm>
            <a:off x="3296512" y="3732446"/>
            <a:ext cx="2799488" cy="447558"/>
          </a:xfrm>
          <a:prstGeom prst="rect"/>
        </p:spPr>
        <p:txBody>
          <a:bodyPr bIns="0" lIns="0" rIns="0" rtlCol="0" tIns="16510" vert="horz" wrap="square">
            <a:spAutoFit/>
          </a:bodyPr>
          <a:p>
            <a:pPr marL="12700">
              <a:lnSpc>
                <a:spcPct val="100000"/>
              </a:lnSpc>
              <a:spcBef>
                <a:spcPts val="130"/>
              </a:spcBef>
            </a:pPr>
            <a:r>
              <a:rPr dirty="0" sz="2800" lang="en-IN" err="1">
                <a:latin typeface="Trebuchet MS"/>
                <a:cs typeface="Trebuchet MS"/>
              </a:rPr>
              <a:t>Ravin.A</a:t>
            </a:r>
            <a:endParaRPr dirty="0" sz="2800">
              <a:latin typeface="Trebuchet MS"/>
              <a:cs typeface="Trebuchet MS"/>
            </a:endParaRPr>
          </a:p>
        </p:txBody>
      </p:sp>
      <p:sp>
        <p:nvSpPr>
          <p:cNvPr id="1048600" name="object 8"/>
          <p:cNvSpPr txBox="1"/>
          <p:nvPr/>
        </p:nvSpPr>
        <p:spPr>
          <a:xfrm>
            <a:off x="918475" y="3170023"/>
            <a:ext cx="2799487" cy="443711"/>
          </a:xfrm>
          <a:prstGeom prst="rect"/>
        </p:spPr>
        <p:txBody>
          <a:bodyPr bIns="0" lIns="0" rIns="0" rtlCol="0" tIns="12700" vert="horz" wrap="square">
            <a:spAutoFit/>
          </a:bodyPr>
          <a:p>
            <a:pPr marL="12700">
              <a:lnSpc>
                <a:spcPct val="100000"/>
              </a:lnSpc>
              <a:spcBef>
                <a:spcPts val="100"/>
              </a:spcBef>
            </a:pPr>
            <a:r>
              <a:rPr b="1" dirty="0" sz="2800" spc="-10">
                <a:solidFill>
                  <a:srgbClr val="2D936B"/>
                </a:solidFill>
                <a:latin typeface="Trebuchet MS"/>
                <a:cs typeface="Trebuchet MS"/>
              </a:rPr>
              <a:t>Project</a:t>
            </a:r>
            <a:r>
              <a:rPr b="1" dirty="0" sz="2800" lang="en-IN" spc="-10">
                <a:solidFill>
                  <a:srgbClr val="2D936B"/>
                </a:solidFill>
                <a:latin typeface="Trebuchet MS"/>
                <a:cs typeface="Trebuchet MS"/>
              </a:rPr>
              <a:t> Title:</a:t>
            </a:r>
            <a:endParaRPr dirty="0" sz="28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0"/>
          <p:cNvSpPr txBox="1"/>
          <p:nvPr/>
        </p:nvSpPr>
        <p:spPr>
          <a:xfrm>
            <a:off x="739775" y="6473337"/>
            <a:ext cx="1798955" cy="1264286"/>
          </a:xfrm>
          <a:prstGeom prst="rect"/>
        </p:spPr>
        <p:txBody>
          <a:bodyPr bIns="0" lIns="0" rIns="0" rtlCol="0" tIns="6985" vert="horz" wrap="square">
            <a:spAutoFit/>
          </a:bodyPr>
          <a:p>
            <a:pPr marL="12700">
              <a:lnSpc>
                <a:spcPct val="100000"/>
              </a:lnSpc>
              <a:spcBef>
                <a:spcPts val="55"/>
              </a:spcBef>
            </a:pPr>
            <a:r>
              <a:rPr dirty="0" sz="2800">
                <a:solidFill>
                  <a:srgbClr val="2D83C3"/>
                </a:solidFill>
                <a:latin typeface="Trebuchet MS"/>
                <a:cs typeface="Trebuchet MS"/>
              </a:rPr>
              <a:t>3/21/2024</a:t>
            </a:r>
            <a:r>
              <a:rPr dirty="0" sz="2800" spc="180">
                <a:solidFill>
                  <a:srgbClr val="2D83C3"/>
                </a:solidFill>
                <a:latin typeface="Trebuchet MS"/>
                <a:cs typeface="Trebuchet MS"/>
              </a:rPr>
              <a:t>  </a:t>
            </a:r>
            <a:r>
              <a:rPr b="1" dirty="0" sz="2800">
                <a:solidFill>
                  <a:srgbClr val="2D83C3"/>
                </a:solidFill>
                <a:latin typeface="Trebuchet MS"/>
                <a:cs typeface="Trebuchet MS"/>
              </a:rPr>
              <a:t>Annual</a:t>
            </a:r>
            <a:r>
              <a:rPr b="1" dirty="0" sz="2800" spc="-75">
                <a:solidFill>
                  <a:srgbClr val="2D83C3"/>
                </a:solidFill>
                <a:latin typeface="Trebuchet MS"/>
                <a:cs typeface="Trebuchet MS"/>
              </a:rPr>
              <a:t> </a:t>
            </a:r>
            <a:r>
              <a:rPr b="1" dirty="0" sz="2800" spc="-10">
                <a:solidFill>
                  <a:srgbClr val="2D83C3"/>
                </a:solidFill>
                <a:latin typeface="Trebuchet MS"/>
                <a:cs typeface="Trebuchet MS"/>
              </a:rPr>
              <a:t>Review</a:t>
            </a:r>
            <a:endParaRPr sz="2800">
              <a:latin typeface="Trebuchet MS"/>
              <a:cs typeface="Trebuchet MS"/>
            </a:endParaRPr>
          </a:p>
        </p:txBody>
      </p:sp>
      <p:sp>
        <p:nvSpPr>
          <p:cNvPr id="1048602" name="object 11"/>
          <p:cNvSpPr txBox="1">
            <a:spLocks noGrp="1"/>
          </p:cNvSpPr>
          <p:nvPr>
            <p:ph type="sldNum" sz="quarter" idx="7"/>
          </p:nvPr>
        </p:nvSpPr>
        <p:spPr>
          <a:xfrm>
            <a:off x="11277218" y="6473337"/>
            <a:ext cx="241300" cy="845184"/>
          </a:xfrm>
          <a:prstGeom prst="rect"/>
        </p:spPr>
        <p:txBody>
          <a:bodyPr bIns="0" lIns="0" rIns="0" rtlCol="0" tIns="6985" vert="horz" wrap="square">
            <a:spAutoFit/>
          </a:bodyPr>
          <a:p>
            <a:pPr marL="114300">
              <a:lnSpc>
                <a:spcPct val="100000"/>
              </a:lnSpc>
              <a:spcBef>
                <a:spcPts val="55"/>
              </a:spcBef>
            </a:pPr>
            <a:fld id="{81D60167-4931-47E6-BA6A-407CBD079E47}" type="slidenum">
              <a:rPr dirty="0" sz="2800" spc="-50"/>
              <a:t>1</a:t>
            </a:fld>
            <a:endParaRPr dirty="0" sz="2800" spc="-50"/>
          </a:p>
        </p:txBody>
      </p:sp>
      <p:sp>
        <p:nvSpPr>
          <p:cNvPr id="1048603" name="TextBox 13"/>
          <p:cNvSpPr txBox="1"/>
          <p:nvPr/>
        </p:nvSpPr>
        <p:spPr>
          <a:xfrm>
            <a:off x="3287871" y="3215711"/>
            <a:ext cx="5596891" cy="447558"/>
          </a:xfrm>
          <a:prstGeom prst="rect"/>
        </p:spPr>
        <p:txBody>
          <a:bodyPr bIns="0" lIns="0" rIns="0" rtlCol="0" tIns="16510" vert="horz" wrap="square">
            <a:spAutoFit/>
          </a:bodyPr>
          <a:lstStyle>
            <a:defPPr>
              <a:defRPr kern="0"/>
            </a:defPPr>
            <a:lvl1pPr marL="12700">
              <a:lnSpc>
                <a:spcPct val="100000"/>
              </a:lnSpc>
              <a:spcBef>
                <a:spcPts val="130"/>
              </a:spcBef>
              <a:defRPr sz="3200">
                <a:latin typeface="Trebuchet MS"/>
                <a:cs typeface="Trebuchet MS"/>
              </a:defRPr>
            </a:lvl1pPr>
          </a:lstStyle>
          <a:p>
            <a:r>
              <a:rPr dirty="0" sz="2800" lang="en-IN"/>
              <a:t>Heart Disease Prediction</a:t>
            </a:r>
          </a:p>
        </p:txBody>
      </p:sp>
      <p:sp>
        <p:nvSpPr>
          <p:cNvPr id="1048604" name="TextBox 14"/>
          <p:cNvSpPr txBox="1"/>
          <p:nvPr/>
        </p:nvSpPr>
        <p:spPr>
          <a:xfrm>
            <a:off x="1971675" y="3629526"/>
            <a:ext cx="1907762" cy="523220"/>
          </a:xfrm>
          <a:prstGeom prst="rect"/>
          <a:noFill/>
        </p:spPr>
        <p:txBody>
          <a:bodyPr wrap="square">
            <a:spAutoFit/>
          </a:bodyPr>
          <a:p>
            <a:r>
              <a:rPr b="1" dirty="0" sz="2800" lang="en-IN" spc="-10">
                <a:solidFill>
                  <a:srgbClr val="2D936B"/>
                </a:solidFill>
                <a:latin typeface="Trebuchet MS"/>
              </a:rPr>
              <a:t>Name</a:t>
            </a:r>
            <a:r>
              <a:rPr dirty="0" sz="2800" lang="en-IN"/>
              <a:t>:</a:t>
            </a:r>
          </a:p>
        </p:txBody>
      </p:sp>
      <p:sp>
        <p:nvSpPr>
          <p:cNvPr id="1048605" name="TextBox 12"/>
          <p:cNvSpPr txBox="1"/>
          <p:nvPr/>
        </p:nvSpPr>
        <p:spPr>
          <a:xfrm>
            <a:off x="637389" y="4234918"/>
            <a:ext cx="3049571" cy="523220"/>
          </a:xfrm>
          <a:prstGeom prst="rect"/>
          <a:noFill/>
        </p:spPr>
        <p:txBody>
          <a:bodyPr wrap="square">
            <a:spAutoFit/>
          </a:bodyPr>
          <a:p>
            <a:pPr marL="12700">
              <a:lnSpc>
                <a:spcPct val="100000"/>
              </a:lnSpc>
              <a:spcBef>
                <a:spcPts val="100"/>
              </a:spcBef>
            </a:pPr>
            <a:r>
              <a:rPr b="1" dirty="0" sz="2800" lang="en-IN" spc="-10">
                <a:solidFill>
                  <a:srgbClr val="2D936B"/>
                </a:solidFill>
                <a:latin typeface="Trebuchet MS"/>
                <a:cs typeface="Trebuchet MS"/>
              </a:rPr>
              <a:t>College Name:</a:t>
            </a:r>
            <a:endParaRPr dirty="0" sz="2800" lang="en-IN">
              <a:latin typeface="Trebuchet MS"/>
              <a:cs typeface="Trebuchet MS"/>
            </a:endParaRPr>
          </a:p>
        </p:txBody>
      </p:sp>
      <p:sp>
        <p:nvSpPr>
          <p:cNvPr id="1048606" name="TextBox 20"/>
          <p:cNvSpPr txBox="1"/>
          <p:nvPr/>
        </p:nvSpPr>
        <p:spPr>
          <a:xfrm>
            <a:off x="3173113" y="4279074"/>
            <a:ext cx="6705600" cy="954107"/>
          </a:xfrm>
          <a:prstGeom prst="rect"/>
          <a:noFill/>
        </p:spPr>
        <p:txBody>
          <a:bodyPr wrap="square">
            <a:spAutoFit/>
          </a:bodyPr>
          <a:p>
            <a:pPr marL="12700">
              <a:lnSpc>
                <a:spcPct val="100000"/>
              </a:lnSpc>
              <a:spcBef>
                <a:spcPts val="130"/>
              </a:spcBef>
            </a:pPr>
            <a:r>
              <a:rPr dirty="0" sz="2800" lang="en-IN">
                <a:latin typeface="Trebuchet MS"/>
                <a:cs typeface="Trebuchet MS"/>
              </a:rPr>
              <a:t>Madras Institute of Technology, Anna University</a:t>
            </a:r>
          </a:p>
        </p:txBody>
      </p:sp>
      <p:sp>
        <p:nvSpPr>
          <p:cNvPr id="1048607" name="TextBox 21"/>
          <p:cNvSpPr txBox="1"/>
          <p:nvPr/>
        </p:nvSpPr>
        <p:spPr>
          <a:xfrm>
            <a:off x="1907357" y="5215265"/>
            <a:ext cx="1524786" cy="523220"/>
          </a:xfrm>
          <a:prstGeom prst="rect"/>
          <a:noFill/>
        </p:spPr>
        <p:txBody>
          <a:bodyPr wrap="square">
            <a:spAutoFit/>
          </a:bodyPr>
          <a:p>
            <a:pPr marL="12700">
              <a:lnSpc>
                <a:spcPct val="100000"/>
              </a:lnSpc>
              <a:spcBef>
                <a:spcPts val="100"/>
              </a:spcBef>
            </a:pPr>
            <a:r>
              <a:rPr b="1" dirty="0" sz="2800" lang="en-IN" spc="-10">
                <a:solidFill>
                  <a:srgbClr val="2D936B"/>
                </a:solidFill>
                <a:latin typeface="Trebuchet MS"/>
                <a:cs typeface="Trebuchet MS"/>
              </a:rPr>
              <a:t>NM ID:</a:t>
            </a:r>
            <a:endParaRPr dirty="0" sz="2800" lang="en-IN">
              <a:latin typeface="Trebuchet MS"/>
              <a:cs typeface="Trebuchet MS"/>
            </a:endParaRPr>
          </a:p>
        </p:txBody>
      </p:sp>
      <p:sp>
        <p:nvSpPr>
          <p:cNvPr id="1048608" name="TextBox 23"/>
          <p:cNvSpPr txBox="1"/>
          <p:nvPr/>
        </p:nvSpPr>
        <p:spPr>
          <a:xfrm>
            <a:off x="3142093" y="5212036"/>
            <a:ext cx="6477590" cy="929640"/>
          </a:xfrm>
          <a:prstGeom prst="rect"/>
          <a:noFill/>
        </p:spPr>
        <p:txBody>
          <a:bodyPr wrap="square">
            <a:spAutoFit/>
          </a:bodyPr>
          <a:p>
            <a:r>
              <a:rPr dirty="0" sz="2800" lang="en-US">
                <a:latin typeface="Trebuchet MS"/>
              </a:rPr>
              <a:t>1CEBF9425B6E4169E6F48E9FEB60213C</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8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558165" y="385444"/>
            <a:ext cx="9764395" cy="752129"/>
          </a:xfrm>
          <a:prstGeom prst="rect"/>
        </p:spPr>
        <p:txBody>
          <a:bodyPr bIns="0" lIns="0" rIns="0" rtlCol="0" tIns="13335" vert="horz" wrap="square">
            <a:spAutoFit/>
          </a:bodyPr>
          <a:p>
            <a:pPr marL="209550">
              <a:lnSpc>
                <a:spcPct val="100000"/>
              </a:lnSpc>
              <a:spcBef>
                <a:spcPts val="105"/>
              </a:spcBef>
            </a:pPr>
            <a:r>
              <a:rPr dirty="0" lang="en-IN" spc="-10"/>
              <a:t>MODELLING</a:t>
            </a:r>
            <a:endParaRPr dirty="0" lang="en-IN" spc="-60"/>
          </a:p>
        </p:txBody>
      </p:sp>
      <p:sp>
        <p:nvSpPr>
          <p:cNvPr id="104869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10</a:t>
            </a:fld>
            <a:endParaRPr dirty="0" spc="-25"/>
          </a:p>
        </p:txBody>
      </p:sp>
      <p:sp>
        <p:nvSpPr>
          <p:cNvPr id="1048691" name="TextBox 10"/>
          <p:cNvSpPr txBox="1"/>
          <p:nvPr/>
        </p:nvSpPr>
        <p:spPr>
          <a:xfrm>
            <a:off x="752475" y="1219200"/>
            <a:ext cx="10220325" cy="5909310"/>
          </a:xfrm>
          <a:prstGeom prst="rect"/>
          <a:noFill/>
        </p:spPr>
        <p:txBody>
          <a:bodyPr rtlCol="0" wrap="square">
            <a:spAutoFit/>
          </a:bodyPr>
          <a:p>
            <a:pPr indent="-285750" marL="298450">
              <a:lnSpc>
                <a:spcPct val="100000"/>
              </a:lnSpc>
              <a:spcBef>
                <a:spcPts val="100"/>
              </a:spcBef>
              <a:buFont typeface="Arial" panose="020B0604020202020204" pitchFamily="34" charset="0"/>
              <a:buChar char="•"/>
            </a:pPr>
            <a:r>
              <a:rPr b="1" dirty="0" sz="1600" lang="en-US">
                <a:latin typeface="Trebuchet MS"/>
                <a:cs typeface="Trebuchet MS"/>
              </a:rPr>
              <a:t>Decision Tree: </a:t>
            </a:r>
            <a:r>
              <a:rPr dirty="0" sz="1600" lang="en-US">
                <a:latin typeface="Trebuchet MS"/>
                <a:cs typeface="Trebuchet MS"/>
              </a:rPr>
              <a:t>Decision trees recursively split the data based on the features' values to create a tree-like structure. Each internal node represents a "decision" based on a feature, and each leaf node represents a class label. Decision trees are easy to interpret and can handle both numerical and categorical data.</a:t>
            </a:r>
          </a:p>
          <a:p>
            <a:pPr indent="-285750" marL="298450">
              <a:lnSpc>
                <a:spcPct val="100000"/>
              </a:lnSpc>
              <a:spcBef>
                <a:spcPts val="100"/>
              </a:spcBef>
              <a:buFont typeface="Arial" panose="020B0604020202020204" pitchFamily="34" charset="0"/>
              <a:buChar char="•"/>
            </a:pPr>
            <a:endParaRPr dirty="0" sz="1600" lang="en-US">
              <a:latin typeface="Trebuchet MS"/>
              <a:cs typeface="Trebuchet MS"/>
            </a:endParaRPr>
          </a:p>
          <a:p>
            <a:pPr indent="-285750" marL="298450">
              <a:lnSpc>
                <a:spcPct val="100000"/>
              </a:lnSpc>
              <a:spcBef>
                <a:spcPts val="100"/>
              </a:spcBef>
              <a:buFont typeface="Arial" panose="020B0604020202020204" pitchFamily="34" charset="0"/>
              <a:buChar char="•"/>
            </a:pPr>
            <a:r>
              <a:rPr b="1" dirty="0" sz="1600" lang="en-US">
                <a:latin typeface="Trebuchet MS"/>
                <a:cs typeface="Trebuchet MS"/>
              </a:rPr>
              <a:t>Random Forest: </a:t>
            </a:r>
            <a:r>
              <a:rPr dirty="0" sz="1600" lang="en-US">
                <a:latin typeface="Trebuchet MS"/>
                <a:cs typeface="Trebuchet MS"/>
              </a:rPr>
              <a:t>Random Forest is an ensemble learning method that constructs multiple decision trees during training and outputs the mode of the classes (classification) or the average prediction (regression) of the individual trees. Random Forest mitigates overfitting and improves generalization compared to individual decision trees.</a:t>
            </a:r>
          </a:p>
          <a:p>
            <a:pPr indent="-285750" marL="298450">
              <a:lnSpc>
                <a:spcPct val="100000"/>
              </a:lnSpc>
              <a:spcBef>
                <a:spcPts val="100"/>
              </a:spcBef>
              <a:buFont typeface="Arial" panose="020B0604020202020204" pitchFamily="34" charset="0"/>
              <a:buChar char="•"/>
            </a:pPr>
            <a:endParaRPr dirty="0" sz="1600" lang="en-US">
              <a:latin typeface="Trebuchet MS"/>
              <a:cs typeface="Trebuchet MS"/>
            </a:endParaRPr>
          </a:p>
          <a:p>
            <a:pPr indent="-285750" marL="298450">
              <a:lnSpc>
                <a:spcPct val="100000"/>
              </a:lnSpc>
              <a:spcBef>
                <a:spcPts val="100"/>
              </a:spcBef>
              <a:buFont typeface="Arial" panose="020B0604020202020204" pitchFamily="34" charset="0"/>
              <a:buChar char="•"/>
            </a:pPr>
            <a:r>
              <a:rPr b="1" dirty="0" sz="1600" lang="en-US" err="1">
                <a:latin typeface="Trebuchet MS"/>
                <a:cs typeface="Trebuchet MS"/>
              </a:rPr>
              <a:t>XGBoost</a:t>
            </a:r>
            <a:r>
              <a:rPr b="1" dirty="0" sz="1600" lang="en-US">
                <a:latin typeface="Trebuchet MS"/>
                <a:cs typeface="Trebuchet MS"/>
              </a:rPr>
              <a:t>: </a:t>
            </a:r>
            <a:r>
              <a:rPr dirty="0" sz="1600" lang="en-US" err="1">
                <a:latin typeface="Trebuchet MS"/>
                <a:cs typeface="Trebuchet MS"/>
              </a:rPr>
              <a:t>XGBoost</a:t>
            </a:r>
            <a:r>
              <a:rPr dirty="0" sz="1600" lang="en-US">
                <a:latin typeface="Trebuchet MS"/>
                <a:cs typeface="Trebuchet MS"/>
              </a:rPr>
              <a:t> (Extreme Gradient Boosting) is a scalable and efficient implementation of gradient boosting machines. It builds a series of weak learners (typically decision trees) sequentially, with each learner correcting the mistakes of its predecessors. </a:t>
            </a:r>
            <a:r>
              <a:rPr dirty="0" sz="1600" lang="en-US" err="1">
                <a:latin typeface="Trebuchet MS"/>
                <a:cs typeface="Trebuchet MS"/>
              </a:rPr>
              <a:t>XGBoost</a:t>
            </a:r>
            <a:r>
              <a:rPr dirty="0" sz="1600" lang="en-US">
                <a:latin typeface="Trebuchet MS"/>
                <a:cs typeface="Trebuchet MS"/>
              </a:rPr>
              <a:t> is known for its speed and performance in various machine learning competitions.</a:t>
            </a:r>
          </a:p>
          <a:p>
            <a:pPr indent="-285750" marL="298450">
              <a:lnSpc>
                <a:spcPct val="100000"/>
              </a:lnSpc>
              <a:spcBef>
                <a:spcPts val="100"/>
              </a:spcBef>
              <a:buFont typeface="Arial" panose="020B0604020202020204" pitchFamily="34" charset="0"/>
              <a:buChar char="•"/>
            </a:pPr>
            <a:endParaRPr dirty="0" sz="1600" lang="en-US">
              <a:latin typeface="Trebuchet MS"/>
              <a:cs typeface="Trebuchet MS"/>
            </a:endParaRPr>
          </a:p>
          <a:p>
            <a:pPr indent="-285750" marL="298450">
              <a:lnSpc>
                <a:spcPct val="100000"/>
              </a:lnSpc>
              <a:spcBef>
                <a:spcPts val="100"/>
              </a:spcBef>
              <a:buFont typeface="Arial" panose="020B0604020202020204" pitchFamily="34" charset="0"/>
              <a:buChar char="•"/>
            </a:pPr>
            <a:r>
              <a:rPr b="1" dirty="0" sz="1600" lang="en-US">
                <a:latin typeface="Trebuchet MS"/>
                <a:cs typeface="Trebuchet MS"/>
              </a:rPr>
              <a:t>Neural Network: </a:t>
            </a:r>
            <a:r>
              <a:rPr dirty="0" sz="1600" lang="en-US">
                <a:latin typeface="Trebuchet MS"/>
                <a:cs typeface="Trebuchet MS"/>
              </a:rPr>
              <a:t>Neural networks, particularly deep learning models, have gained popularity for their ability to learn complex patterns from data. They consist of interconnected layers of neurons that learn hierarchical representations of the input data. Neural networks can automatically extract features from raw data and have shown remarkable performance in various classification tasks.</a:t>
            </a:r>
          </a:p>
          <a:p>
            <a:endParaRPr dirty="0" sz="1700" lang="en-IN"/>
          </a:p>
          <a:p>
            <a:r>
              <a:rPr dirty="0" sz="1700" lang="en-IN"/>
              <a:t>.</a:t>
            </a:r>
          </a:p>
          <a:p>
            <a:r>
              <a:rPr dirty="0" sz="1700" lang="en-IN"/>
              <a:t>.</a:t>
            </a:r>
          </a:p>
          <a:p>
            <a:r>
              <a:rPr dirty="0" sz="1700" lang="en-IN"/>
              <a:t>.</a:t>
            </a:r>
          </a:p>
          <a:p>
            <a:endParaRPr dirty="0" sz="17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9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3" name="object 7"/>
          <p:cNvSpPr txBox="1">
            <a:spLocks noGrp="1"/>
          </p:cNvSpPr>
          <p:nvPr>
            <p:ph type="title"/>
          </p:nvPr>
        </p:nvSpPr>
        <p:spPr>
          <a:xfrm>
            <a:off x="558165" y="385444"/>
            <a:ext cx="9764395" cy="752129"/>
          </a:xfrm>
          <a:prstGeom prst="rect"/>
        </p:spPr>
        <p:txBody>
          <a:bodyPr bIns="0" lIns="0" rIns="0" rtlCol="0" tIns="13335" vert="horz" wrap="square">
            <a:spAutoFit/>
          </a:bodyPr>
          <a:p>
            <a:pPr marL="209550">
              <a:lnSpc>
                <a:spcPct val="100000"/>
              </a:lnSpc>
              <a:spcBef>
                <a:spcPts val="105"/>
              </a:spcBef>
            </a:pPr>
            <a:r>
              <a:rPr dirty="0" lang="en-IN" spc="-60"/>
              <a:t>MODEL COMPARISON</a:t>
            </a:r>
            <a:endParaRPr dirty="0" spc="-60"/>
          </a:p>
        </p:txBody>
      </p:sp>
      <p:sp>
        <p:nvSpPr>
          <p:cNvPr id="104869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11</a:t>
            </a:fld>
            <a:endParaRPr dirty="0" spc="-25"/>
          </a:p>
        </p:txBody>
      </p:sp>
      <p:pic>
        <p:nvPicPr>
          <p:cNvPr id="2097168" name="Picture 3"/>
          <p:cNvPicPr>
            <a:picLocks noChangeAspect="1"/>
          </p:cNvPicPr>
          <p:nvPr/>
        </p:nvPicPr>
        <p:blipFill>
          <a:blip xmlns:r="http://schemas.openxmlformats.org/officeDocument/2006/relationships" r:embed="rId2"/>
          <a:stretch>
            <a:fillRect/>
          </a:stretch>
        </p:blipFill>
        <p:spPr>
          <a:xfrm>
            <a:off x="457200" y="1447799"/>
            <a:ext cx="9677400" cy="516775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9" name="object 7"/>
          <p:cNvSpPr txBox="1">
            <a:spLocks noGrp="1"/>
          </p:cNvSpPr>
          <p:nvPr>
            <p:ph type="title"/>
          </p:nvPr>
        </p:nvSpPr>
        <p:spPr>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70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12</a:t>
            </a:fld>
            <a:endParaRPr dirty="0" spc="-25"/>
          </a:p>
        </p:txBody>
      </p:sp>
      <p:sp>
        <p:nvSpPr>
          <p:cNvPr id="1048701" name="object 8"/>
          <p:cNvSpPr txBox="1"/>
          <p:nvPr/>
        </p:nvSpPr>
        <p:spPr>
          <a:xfrm>
            <a:off x="558165" y="5371754"/>
            <a:ext cx="8458201" cy="940001"/>
          </a:xfrm>
          <a:prstGeom prst="rect"/>
        </p:spPr>
        <p:txBody>
          <a:bodyPr bIns="0" lIns="0" rIns="0" rtlCol="0" tIns="16510" vert="horz" wrap="square">
            <a:spAutoFit/>
          </a:bodyPr>
          <a:p>
            <a:pPr marL="12700">
              <a:lnSpc>
                <a:spcPct val="100000"/>
              </a:lnSpc>
              <a:spcBef>
                <a:spcPts val="130"/>
              </a:spcBef>
            </a:pPr>
            <a:r>
              <a:rPr dirty="0" sz="2000" lang="en-IN">
                <a:latin typeface="Trebuchet MS"/>
                <a:cs typeface="Trebuchet MS"/>
              </a:rPr>
              <a:t>Demo </a:t>
            </a:r>
            <a:r>
              <a:rPr dirty="0" sz="2000" lang="en-IN" err="1">
                <a:latin typeface="Trebuchet MS"/>
                <a:cs typeface="Trebuchet MS"/>
              </a:rPr>
              <a:t>Link:</a:t>
            </a:r>
            <a:r>
              <a:rPr dirty="0" sz="2000" lang="en-IN" err="1">
                <a:latin typeface="Trebuchet MS"/>
                <a:cs typeface="Trebuchet MS"/>
                <a:hlinkClick r:id="rId2"/>
              </a:rPr>
              <a:t>https</a:t>
            </a:r>
            <a:r>
              <a:rPr dirty="0" sz="2000" lang="en-IN">
                <a:latin typeface="Trebuchet MS"/>
                <a:cs typeface="Trebuchet MS"/>
                <a:hlinkClick r:id="rId2"/>
              </a:rPr>
              <a:t>://drive.google.com/file/d/10TudOgd39OHHquIhp8yq26sdPJF6gt5y/</a:t>
            </a:r>
            <a:r>
              <a:rPr dirty="0" sz="2000" lang="en-IN" err="1">
                <a:latin typeface="Trebuchet MS"/>
                <a:cs typeface="Trebuchet MS"/>
                <a:hlinkClick r:id="rId2"/>
              </a:rPr>
              <a:t>view?usp</a:t>
            </a:r>
            <a:r>
              <a:rPr dirty="0" sz="2000" lang="en-IN">
                <a:latin typeface="Trebuchet MS"/>
                <a:cs typeface="Trebuchet MS"/>
                <a:hlinkClick r:id="rId2"/>
              </a:rPr>
              <a:t>=sharing</a:t>
            </a:r>
            <a:endParaRPr dirty="0" sz="2000">
              <a:latin typeface="Trebuchet MS"/>
              <a:cs typeface="Trebuchet MS"/>
            </a:endParaRPr>
          </a:p>
        </p:txBody>
      </p:sp>
      <p:sp>
        <p:nvSpPr>
          <p:cNvPr id="1048702" name="TextBox 14"/>
          <p:cNvSpPr txBox="1"/>
          <p:nvPr/>
        </p:nvSpPr>
        <p:spPr>
          <a:xfrm>
            <a:off x="751029" y="1676009"/>
            <a:ext cx="6099142" cy="523220"/>
          </a:xfrm>
          <a:prstGeom prst="rect"/>
          <a:noFill/>
        </p:spPr>
        <p:txBody>
          <a:bodyPr wrap="square">
            <a:spAutoFit/>
          </a:bodyPr>
          <a:p>
            <a:r>
              <a:rPr b="1" dirty="0" sz="2800" lang="en-IN" spc="-60">
                <a:solidFill>
                  <a:schemeClr val="tx1"/>
                </a:solidFill>
                <a:latin typeface="Trebuchet MS"/>
                <a:ea typeface="+mj-ea"/>
              </a:rPr>
              <a:t>TEST CASES</a:t>
            </a:r>
          </a:p>
        </p:txBody>
      </p:sp>
      <p:sp>
        <p:nvSpPr>
          <p:cNvPr id="1048703" name="TextBox 16"/>
          <p:cNvSpPr txBox="1"/>
          <p:nvPr/>
        </p:nvSpPr>
        <p:spPr>
          <a:xfrm>
            <a:off x="716170" y="2248428"/>
            <a:ext cx="9339355" cy="2554545"/>
          </a:xfrm>
          <a:prstGeom prst="rect"/>
          <a:noFill/>
        </p:spPr>
        <p:txBody>
          <a:bodyPr wrap="square">
            <a:spAutoFit/>
          </a:bodyPr>
          <a:p>
            <a:r>
              <a:rPr dirty="0" sz="2000" lang="en-US"/>
              <a:t>The accuracy score achieved using Logistic Regression is: 85.25 %</a:t>
            </a:r>
          </a:p>
          <a:p>
            <a:r>
              <a:rPr dirty="0" sz="2000" lang="en-US"/>
              <a:t>The accuracy score achieved using Naive Bayes is: 85.25 %</a:t>
            </a:r>
          </a:p>
          <a:p>
            <a:r>
              <a:rPr dirty="0" sz="2000" lang="en-US"/>
              <a:t>The accuracy score achieved using Support Vector Machine is: 81.97 %</a:t>
            </a:r>
          </a:p>
          <a:p>
            <a:r>
              <a:rPr dirty="0" sz="2000" lang="en-US"/>
              <a:t>The accuracy score achieved using K-Nearest Neighbors is: 67.21 %</a:t>
            </a:r>
          </a:p>
          <a:p>
            <a:r>
              <a:rPr dirty="0" sz="2000" lang="en-US"/>
              <a:t>The accuracy score achieved using Decision Tree is: 81.97 %</a:t>
            </a:r>
          </a:p>
          <a:p>
            <a:r>
              <a:rPr dirty="0" sz="2000" lang="en-US"/>
              <a:t>The accuracy score achieved using Random Forest is: 95.08 %</a:t>
            </a:r>
          </a:p>
          <a:p>
            <a:r>
              <a:rPr dirty="0" sz="2000" lang="en-US"/>
              <a:t>The accuracy score achieved using </a:t>
            </a:r>
            <a:r>
              <a:rPr dirty="0" sz="2000" lang="en-US" err="1"/>
              <a:t>XGBoost</a:t>
            </a:r>
            <a:r>
              <a:rPr dirty="0" sz="2000" lang="en-US"/>
              <a:t> is: 85.25 %</a:t>
            </a:r>
          </a:p>
          <a:p>
            <a:r>
              <a:rPr dirty="0" sz="2000" lang="en-US"/>
              <a:t>The accuracy score achieved using Neural Network is: 80.33 %</a:t>
            </a:r>
            <a:endParaRPr dirty="0" sz="20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sp>
        <p:nvSpPr>
          <p:cNvPr id="104861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4" name="object 3"/>
          <p:cNvGrpSpPr/>
          <p:nvPr/>
        </p:nvGrpSpPr>
        <p:grpSpPr>
          <a:xfrm>
            <a:off x="7443849" y="0"/>
            <a:ext cx="4752975" cy="6863080"/>
            <a:chOff x="7443849" y="0"/>
            <a:chExt cx="4752975" cy="6863080"/>
          </a:xfrm>
        </p:grpSpPr>
        <p:sp>
          <p:nvSpPr>
            <p:cNvPr id="104861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2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5" name="object 18"/>
          <p:cNvGrpSpPr/>
          <p:nvPr/>
        </p:nvGrpSpPr>
        <p:grpSpPr>
          <a:xfrm>
            <a:off x="47625" y="4267199"/>
            <a:ext cx="3000375" cy="2562223"/>
            <a:chOff x="47625" y="3819523"/>
            <a:chExt cx="4124325" cy="3009900"/>
          </a:xfrm>
        </p:grpSpPr>
        <p:pic>
          <p:nvPicPr>
            <p:cNvPr id="209715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7" name="object 21"/>
          <p:cNvSpPr txBox="1">
            <a:spLocks noGrp="1"/>
          </p:cNvSpPr>
          <p:nvPr>
            <p:ph type="title"/>
          </p:nvPr>
        </p:nvSpPr>
        <p:spPr>
          <a:xfrm>
            <a:off x="1596009" y="385444"/>
            <a:ext cx="8726551" cy="812658"/>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28"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2</a:t>
            </a:fld>
            <a:endParaRPr dirty="0" spc="-50"/>
          </a:p>
        </p:txBody>
      </p:sp>
      <p:sp>
        <p:nvSpPr>
          <p:cNvPr id="1048629" name="TextBox 22"/>
          <p:cNvSpPr txBox="1"/>
          <p:nvPr/>
        </p:nvSpPr>
        <p:spPr>
          <a:xfrm>
            <a:off x="1869440" y="1600200"/>
            <a:ext cx="5855335" cy="3444240"/>
          </a:xfrm>
          <a:prstGeom prst="rect"/>
          <a:noFill/>
        </p:spPr>
        <p:txBody>
          <a:bodyPr rtlCol="0" wrap="square">
            <a:spAutoFit/>
          </a:bodyPr>
          <a:p>
            <a:pPr indent="-514350" marL="514350">
              <a:buFont typeface="+mj-lt"/>
              <a:buAutoNum type="arabicPeriod"/>
            </a:pPr>
            <a:r>
              <a:rPr dirty="0" sz="2800" lang="en-US">
                <a:solidFill>
                  <a:schemeClr val="tx1"/>
                </a:solidFill>
                <a:latin typeface="Trebuchet MS"/>
                <a:ea typeface="+mj-ea"/>
              </a:rPr>
              <a:t>Introduction</a:t>
            </a:r>
          </a:p>
          <a:p>
            <a:pPr indent="-514350" marL="514350">
              <a:buFont typeface="+mj-lt"/>
              <a:buAutoNum type="arabicPeriod"/>
            </a:pPr>
            <a:r>
              <a:rPr dirty="0" sz="2800" lang="en-US">
                <a:solidFill>
                  <a:schemeClr val="tx1"/>
                </a:solidFill>
                <a:latin typeface="Trebuchet MS"/>
                <a:ea typeface="+mj-ea"/>
              </a:rPr>
              <a:t>Problem Statement</a:t>
            </a:r>
          </a:p>
          <a:p>
            <a:pPr indent="-514350" marL="514350">
              <a:buFont typeface="+mj-lt"/>
              <a:buAutoNum type="arabicPeriod"/>
            </a:pPr>
            <a:r>
              <a:rPr dirty="0" sz="2800" lang="en-US">
                <a:solidFill>
                  <a:schemeClr val="tx1"/>
                </a:solidFill>
                <a:latin typeface="Trebuchet MS"/>
                <a:ea typeface="+mj-ea"/>
              </a:rPr>
              <a:t>Project Overview</a:t>
            </a:r>
          </a:p>
          <a:p>
            <a:pPr indent="-514350" marL="514350">
              <a:buFont typeface="+mj-lt"/>
              <a:buAutoNum type="arabicPeriod"/>
            </a:pPr>
            <a:r>
              <a:rPr dirty="0" sz="2800" lang="en-US">
                <a:solidFill>
                  <a:schemeClr val="tx1"/>
                </a:solidFill>
                <a:latin typeface="Trebuchet MS"/>
                <a:ea typeface="+mj-ea"/>
              </a:rPr>
              <a:t>End Users</a:t>
            </a:r>
          </a:p>
          <a:p>
            <a:pPr indent="-514350" marL="514350">
              <a:buFont typeface="+mj-lt"/>
              <a:buAutoNum type="arabicPeriod"/>
            </a:pPr>
            <a:r>
              <a:rPr dirty="0" sz="2800" lang="en-US">
                <a:solidFill>
                  <a:schemeClr val="tx1"/>
                </a:solidFill>
                <a:latin typeface="Trebuchet MS"/>
                <a:ea typeface="+mj-ea"/>
              </a:rPr>
              <a:t>Solution and Value Proposition</a:t>
            </a:r>
          </a:p>
          <a:p>
            <a:pPr indent="-514350" marL="514350">
              <a:buFont typeface="+mj-lt"/>
              <a:buAutoNum type="arabicPeriod"/>
            </a:pPr>
            <a:r>
              <a:rPr dirty="0" sz="2800" lang="en-US">
                <a:solidFill>
                  <a:schemeClr val="tx1"/>
                </a:solidFill>
                <a:latin typeface="Trebuchet MS"/>
                <a:ea typeface="+mj-ea"/>
              </a:rPr>
              <a:t>The Wow in Solution</a:t>
            </a:r>
          </a:p>
          <a:p>
            <a:pPr indent="-514350" marL="514350">
              <a:buFont typeface="+mj-lt"/>
              <a:buAutoNum type="arabicPeriod"/>
            </a:pPr>
            <a:r>
              <a:rPr dirty="0" sz="2800" lang="en-US">
                <a:solidFill>
                  <a:schemeClr val="tx1"/>
                </a:solidFill>
                <a:latin typeface="Trebuchet MS"/>
                <a:ea typeface="+mj-ea"/>
              </a:rPr>
              <a:t>Modelling</a:t>
            </a:r>
          </a:p>
          <a:p>
            <a:pPr indent="-514350" marL="514350">
              <a:buFont typeface="+mj-lt"/>
              <a:buAutoNum type="arabicPeriod"/>
            </a:pPr>
            <a:r>
              <a:rPr dirty="0" sz="2800" lang="en-US">
                <a:solidFill>
                  <a:schemeClr val="tx1"/>
                </a:solidFill>
                <a:latin typeface="Trebuchet MS"/>
                <a:ea typeface="+mj-ea"/>
              </a:rPr>
              <a:t>Results</a:t>
            </a:r>
            <a:endParaRPr dirty="0" sz="2800" lang="en-IN">
              <a:solidFill>
                <a:schemeClr val="tx1"/>
              </a:solidFill>
              <a:latin typeface="Trebuchet MS"/>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lang="en-US"/>
          </a:p>
        </p:txBody>
      </p:sp>
      <p:grpSp>
        <p:nvGrpSpPr>
          <p:cNvPr id="27"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558165" y="385444"/>
            <a:ext cx="9764395" cy="1502092"/>
          </a:xfrm>
          <a:prstGeom prst="rect"/>
        </p:spPr>
        <p:txBody>
          <a:bodyPr bIns="0" lIns="0" rIns="0" rtlCol="0" tIns="460692" vert="horz" wrap="square">
            <a:spAutoFit/>
          </a:bodyPr>
          <a:p>
            <a:pPr marL="193675">
              <a:spcBef>
                <a:spcPts val="130"/>
              </a:spcBef>
            </a:pPr>
            <a:r>
              <a:rPr dirty="0" sz="4250"/>
              <a:t>PROJECT</a:t>
            </a:r>
            <a:r>
              <a:rPr dirty="0" sz="4250" spc="-90"/>
              <a:t> </a:t>
            </a:r>
            <a:r>
              <a:rPr dirty="0" sz="4250" spc="-10"/>
              <a:t>TITLE</a:t>
            </a:r>
            <a:r>
              <a:rPr dirty="0" sz="4250" lang="en-IN" spc="-10"/>
              <a:t>: </a:t>
            </a:r>
            <a:r>
              <a:rPr b="0" dirty="0" sz="2800" lang="en-IN"/>
              <a:t>Heart Disease Prediction</a:t>
            </a:r>
            <a:br>
              <a:rPr dirty="0" sz="2800" lang="en-IN"/>
            </a:br>
            <a:endParaRPr b="0" dirty="0" sz="2800"/>
          </a:p>
        </p:txBody>
      </p:sp>
      <p:grpSp>
        <p:nvGrpSpPr>
          <p:cNvPr id="28"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1"/>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3</a:t>
            </a:fld>
            <a:endParaRPr dirty="0" spc="-50"/>
          </a:p>
        </p:txBody>
      </p:sp>
      <p:sp>
        <p:nvSpPr>
          <p:cNvPr id="1048647" name="TextBox 22"/>
          <p:cNvSpPr txBox="1"/>
          <p:nvPr/>
        </p:nvSpPr>
        <p:spPr>
          <a:xfrm>
            <a:off x="566828" y="1695450"/>
            <a:ext cx="8890000" cy="4638040"/>
          </a:xfrm>
          <a:prstGeom prst="rect"/>
          <a:noFill/>
        </p:spPr>
        <p:txBody>
          <a:bodyPr rtlCol="0" wrap="square">
            <a:spAutoFit/>
          </a:bodyPr>
          <a:p>
            <a:r>
              <a:rPr b="1" dirty="0" sz="3000" lang="en-US">
                <a:solidFill>
                  <a:schemeClr val="tx1"/>
                </a:solidFill>
                <a:latin typeface="Trebuchet MS"/>
                <a:ea typeface="+mj-ea"/>
              </a:rPr>
              <a:t>Introduction to the project: </a:t>
            </a:r>
          </a:p>
          <a:p>
            <a:endParaRPr b="1" dirty="0" sz="3000" lang="en-US">
              <a:solidFill>
                <a:schemeClr val="tx1"/>
              </a:solidFill>
              <a:latin typeface="Trebuchet MS"/>
              <a:ea typeface="+mj-ea"/>
            </a:endParaRPr>
          </a:p>
          <a:p>
            <a:pPr indent="-342900" marL="342900">
              <a:buFont typeface="Arial" panose="020B0604020202020204" pitchFamily="34" charset="0"/>
              <a:buChar char="•"/>
            </a:pPr>
            <a:r>
              <a:rPr dirty="0" sz="2000" lang="en-US">
                <a:solidFill>
                  <a:schemeClr val="tx1"/>
                </a:solidFill>
                <a:latin typeface="Trebuchet MS"/>
                <a:ea typeface="+mj-ea"/>
              </a:rPr>
              <a:t>Heart disease remains one of the leading causes of mortality worldwide, emphasizing the critical need for effective predictive tools to identify individuals at risk. In recent years, advancements in machine learning have provided promising avenues for developing accurate and efficient predictive models for heart disease risk assessment.</a:t>
            </a:r>
          </a:p>
          <a:p>
            <a:pPr indent="-342900" marL="342900">
              <a:buFont typeface="Arial" panose="020B0604020202020204" pitchFamily="34" charset="0"/>
              <a:buChar char="•"/>
            </a:pPr>
            <a:r>
              <a:rPr dirty="0" sz="2000" lang="en-US"/>
              <a:t>This project aims to leverage machine learning techniques to predict the likelihood of heart disease in individuals based on a range of clinical and demographic attributes.</a:t>
            </a:r>
          </a:p>
          <a:p>
            <a:pPr indent="-342900" marL="342900">
              <a:buFont typeface="Arial" panose="020B0604020202020204" pitchFamily="34" charset="0"/>
              <a:buChar char="•"/>
            </a:pPr>
            <a:r>
              <a:rPr dirty="0" sz="2000" lang="en-US"/>
              <a:t>By analyzing comprehensive datasets containing information such as patient demographics, medical history, and diagnostic test results, the goal is to develop a robust predictive model capable of identifying individuals with heightened risk factors for heart disease.</a:t>
            </a:r>
            <a:endParaRPr dirty="0" sz="20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234298" y="3209925"/>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834072" y="575055"/>
            <a:ext cx="563880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dirty="0" sz="4250"/>
              <a:t>	</a:t>
            </a:r>
            <a:r>
              <a:rPr dirty="0" sz="4250" spc="-75"/>
              <a:t>STATEMENT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4</a:t>
            </a:fld>
            <a:endParaRPr dirty="0" spc="-50"/>
          </a:p>
        </p:txBody>
      </p:sp>
      <p:sp>
        <p:nvSpPr>
          <p:cNvPr id="1048654" name="Rectangle 5"/>
          <p:cNvSpPr>
            <a:spLocks noChangeArrowheads="1"/>
          </p:cNvSpPr>
          <p:nvPr/>
        </p:nvSpPr>
        <p:spPr bwMode="auto">
          <a:xfrm>
            <a:off x="452502" y="1594791"/>
            <a:ext cx="8462897" cy="4003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dirty="0" sz="2400" i="0" kumimoji="0" lang="en-US" normalizeH="0" strike="noStrike" u="none">
                <a:ln>
                  <a:noFill/>
                </a:ln>
                <a:solidFill>
                  <a:schemeClr val="tx1"/>
                </a:solidFill>
                <a:effectLst/>
                <a:latin typeface="Arial" panose="020B0604020202020204" pitchFamily="34" charset="0"/>
              </a:rPr>
              <a:t>Heart disease remains a significant global health issue, requiring early detection and intervention. Traditional risk assessment methods often lack precision for proactive intervention.</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dirty="0" sz="2400" i="0" kumimoji="0" lang="en-US" normalizeH="0" strike="noStrike" u="none">
                <a:ln>
                  <a:noFill/>
                </a:ln>
                <a:solidFill>
                  <a:schemeClr val="tx1"/>
                </a:solidFill>
                <a:effectLst/>
                <a:latin typeface="Arial" panose="020B0604020202020204" pitchFamily="34" charset="0"/>
              </a:rPr>
              <a:t>The problem at hand is to develop a reliable and accurate predictive model for assessing the risk of heart disease in individuals. This model should leverage machine learning techniques to analyze comprehensive datasets containing clinical and demographic information, with the aim of identifying individuals at heightened risk of developing heart disease.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8358040" y="1066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831215" y="346730"/>
            <a:ext cx="5264785" cy="6388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dirty="0" sz="4250" lang="en-IN" spc="-10"/>
              <a:t> </a:t>
            </a:r>
            <a:r>
              <a:rPr dirty="0" sz="4250" spc="-1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60"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5</a:t>
            </a:fld>
            <a:endParaRPr dirty="0" spc="-50"/>
          </a:p>
        </p:txBody>
      </p:sp>
      <p:sp>
        <p:nvSpPr>
          <p:cNvPr id="1048661" name="Rectangle 5"/>
          <p:cNvSpPr>
            <a:spLocks noChangeArrowheads="1"/>
          </p:cNvSpPr>
          <p:nvPr/>
        </p:nvSpPr>
        <p:spPr bwMode="auto">
          <a:xfrm>
            <a:off x="452502" y="1150291"/>
            <a:ext cx="9358248" cy="4892041"/>
          </a:xfrm>
          <a:prstGeom prst="rect"/>
          <a:noFill/>
          <a:ln>
            <a:noFill/>
          </a:ln>
          <a:effectLst/>
        </p:spPr>
        <p:txBody>
          <a:bodyPr anchor="ctr" anchorCtr="0" bIns="45720" compatLnSpc="1" lIns="91440" numCol="1" rIns="91440" tIns="45720" vert="horz" wrap="square">
            <a:prstTxWarp prst="textNoShape"/>
            <a:spAutoFit/>
          </a:bodyPr>
          <a:p>
            <a:pPr algn="l" eaLnBrk="0" fontAlgn="base" hangingPunct="0" lvl="4" rtl="0">
              <a:spcBef>
                <a:spcPct val="0"/>
              </a:spcBef>
              <a:spcAft>
                <a:spcPct val="0"/>
              </a:spcAft>
            </a:pPr>
            <a:r>
              <a:rPr altLang="en-US" baseline="0" b="0" cap="none" dirty="0" i="0" kumimoji="0" lang="en-US" normalizeH="0" strike="noStrike" u="none">
                <a:ln>
                  <a:noFill/>
                </a:ln>
                <a:solidFill>
                  <a:schemeClr val="tx1"/>
                </a:solidFill>
                <a:effectLst/>
                <a:latin typeface="Arial" panose="020B0604020202020204" pitchFamily="34" charset="0"/>
              </a:rPr>
              <a:t>	The primary objective of this project is to develop a machine learning model      capable of accurately predicting the risk of heart disease in individuals based on various clinical and demographic factors. By leveraging advanced predictive analytics techniques, the project aims to enhance early detection and intervention strategies for mitigating the burden of heart disease on individuals and healthcare systems.</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latinLnBrk="0" lvl="0" marR="0" rtl="0">
              <a:lnSpc>
                <a:spcPct val="100000"/>
              </a:lnSpc>
              <a:spcBef>
                <a:spcPct val="0"/>
              </a:spcBef>
              <a:spcAft>
                <a:spcPct val="0"/>
              </a:spcAft>
              <a:buClrTx/>
              <a:buSzTx/>
            </a:pPr>
            <a:r>
              <a:rPr altLang="en-US" baseline="0" b="0" cap="none" dirty="0" i="0" kumimoji="0" lang="en-US" normalizeH="0" strike="noStrike" u="none">
                <a:ln>
                  <a:noFill/>
                </a:ln>
                <a:solidFill>
                  <a:schemeClr val="tx1"/>
                </a:solidFill>
                <a:effectLst/>
                <a:latin typeface="Arial" panose="020B0604020202020204" pitchFamily="34" charset="0"/>
              </a:rPr>
              <a:t>   </a:t>
            </a:r>
            <a:r>
              <a:rPr altLang="en-US" baseline="0" b="1" cap="none" dirty="0" i="0" kumimoji="0" lang="en-US" normalizeH="0" strike="noStrike" u="none">
                <a:ln>
                  <a:noFill/>
                </a:ln>
                <a:solidFill>
                  <a:schemeClr val="tx1"/>
                </a:solidFill>
                <a:effectLst/>
                <a:latin typeface="Arial" panose="020B0604020202020204" pitchFamily="34" charset="0"/>
              </a:rPr>
              <a:t>Methodology:</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i="0" kumimoji="0" lang="en-US" normalizeH="0" strike="noStrike" u="none">
                <a:ln>
                  <a:noFill/>
                </a:ln>
                <a:solidFill>
                  <a:schemeClr val="tx1"/>
                </a:solidFill>
                <a:effectLst/>
                <a:latin typeface="Arial" panose="020B0604020202020204" pitchFamily="34" charset="0"/>
              </a:rPr>
              <a:t>Data Collection and Preprocessing: </a:t>
            </a:r>
            <a:r>
              <a:rPr altLang="en-US" baseline="0" b="0" cap="none" dirty="0" i="0" kumimoji="0" lang="en-US" normalizeH="0" strike="noStrike" u="none">
                <a:ln>
                  <a:noFill/>
                </a:ln>
                <a:solidFill>
                  <a:schemeClr val="tx1"/>
                </a:solidFill>
                <a:effectLst/>
                <a:latin typeface="Arial" panose="020B0604020202020204" pitchFamily="34" charset="0"/>
              </a:rPr>
              <a:t>Comprehensive datasets containing relevant attributes associated with heart disease, such as patient demographics, medical history, and diagnostic test results, will be collected from diverse sources. Data preprocessing techniques, including cleaning, encoding categorical variables, handling missing values, and normalization, will be applied to ensure data quality and consistency.</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i="0" kumimoji="0" lang="en-US" normalizeH="0" strike="noStrike" u="none">
                <a:ln>
                  <a:noFill/>
                </a:ln>
                <a:solidFill>
                  <a:schemeClr val="tx1"/>
                </a:solidFill>
                <a:effectLst/>
                <a:latin typeface="Arial" panose="020B0604020202020204" pitchFamily="34" charset="0"/>
              </a:rPr>
              <a:t>Feature Selection and Engineering: </a:t>
            </a:r>
            <a:r>
              <a:rPr altLang="en-US" baseline="0" b="0" cap="none" dirty="0" i="0" kumimoji="0" lang="en-US" normalizeH="0" strike="noStrike" u="none">
                <a:ln>
                  <a:noFill/>
                </a:ln>
                <a:solidFill>
                  <a:schemeClr val="tx1"/>
                </a:solidFill>
                <a:effectLst/>
                <a:latin typeface="Arial" panose="020B0604020202020204" pitchFamily="34" charset="0"/>
              </a:rPr>
              <a:t>Key features strongly correlated with heart disease risk will be identified through exploratory data analysis and statistical techniques. Feature engineering methods, such as polynomial features, interaction terms, and dimensionality reduction, will be employed to enhance predictive performance and interpretability.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5"/>
          <p:cNvSpPr txBox="1">
            <a:spLocks noGrp="1"/>
          </p:cNvSpPr>
          <p:nvPr>
            <p:ph type="title"/>
          </p:nvPr>
        </p:nvSpPr>
        <p:spPr>
          <a:xfrm>
            <a:off x="558165" y="385444"/>
            <a:ext cx="9764395" cy="1020407"/>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object 7"/>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67" name="object 8"/>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6</a:t>
            </a:fld>
            <a:endParaRPr dirty="0" spc="-50"/>
          </a:p>
        </p:txBody>
      </p:sp>
      <p:sp>
        <p:nvSpPr>
          <p:cNvPr id="1048668" name="TextBox 8"/>
          <p:cNvSpPr txBox="1"/>
          <p:nvPr/>
        </p:nvSpPr>
        <p:spPr>
          <a:xfrm>
            <a:off x="739775" y="1828800"/>
            <a:ext cx="6727825" cy="2186940"/>
          </a:xfrm>
          <a:prstGeom prst="rect"/>
          <a:noFill/>
        </p:spPr>
        <p:txBody>
          <a:bodyPr rtlCol="0" wrap="square">
            <a:spAutoFit/>
          </a:bodyPr>
          <a:p>
            <a:pPr indent="-457200" marL="457200">
              <a:buFont typeface="Wingdings" panose="05000000000000000000" pitchFamily="2" charset="2"/>
              <a:buChar char="ü"/>
            </a:pPr>
            <a:r>
              <a:rPr dirty="0" sz="2800" lang="en-US">
                <a:solidFill>
                  <a:schemeClr val="tx1"/>
                </a:solidFill>
                <a:latin typeface="Trebuchet MS"/>
                <a:ea typeface="+mj-ea"/>
              </a:rPr>
              <a:t>Healthcare Practitioners:</a:t>
            </a:r>
          </a:p>
          <a:p>
            <a:pPr indent="-457200" marL="457200">
              <a:buFont typeface="Wingdings" panose="05000000000000000000" pitchFamily="2" charset="2"/>
              <a:buChar char="ü"/>
            </a:pPr>
            <a:r>
              <a:rPr dirty="0" sz="2800" lang="en-US">
                <a:solidFill>
                  <a:schemeClr val="tx1"/>
                </a:solidFill>
                <a:latin typeface="Trebuchet MS"/>
                <a:ea typeface="+mj-ea"/>
              </a:rPr>
              <a:t>Patients</a:t>
            </a:r>
          </a:p>
          <a:p>
            <a:pPr indent="-457200" marL="457200">
              <a:buFont typeface="Wingdings" panose="05000000000000000000" pitchFamily="2" charset="2"/>
              <a:buChar char="ü"/>
            </a:pPr>
            <a:r>
              <a:rPr dirty="0" sz="2800" lang="en-US">
                <a:solidFill>
                  <a:schemeClr val="tx1"/>
                </a:solidFill>
                <a:latin typeface="Trebuchet MS"/>
                <a:ea typeface="+mj-ea"/>
              </a:rPr>
              <a:t>Healthcare Organizations</a:t>
            </a:r>
          </a:p>
          <a:p>
            <a:pPr indent="-457200" marL="457200">
              <a:buFont typeface="Wingdings" panose="05000000000000000000" pitchFamily="2" charset="2"/>
              <a:buChar char="ü"/>
            </a:pPr>
            <a:r>
              <a:rPr dirty="0" sz="2800" lang="en-US">
                <a:solidFill>
                  <a:schemeClr val="tx1"/>
                </a:solidFill>
                <a:latin typeface="Trebuchet MS"/>
                <a:ea typeface="+mj-ea"/>
              </a:rPr>
              <a:t>Health Insurance Companies</a:t>
            </a:r>
          </a:p>
          <a:p>
            <a:pPr indent="-457200" marL="457200">
              <a:buFont typeface="Wingdings" panose="05000000000000000000" pitchFamily="2" charset="2"/>
              <a:buChar char="ü"/>
            </a:pPr>
            <a:r>
              <a:rPr dirty="0" sz="2800" lang="en-US">
                <a:solidFill>
                  <a:schemeClr val="tx1"/>
                </a:solidFill>
                <a:latin typeface="Trebuchet MS"/>
                <a:ea typeface="+mj-ea"/>
              </a:rPr>
              <a:t>Public Health Authorities</a:t>
            </a:r>
            <a:endParaRPr dirty="0" sz="2800" lang="en-IN">
              <a:solidFill>
                <a:schemeClr val="tx1"/>
              </a:solidFill>
              <a:latin typeface="Trebuchet MS"/>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1752600" cy="1952625"/>
          </a:xfrm>
          <a:prstGeom prst="rect"/>
        </p:spPr>
      </p:pic>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745274" y="283628"/>
            <a:ext cx="9764395" cy="1044517"/>
          </a:xfrm>
          <a:prstGeom prst="rect"/>
        </p:spPr>
        <p:txBody>
          <a:bodyPr bIns="0" lIns="0" rIns="0" rtlCol="0" tIns="485775" vert="horz" wrap="square">
            <a:spAutoFit/>
          </a:bodyPr>
          <a:p>
            <a:pPr marL="12700">
              <a:lnSpc>
                <a:spcPct val="100000"/>
              </a:lnSpc>
              <a:spcBef>
                <a:spcPts val="105"/>
              </a:spcBef>
            </a:pPr>
            <a:r>
              <a:rPr dirty="0" sz="3600" spc="-10"/>
              <a:t>SOLUTION</a:t>
            </a:r>
            <a:r>
              <a:rPr dirty="0" sz="3600" spc="-345"/>
              <a:t> </a:t>
            </a:r>
            <a:r>
              <a:rPr dirty="0" sz="3600"/>
              <a:t>AND</a:t>
            </a:r>
            <a:r>
              <a:rPr dirty="0" sz="3600" spc="-20"/>
              <a:t> </a:t>
            </a:r>
            <a:r>
              <a:rPr dirty="0" sz="3600"/>
              <a:t>ITS </a:t>
            </a:r>
            <a:r>
              <a:rPr dirty="0" sz="3600" spc="-20"/>
              <a:t>VALUE</a:t>
            </a:r>
            <a:r>
              <a:rPr dirty="0" sz="3600" spc="-120"/>
              <a:t> </a:t>
            </a:r>
            <a:r>
              <a:rPr dirty="0" sz="3600" spc="-10"/>
              <a:t>PROPOSITION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8"/>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74" name="object 9"/>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7</a:t>
            </a:fld>
            <a:endParaRPr dirty="0" spc="-50"/>
          </a:p>
        </p:txBody>
      </p:sp>
      <p:sp>
        <p:nvSpPr>
          <p:cNvPr id="1048675" name="TextBox 9"/>
          <p:cNvSpPr txBox="1"/>
          <p:nvPr/>
        </p:nvSpPr>
        <p:spPr>
          <a:xfrm>
            <a:off x="2057400" y="1905000"/>
            <a:ext cx="8077200" cy="3431709"/>
          </a:xfrm>
          <a:prstGeom prst="rect"/>
          <a:noFill/>
        </p:spPr>
        <p:txBody>
          <a:bodyPr rtlCol="0" wrap="square">
            <a:spAutoFit/>
          </a:bodyPr>
          <a:p>
            <a:pPr algn="l"/>
            <a:r>
              <a:rPr dirty="0" sz="2400" lang="en-US">
                <a:solidFill>
                  <a:schemeClr val="tx1"/>
                </a:solidFill>
                <a:latin typeface="Trebuchet MS"/>
                <a:ea typeface="+mj-ea"/>
              </a:rPr>
              <a:t>	The heart disease prediction model developed in this project leverages advanced machine learning techniques to accurately assess an individual's risk of developing heart disease. By analyzing comprehensive datasets containing clinical and demographic information, the model provides personalized risk predictions, enabling proactive intervention strategies and personalized patient care.</a:t>
            </a:r>
          </a:p>
          <a:p>
            <a:endParaRPr dirty="0" sz="25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7"/>
          <p:cNvSpPr txBox="1">
            <a:spLocks noGrp="1"/>
          </p:cNvSpPr>
          <p:nvPr>
            <p:ph type="title"/>
          </p:nvPr>
        </p:nvSpPr>
        <p:spPr>
          <a:xfrm>
            <a:off x="304800" y="493794"/>
            <a:ext cx="9764395" cy="942822"/>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a:t>
            </a:r>
            <a:r>
              <a:rPr dirty="0" sz="4250" spc="-10"/>
              <a:t>SOLUTION</a:t>
            </a:r>
            <a:endParaRPr dirty="0" sz="4250"/>
          </a:p>
        </p:txBody>
      </p:sp>
      <p:sp>
        <p:nvSpPr>
          <p:cNvPr id="104868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8</a:t>
            </a:fld>
            <a:endParaRPr dirty="0" spc="-25"/>
          </a:p>
        </p:txBody>
      </p:sp>
      <p:sp>
        <p:nvSpPr>
          <p:cNvPr id="1048681" name="TextBox 3"/>
          <p:cNvSpPr txBox="1"/>
          <p:nvPr/>
        </p:nvSpPr>
        <p:spPr>
          <a:xfrm>
            <a:off x="304800" y="1905000"/>
            <a:ext cx="10515600" cy="4247317"/>
          </a:xfrm>
          <a:prstGeom prst="rect"/>
          <a:noFill/>
        </p:spPr>
        <p:txBody>
          <a:bodyPr rtlCol="0" wrap="square">
            <a:spAutoFit/>
          </a:bodyPr>
          <a:p>
            <a:pPr algn="l" indent="-285750" marL="285750">
              <a:buFont typeface="Arial" panose="020B0604020202020204" pitchFamily="34" charset="0"/>
              <a:buChar char="•"/>
            </a:pPr>
            <a:r>
              <a:rPr b="1" dirty="0" lang="en-US">
                <a:solidFill>
                  <a:schemeClr val="tx1"/>
                </a:solidFill>
                <a:latin typeface="Trebuchet MS"/>
                <a:ea typeface="+mj-ea"/>
              </a:rPr>
              <a:t>Personalization: </a:t>
            </a:r>
            <a:r>
              <a:rPr dirty="0" lang="en-US">
                <a:solidFill>
                  <a:schemeClr val="tx1"/>
                </a:solidFill>
                <a:latin typeface="Trebuchet MS"/>
                <a:ea typeface="+mj-ea"/>
              </a:rPr>
              <a:t>The solution provides personalized risk assessments tailored to each individual's unique characteristics, offering insights into their specific risk factors for heart disease. This level of customization empowers both healthcare practitioners and patients to make informed decisions and take proactive steps towards better heart health.</a:t>
            </a:r>
          </a:p>
          <a:p>
            <a:pPr algn="l" indent="-285750" marL="285750">
              <a:buFont typeface="Arial" panose="020B0604020202020204" pitchFamily="34" charset="0"/>
              <a:buChar char="•"/>
            </a:pPr>
            <a:endParaRPr dirty="0" lang="en-US">
              <a:solidFill>
                <a:schemeClr val="tx1"/>
              </a:solidFill>
              <a:latin typeface="Trebuchet MS"/>
              <a:ea typeface="+mj-ea"/>
            </a:endParaRPr>
          </a:p>
          <a:p>
            <a:pPr algn="l" indent="-285750" marL="285750">
              <a:buFont typeface="Arial" panose="020B0604020202020204" pitchFamily="34" charset="0"/>
              <a:buChar char="•"/>
            </a:pPr>
            <a:r>
              <a:rPr b="1" dirty="0" lang="en-US">
                <a:solidFill>
                  <a:schemeClr val="tx1"/>
                </a:solidFill>
                <a:latin typeface="Trebuchet MS"/>
                <a:ea typeface="+mj-ea"/>
              </a:rPr>
              <a:t>Early Intervention: </a:t>
            </a:r>
            <a:r>
              <a:rPr dirty="0" lang="en-US">
                <a:solidFill>
                  <a:schemeClr val="tx1"/>
                </a:solidFill>
                <a:latin typeface="Trebuchet MS"/>
                <a:ea typeface="+mj-ea"/>
              </a:rPr>
              <a:t>By detecting individuals at heightened risk of heart disease early on, the solution enables timely intervention with targeted preventive measures and treatment strategies. This proactive approach can significantly improve patient outcomes and reduce the burden of heart disease on both individuals and healthcare systems.</a:t>
            </a:r>
          </a:p>
          <a:p>
            <a:pPr algn="l" indent="-285750" marL="285750">
              <a:buFont typeface="Arial" panose="020B0604020202020204" pitchFamily="34" charset="0"/>
              <a:buChar char="•"/>
            </a:pPr>
            <a:endParaRPr dirty="0" lang="en-US">
              <a:solidFill>
                <a:schemeClr val="tx1"/>
              </a:solidFill>
              <a:latin typeface="Trebuchet MS"/>
              <a:ea typeface="+mj-ea"/>
            </a:endParaRPr>
          </a:p>
          <a:p>
            <a:pPr algn="l" indent="-285750" marL="285750">
              <a:buFont typeface="Arial" panose="020B0604020202020204" pitchFamily="34" charset="0"/>
              <a:buChar char="•"/>
            </a:pPr>
            <a:r>
              <a:rPr b="1" dirty="0" lang="en-US">
                <a:solidFill>
                  <a:schemeClr val="tx1"/>
                </a:solidFill>
                <a:latin typeface="Trebuchet MS"/>
                <a:ea typeface="+mj-ea"/>
              </a:rPr>
              <a:t>Predictive Accuracy: </a:t>
            </a:r>
            <a:r>
              <a:rPr dirty="0" lang="en-US">
                <a:solidFill>
                  <a:schemeClr val="tx1"/>
                </a:solidFill>
                <a:latin typeface="Trebuchet MS"/>
                <a:ea typeface="+mj-ea"/>
              </a:rPr>
              <a:t>Leveraging advanced machine learning techniques, the solution delivers accurate predictions of heart disease risk based on comprehensive datasets containing clinical and demographic information. This high level of predictive accuracy instills confidence in healthcare practitioners and ensures that interventions are targeted towards those who need them most.</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8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p:nvPr/>
        </p:nvSpPr>
        <p:spPr>
          <a:xfrm>
            <a:off x="739775" y="1049337"/>
            <a:ext cx="10699750" cy="5958041"/>
          </a:xfrm>
          <a:prstGeom prst="rect"/>
        </p:spPr>
        <p:txBody>
          <a:bodyPr bIns="0" lIns="0" rIns="0" rtlCol="0" tIns="12700" vert="horz" wrap="square">
            <a:spAutoFit/>
          </a:bodyPr>
          <a:p>
            <a:pPr indent="-285750" marL="298450">
              <a:lnSpc>
                <a:spcPct val="100000"/>
              </a:lnSpc>
              <a:spcBef>
                <a:spcPts val="100"/>
              </a:spcBef>
              <a:buFont typeface="Arial" panose="020B0604020202020204" pitchFamily="34" charset="0"/>
              <a:buChar char="•"/>
            </a:pPr>
            <a:endParaRPr dirty="0" sz="1800" lang="en-US">
              <a:latin typeface="Trebuchet MS"/>
              <a:cs typeface="Trebuchet MS"/>
            </a:endParaRPr>
          </a:p>
          <a:p>
            <a:pPr indent="-285750" marL="298450">
              <a:lnSpc>
                <a:spcPct val="100000"/>
              </a:lnSpc>
              <a:spcBef>
                <a:spcPts val="100"/>
              </a:spcBef>
              <a:buFont typeface="Arial" panose="020B0604020202020204" pitchFamily="34" charset="0"/>
              <a:buChar char="•"/>
            </a:pPr>
            <a:r>
              <a:rPr b="1" dirty="0" sz="1800" lang="en-US">
                <a:latin typeface="Trebuchet MS"/>
                <a:cs typeface="Trebuchet MS"/>
              </a:rPr>
              <a:t>Logistic Regression: </a:t>
            </a:r>
            <a:r>
              <a:rPr dirty="0" sz="1800" lang="en-US">
                <a:latin typeface="Trebuchet MS"/>
                <a:cs typeface="Trebuchet MS"/>
              </a:rPr>
              <a:t>Despite its name, logistic regression is a linear model used for binary classification tasks. It calculates the probability of an instance belonging to a certain class using a logistic function. It's simple, interpretable, and works well for linearly separable data.</a:t>
            </a:r>
          </a:p>
          <a:p>
            <a:pPr indent="-285750" marL="298450">
              <a:lnSpc>
                <a:spcPct val="100000"/>
              </a:lnSpc>
              <a:spcBef>
                <a:spcPts val="100"/>
              </a:spcBef>
              <a:buFont typeface="Arial" panose="020B0604020202020204" pitchFamily="34" charset="0"/>
              <a:buChar char="•"/>
            </a:pPr>
            <a:endParaRPr dirty="0" sz="1800" lang="en-US">
              <a:latin typeface="Trebuchet MS"/>
              <a:cs typeface="Trebuchet MS"/>
            </a:endParaRPr>
          </a:p>
          <a:p>
            <a:pPr indent="-285750" marL="298450">
              <a:lnSpc>
                <a:spcPct val="100000"/>
              </a:lnSpc>
              <a:spcBef>
                <a:spcPts val="100"/>
              </a:spcBef>
              <a:buFont typeface="Arial" panose="020B0604020202020204" pitchFamily="34" charset="0"/>
              <a:buChar char="•"/>
            </a:pPr>
            <a:r>
              <a:rPr b="1" dirty="0" sz="1800" lang="en-US">
                <a:latin typeface="Trebuchet MS"/>
                <a:cs typeface="Trebuchet MS"/>
              </a:rPr>
              <a:t>Naive Bayes: </a:t>
            </a:r>
            <a:r>
              <a:rPr dirty="0" sz="1800" lang="en-US">
                <a:latin typeface="Trebuchet MS"/>
                <a:cs typeface="Trebuchet MS"/>
              </a:rPr>
              <a:t>Naive Bayes classifiers are based on Bayes' theorem with the assumption of independence between features. Despite this simplifying assumption, they can perform surprisingly well in many real-world situations and are particularly useful for text classification tasks.</a:t>
            </a:r>
          </a:p>
          <a:p>
            <a:pPr indent="-285750" marL="298450">
              <a:lnSpc>
                <a:spcPct val="100000"/>
              </a:lnSpc>
              <a:spcBef>
                <a:spcPts val="100"/>
              </a:spcBef>
              <a:buFont typeface="Arial" panose="020B0604020202020204" pitchFamily="34" charset="0"/>
              <a:buChar char="•"/>
            </a:pPr>
            <a:endParaRPr dirty="0" sz="1800" lang="en-US">
              <a:latin typeface="Trebuchet MS"/>
              <a:cs typeface="Trebuchet MS"/>
            </a:endParaRPr>
          </a:p>
          <a:p>
            <a:pPr indent="-285750" marL="298450">
              <a:lnSpc>
                <a:spcPct val="100000"/>
              </a:lnSpc>
              <a:spcBef>
                <a:spcPts val="100"/>
              </a:spcBef>
              <a:buFont typeface="Arial" panose="020B0604020202020204" pitchFamily="34" charset="0"/>
              <a:buChar char="•"/>
            </a:pPr>
            <a:r>
              <a:rPr b="1" dirty="0" sz="1800" lang="en-US">
                <a:latin typeface="Trebuchet MS"/>
                <a:cs typeface="Trebuchet MS"/>
              </a:rPr>
              <a:t>Support Vector Machine (SVM): </a:t>
            </a:r>
            <a:r>
              <a:rPr dirty="0" sz="1800" lang="en-US">
                <a:latin typeface="Trebuchet MS"/>
                <a:cs typeface="Trebuchet MS"/>
              </a:rPr>
              <a:t>SVMs are powerful supervised learning models used for classification and regression analysis. They find the optimal hyperplane that separates data into different classes while maximizing the margin between classes. SVMs can handle high-dimensional data and are effective in cases where the data is not linearly separable.</a:t>
            </a:r>
          </a:p>
          <a:p>
            <a:pPr indent="-285750" marL="298450">
              <a:lnSpc>
                <a:spcPct val="100000"/>
              </a:lnSpc>
              <a:spcBef>
                <a:spcPts val="100"/>
              </a:spcBef>
              <a:buFont typeface="Arial" panose="020B0604020202020204" pitchFamily="34" charset="0"/>
              <a:buChar char="•"/>
            </a:pPr>
            <a:endParaRPr dirty="0" sz="1800" lang="en-US">
              <a:latin typeface="Trebuchet MS"/>
              <a:cs typeface="Trebuchet MS"/>
            </a:endParaRPr>
          </a:p>
          <a:p>
            <a:pPr indent="-285750" marL="298450">
              <a:lnSpc>
                <a:spcPct val="100000"/>
              </a:lnSpc>
              <a:spcBef>
                <a:spcPts val="100"/>
              </a:spcBef>
              <a:buFont typeface="Arial" panose="020B0604020202020204" pitchFamily="34" charset="0"/>
              <a:buChar char="•"/>
            </a:pPr>
            <a:r>
              <a:rPr b="1" dirty="0" sz="1800" lang="en-US">
                <a:latin typeface="Trebuchet MS"/>
                <a:cs typeface="Trebuchet MS"/>
              </a:rPr>
              <a:t>K-Nearest Neighbors (KNN): </a:t>
            </a:r>
            <a:r>
              <a:rPr dirty="0" sz="1800" lang="en-US">
                <a:latin typeface="Trebuchet MS"/>
                <a:cs typeface="Trebuchet MS"/>
              </a:rPr>
              <a:t>KNN is a simple and intuitive algorithm that classifies an instance by a majority vote of its neighbors. It's a non-parametric method that doesn't make any assumptions about the underlying data distribution. KNN can be sensitive to the choice of the number of neighbors (k) and the distance metric used.</a:t>
            </a:r>
          </a:p>
          <a:p>
            <a:pPr indent="-285750" marL="298450">
              <a:lnSpc>
                <a:spcPct val="100000"/>
              </a:lnSpc>
              <a:spcBef>
                <a:spcPts val="100"/>
              </a:spcBef>
              <a:buFont typeface="Arial" panose="020B0604020202020204" pitchFamily="34" charset="0"/>
              <a:buChar char="•"/>
            </a:pPr>
            <a:endParaRPr dirty="0" sz="1800" lang="en-US">
              <a:latin typeface="Trebuchet MS"/>
              <a:cs typeface="Trebuchet MS"/>
            </a:endParaRPr>
          </a:p>
          <a:p>
            <a:pPr indent="-285750" marL="298450">
              <a:lnSpc>
                <a:spcPct val="100000"/>
              </a:lnSpc>
              <a:spcBef>
                <a:spcPts val="100"/>
              </a:spcBef>
              <a:buFont typeface="Arial" panose="020B0604020202020204" pitchFamily="34" charset="0"/>
              <a:buChar char="•"/>
            </a:pPr>
            <a:endParaRPr dirty="0" sz="1800" lang="en-US">
              <a:latin typeface="Trebuchet MS"/>
              <a:cs typeface="Trebuchet MS"/>
            </a:endParaRPr>
          </a:p>
          <a:p>
            <a:pPr marL="12700">
              <a:lnSpc>
                <a:spcPct val="100000"/>
              </a:lnSpc>
              <a:spcBef>
                <a:spcPts val="100"/>
              </a:spcBef>
            </a:pPr>
            <a:r>
              <a:rPr dirty="0" sz="1800" lang="en-US">
                <a:latin typeface="Trebuchet MS"/>
                <a:cs typeface="Trebuchet MS"/>
              </a:rPr>
              <a:t>.</a:t>
            </a:r>
            <a:endParaRPr dirty="0" sz="1800">
              <a:latin typeface="Trebuchet MS"/>
              <a:cs typeface="Trebuchet MS"/>
            </a:endParaRPr>
          </a:p>
        </p:txBody>
      </p:sp>
      <p:sp>
        <p:nvSpPr>
          <p:cNvPr id="104868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9</a:t>
            </a:fld>
            <a:endParaRPr dirty="0" spc="-25"/>
          </a:p>
        </p:txBody>
      </p:sp>
      <p:sp>
        <p:nvSpPr>
          <p:cNvPr id="1048687" name="object 8"/>
          <p:cNvSpPr txBox="1">
            <a:spLocks noGrp="1"/>
          </p:cNvSpPr>
          <p:nvPr>
            <p:ph type="ctrTitle"/>
          </p:nvPr>
        </p:nvSpPr>
        <p:spPr>
          <a:prstGeom prst="rect"/>
        </p:spPr>
        <p:txBody>
          <a:bodyPr bIns="0" lIns="0" rIns="0" rtlCol="0" tIns="13335" vert="horz" wrap="square">
            <a:spAutoFit/>
          </a:bodyPr>
          <a:p>
            <a:pPr marL="12700">
              <a:lnSpc>
                <a:spcPct val="100000"/>
              </a:lnSpc>
              <a:spcBef>
                <a:spcPts val="105"/>
              </a:spcBef>
            </a:pPr>
            <a:r>
              <a:rPr dirty="0" spc="-10"/>
              <a:t>MODELLING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Suddharshan</dc:creator>
  <cp:lastModifiedBy>Suddharshan V</cp:lastModifiedBy>
  <dcterms:created xsi:type="dcterms:W3CDTF">2024-04-02T04:31:25Z</dcterms:created>
  <dcterms:modified xsi:type="dcterms:W3CDTF">2024-04-17T09:16:52Z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y fmtid="{D5CDD505-2E9C-101B-9397-08002B2CF9AE}" pid="4" name="ICV">
    <vt:lpwstr>d49e3618a67a44a99bd9605b036224ba</vt:lpwstr>
  </property>
</Properties>
</file>