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0TudOgd39OHHquIhp8yq26sdPJF6gt5y/view?usp=sharing"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sz="280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sz="280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sz="2800"/>
          </a:p>
        </p:txBody>
      </p:sp>
      <p:sp>
        <p:nvSpPr>
          <p:cNvPr id="7" name="object 7"/>
          <p:cNvSpPr txBox="1"/>
          <p:nvPr/>
        </p:nvSpPr>
        <p:spPr>
          <a:xfrm>
            <a:off x="3296512" y="3732446"/>
            <a:ext cx="2799488" cy="447558"/>
          </a:xfrm>
          <a:prstGeom prst="rect">
            <a:avLst/>
          </a:prstGeom>
        </p:spPr>
        <p:txBody>
          <a:bodyPr vert="horz" wrap="square" lIns="0" tIns="16510" rIns="0" bIns="0" rtlCol="0">
            <a:spAutoFit/>
          </a:bodyPr>
          <a:lstStyle/>
          <a:p>
            <a:pPr marL="12700">
              <a:lnSpc>
                <a:spcPct val="100000"/>
              </a:lnSpc>
              <a:spcBef>
                <a:spcPts val="130"/>
              </a:spcBef>
            </a:pPr>
            <a:r>
              <a:rPr lang="en-IN" sz="2800" dirty="0" err="1">
                <a:latin typeface="Trebuchet MS"/>
                <a:cs typeface="Trebuchet MS"/>
              </a:rPr>
              <a:t>Ravin.A</a:t>
            </a:r>
            <a:endParaRPr sz="2800" dirty="0">
              <a:latin typeface="Trebuchet MS"/>
              <a:cs typeface="Trebuchet MS"/>
            </a:endParaRPr>
          </a:p>
        </p:txBody>
      </p:sp>
      <p:sp>
        <p:nvSpPr>
          <p:cNvPr id="8" name="object 8"/>
          <p:cNvSpPr txBox="1"/>
          <p:nvPr/>
        </p:nvSpPr>
        <p:spPr>
          <a:xfrm>
            <a:off x="918475" y="3170023"/>
            <a:ext cx="2799487" cy="443711"/>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2D936B"/>
                </a:solidFill>
                <a:latin typeface="Trebuchet MS"/>
                <a:cs typeface="Trebuchet MS"/>
              </a:rPr>
              <a:t>Project</a:t>
            </a:r>
            <a:r>
              <a:rPr lang="en-IN" sz="2800" b="1" spc="-10" dirty="0">
                <a:solidFill>
                  <a:srgbClr val="2D936B"/>
                </a:solidFill>
                <a:latin typeface="Trebuchet MS"/>
                <a:cs typeface="Trebuchet MS"/>
              </a:rPr>
              <a:t> Title:</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299715"/>
          </a:xfrm>
          <a:prstGeom prst="rect">
            <a:avLst/>
          </a:prstGeom>
        </p:spPr>
        <p:txBody>
          <a:bodyPr vert="horz" wrap="square" lIns="0" tIns="6985" rIns="0" bIns="0" rtlCol="0">
            <a:spAutoFit/>
          </a:bodyPr>
          <a:lstStyle/>
          <a:p>
            <a:pPr marL="12700">
              <a:lnSpc>
                <a:spcPct val="100000"/>
              </a:lnSpc>
              <a:spcBef>
                <a:spcPts val="55"/>
              </a:spcBef>
            </a:pPr>
            <a:r>
              <a:rPr sz="2800" dirty="0">
                <a:solidFill>
                  <a:srgbClr val="2D83C3"/>
                </a:solidFill>
                <a:latin typeface="Trebuchet MS"/>
                <a:cs typeface="Trebuchet MS"/>
              </a:rPr>
              <a:t>3/21/2024</a:t>
            </a:r>
            <a:r>
              <a:rPr sz="2800" spc="180" dirty="0">
                <a:solidFill>
                  <a:srgbClr val="2D83C3"/>
                </a:solidFill>
                <a:latin typeface="Trebuchet MS"/>
                <a:cs typeface="Trebuchet MS"/>
              </a:rPr>
              <a:t>  </a:t>
            </a:r>
            <a:r>
              <a:rPr sz="2800" b="1" dirty="0">
                <a:solidFill>
                  <a:srgbClr val="2D83C3"/>
                </a:solidFill>
                <a:latin typeface="Trebuchet MS"/>
                <a:cs typeface="Trebuchet MS"/>
              </a:rPr>
              <a:t>Annual</a:t>
            </a:r>
            <a:r>
              <a:rPr sz="2800" b="1" spc="-75" dirty="0">
                <a:solidFill>
                  <a:srgbClr val="2D83C3"/>
                </a:solidFill>
                <a:latin typeface="Trebuchet MS"/>
                <a:cs typeface="Trebuchet MS"/>
              </a:rPr>
              <a:t> </a:t>
            </a:r>
            <a:r>
              <a:rPr sz="2800" b="1" spc="-10" dirty="0">
                <a:solidFill>
                  <a:srgbClr val="2D83C3"/>
                </a:solidFill>
                <a:latin typeface="Trebuchet MS"/>
                <a:cs typeface="Trebuchet MS"/>
              </a:rPr>
              <a:t>Review</a:t>
            </a:r>
            <a:endParaRPr sz="2800">
              <a:latin typeface="Trebuchet MS"/>
              <a:cs typeface="Trebuchet MS"/>
            </a:endParaRPr>
          </a:p>
        </p:txBody>
      </p:sp>
      <p:sp>
        <p:nvSpPr>
          <p:cNvPr id="11" name="object 11"/>
          <p:cNvSpPr txBox="1">
            <a:spLocks noGrp="1"/>
          </p:cNvSpPr>
          <p:nvPr>
            <p:ph type="sldNum" sz="quarter" idx="7"/>
          </p:nvPr>
        </p:nvSpPr>
        <p:spPr>
          <a:xfrm>
            <a:off x="11277218" y="6473337"/>
            <a:ext cx="241300" cy="43794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z="2800" spc="-50" dirty="0"/>
              <a:t>1</a:t>
            </a:fld>
            <a:endParaRPr sz="2800" spc="-50" dirty="0"/>
          </a:p>
        </p:txBody>
      </p:sp>
      <p:sp>
        <p:nvSpPr>
          <p:cNvPr id="14" name="TextBox 13">
            <a:extLst>
              <a:ext uri="{FF2B5EF4-FFF2-40B4-BE49-F238E27FC236}">
                <a16:creationId xmlns:a16="http://schemas.microsoft.com/office/drawing/2014/main" id="{7374837C-48E3-D6E4-EB87-32D70D85FA47}"/>
              </a:ext>
            </a:extLst>
          </p:cNvPr>
          <p:cNvSpPr txBox="1"/>
          <p:nvPr/>
        </p:nvSpPr>
        <p:spPr>
          <a:xfrm>
            <a:off x="3287871" y="3215711"/>
            <a:ext cx="5596891" cy="447558"/>
          </a:xfrm>
          <a:prstGeom prst="rect">
            <a:avLst/>
          </a:prstGeom>
        </p:spPr>
        <p:txBody>
          <a:bodyPr vert="horz" wrap="square" lIns="0" tIns="16510" rIns="0" bIns="0" rtlCol="0">
            <a:spAutoFit/>
          </a:bodyPr>
          <a:lstStyle>
            <a:defPPr>
              <a:defRPr kern="0"/>
            </a:defPPr>
            <a:lvl1pPr marL="12700">
              <a:lnSpc>
                <a:spcPct val="100000"/>
              </a:lnSpc>
              <a:spcBef>
                <a:spcPts val="130"/>
              </a:spcBef>
              <a:defRPr sz="3200">
                <a:latin typeface="Trebuchet MS"/>
                <a:cs typeface="Trebuchet MS"/>
              </a:defRPr>
            </a:lvl1pPr>
          </a:lstStyle>
          <a:p>
            <a:r>
              <a:rPr lang="en-IN" sz="2800" dirty="0"/>
              <a:t>Heart Disease Prediction</a:t>
            </a:r>
          </a:p>
        </p:txBody>
      </p:sp>
      <p:sp>
        <p:nvSpPr>
          <p:cNvPr id="15" name="TextBox 14">
            <a:extLst>
              <a:ext uri="{FF2B5EF4-FFF2-40B4-BE49-F238E27FC236}">
                <a16:creationId xmlns:a16="http://schemas.microsoft.com/office/drawing/2014/main" id="{1A51348F-7F75-3767-EC2D-3F4A49438AB8}"/>
              </a:ext>
            </a:extLst>
          </p:cNvPr>
          <p:cNvSpPr txBox="1"/>
          <p:nvPr/>
        </p:nvSpPr>
        <p:spPr>
          <a:xfrm>
            <a:off x="1971675" y="3629526"/>
            <a:ext cx="1907762" cy="523220"/>
          </a:xfrm>
          <a:prstGeom prst="rect">
            <a:avLst/>
          </a:prstGeom>
          <a:noFill/>
        </p:spPr>
        <p:txBody>
          <a:bodyPr wrap="square">
            <a:spAutoFit/>
          </a:bodyPr>
          <a:lstStyle/>
          <a:p>
            <a:r>
              <a:rPr lang="en-IN" sz="2800" b="1" spc="-10" dirty="0">
                <a:solidFill>
                  <a:srgbClr val="2D936B"/>
                </a:solidFill>
                <a:latin typeface="Trebuchet MS"/>
              </a:rPr>
              <a:t>Name</a:t>
            </a:r>
            <a:r>
              <a:rPr lang="en-IN" sz="2800" dirty="0"/>
              <a:t>:</a:t>
            </a:r>
          </a:p>
        </p:txBody>
      </p:sp>
      <p:sp>
        <p:nvSpPr>
          <p:cNvPr id="13" name="TextBox 12">
            <a:extLst>
              <a:ext uri="{FF2B5EF4-FFF2-40B4-BE49-F238E27FC236}">
                <a16:creationId xmlns:a16="http://schemas.microsoft.com/office/drawing/2014/main" id="{C8CD0CC6-2058-52FD-8A95-0454DB10887A}"/>
              </a:ext>
            </a:extLst>
          </p:cNvPr>
          <p:cNvSpPr txBox="1"/>
          <p:nvPr/>
        </p:nvSpPr>
        <p:spPr>
          <a:xfrm>
            <a:off x="637389" y="4234918"/>
            <a:ext cx="3049571" cy="523220"/>
          </a:xfrm>
          <a:prstGeom prst="rect">
            <a:avLst/>
          </a:prstGeom>
          <a:noFill/>
        </p:spPr>
        <p:txBody>
          <a:bodyPr wrap="square">
            <a:spAutoFit/>
          </a:bodyPr>
          <a:lstStyle/>
          <a:p>
            <a:pPr marL="12700">
              <a:lnSpc>
                <a:spcPct val="100000"/>
              </a:lnSpc>
              <a:spcBef>
                <a:spcPts val="100"/>
              </a:spcBef>
            </a:pPr>
            <a:r>
              <a:rPr lang="en-IN" sz="2800" b="1" spc="-10" dirty="0">
                <a:solidFill>
                  <a:srgbClr val="2D936B"/>
                </a:solidFill>
                <a:latin typeface="Trebuchet MS"/>
                <a:cs typeface="Trebuchet MS"/>
              </a:rPr>
              <a:t>College Name:</a:t>
            </a:r>
            <a:endParaRPr lang="en-IN" sz="2800" dirty="0">
              <a:latin typeface="Trebuchet MS"/>
              <a:cs typeface="Trebuchet MS"/>
            </a:endParaRPr>
          </a:p>
        </p:txBody>
      </p:sp>
      <p:sp>
        <p:nvSpPr>
          <p:cNvPr id="21" name="TextBox 20">
            <a:extLst>
              <a:ext uri="{FF2B5EF4-FFF2-40B4-BE49-F238E27FC236}">
                <a16:creationId xmlns:a16="http://schemas.microsoft.com/office/drawing/2014/main" id="{2C8DAFE1-10B4-F54B-C390-BDD814061D92}"/>
              </a:ext>
            </a:extLst>
          </p:cNvPr>
          <p:cNvSpPr txBox="1"/>
          <p:nvPr/>
        </p:nvSpPr>
        <p:spPr>
          <a:xfrm>
            <a:off x="3173113" y="4279074"/>
            <a:ext cx="6705600" cy="954107"/>
          </a:xfrm>
          <a:prstGeom prst="rect">
            <a:avLst/>
          </a:prstGeom>
          <a:noFill/>
        </p:spPr>
        <p:txBody>
          <a:bodyPr wrap="square">
            <a:spAutoFit/>
          </a:bodyPr>
          <a:lstStyle/>
          <a:p>
            <a:pPr marL="12700">
              <a:lnSpc>
                <a:spcPct val="100000"/>
              </a:lnSpc>
              <a:spcBef>
                <a:spcPts val="130"/>
              </a:spcBef>
            </a:pPr>
            <a:r>
              <a:rPr lang="en-IN" sz="2800" dirty="0">
                <a:latin typeface="Trebuchet MS"/>
                <a:cs typeface="Trebuchet MS"/>
              </a:rPr>
              <a:t>Madras Institute of Technology, Anna University</a:t>
            </a:r>
          </a:p>
        </p:txBody>
      </p:sp>
      <p:sp>
        <p:nvSpPr>
          <p:cNvPr id="22" name="TextBox 21">
            <a:extLst>
              <a:ext uri="{FF2B5EF4-FFF2-40B4-BE49-F238E27FC236}">
                <a16:creationId xmlns:a16="http://schemas.microsoft.com/office/drawing/2014/main" id="{05774F53-B0F8-9924-CBA3-5377B90C57EB}"/>
              </a:ext>
            </a:extLst>
          </p:cNvPr>
          <p:cNvSpPr txBox="1"/>
          <p:nvPr/>
        </p:nvSpPr>
        <p:spPr>
          <a:xfrm>
            <a:off x="1907357" y="5215265"/>
            <a:ext cx="1524786" cy="523220"/>
          </a:xfrm>
          <a:prstGeom prst="rect">
            <a:avLst/>
          </a:prstGeom>
          <a:noFill/>
        </p:spPr>
        <p:txBody>
          <a:bodyPr wrap="square">
            <a:spAutoFit/>
          </a:bodyPr>
          <a:lstStyle/>
          <a:p>
            <a:pPr marL="12700">
              <a:lnSpc>
                <a:spcPct val="100000"/>
              </a:lnSpc>
              <a:spcBef>
                <a:spcPts val="100"/>
              </a:spcBef>
            </a:pPr>
            <a:r>
              <a:rPr lang="en-IN" sz="2800" b="1" spc="-10" dirty="0">
                <a:solidFill>
                  <a:srgbClr val="2D936B"/>
                </a:solidFill>
                <a:latin typeface="Trebuchet MS"/>
                <a:cs typeface="Trebuchet MS"/>
              </a:rPr>
              <a:t>NM ID:</a:t>
            </a:r>
            <a:endParaRPr lang="en-IN" sz="2800" dirty="0">
              <a:latin typeface="Trebuchet MS"/>
              <a:cs typeface="Trebuchet MS"/>
            </a:endParaRPr>
          </a:p>
        </p:txBody>
      </p:sp>
      <p:sp>
        <p:nvSpPr>
          <p:cNvPr id="24" name="TextBox 23">
            <a:extLst>
              <a:ext uri="{FF2B5EF4-FFF2-40B4-BE49-F238E27FC236}">
                <a16:creationId xmlns:a16="http://schemas.microsoft.com/office/drawing/2014/main" id="{A7D71F55-FD52-3313-04E0-203B679B1136}"/>
              </a:ext>
            </a:extLst>
          </p:cNvPr>
          <p:cNvSpPr txBox="1"/>
          <p:nvPr/>
        </p:nvSpPr>
        <p:spPr>
          <a:xfrm>
            <a:off x="3142093" y="5212036"/>
            <a:ext cx="6477590" cy="523220"/>
          </a:xfrm>
          <a:prstGeom prst="rect">
            <a:avLst/>
          </a:prstGeom>
          <a:noFill/>
        </p:spPr>
        <p:txBody>
          <a:bodyPr wrap="square">
            <a:spAutoFit/>
          </a:bodyPr>
          <a:lstStyle/>
          <a:p>
            <a:r>
              <a:rPr lang="en-IN" sz="2800" dirty="0">
                <a:latin typeface="Trebuchet MS"/>
              </a:rPr>
              <a:t>861BD804D0DD680B45C41C00BE0A4CE2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lang="en-IN" spc="-10" dirty="0"/>
              <a:t>MODELLING</a:t>
            </a:r>
            <a:endParaRPr lang="en-IN"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1B82CAE1-16D5-8799-F3FE-0AF05244BF42}"/>
              </a:ext>
            </a:extLst>
          </p:cNvPr>
          <p:cNvSpPr txBox="1"/>
          <p:nvPr/>
        </p:nvSpPr>
        <p:spPr>
          <a:xfrm>
            <a:off x="752475" y="1219200"/>
            <a:ext cx="10220325" cy="5909310"/>
          </a:xfrm>
          <a:prstGeom prst="rect">
            <a:avLst/>
          </a:prstGeom>
          <a:noFill/>
        </p:spPr>
        <p:txBody>
          <a:bodyPr wrap="square" rtlCol="0">
            <a:spAutoFit/>
          </a:bodyPr>
          <a:lstStyle/>
          <a:p>
            <a:pPr marL="298450" indent="-285750">
              <a:lnSpc>
                <a:spcPct val="100000"/>
              </a:lnSpc>
              <a:spcBef>
                <a:spcPts val="100"/>
              </a:spcBef>
              <a:buFont typeface="Arial" panose="020B0604020202020204" pitchFamily="34" charset="0"/>
              <a:buChar char="•"/>
            </a:pPr>
            <a:r>
              <a:rPr lang="en-US" sz="1600" b="1" dirty="0">
                <a:latin typeface="Trebuchet MS"/>
                <a:cs typeface="Trebuchet MS"/>
              </a:rPr>
              <a:t>Decision Tree: </a:t>
            </a:r>
            <a:r>
              <a:rPr lang="en-US" sz="1600" dirty="0">
                <a:latin typeface="Trebuchet MS"/>
                <a:cs typeface="Trebuchet MS"/>
              </a:rPr>
              <a:t>Decision trees recursively split the data based on the features' values to create a tree-like structure. Each internal node represents a "decision" based on a feature, and each leaf node represents a class label. Decision trees are easy to interpret and can handle both numerical and categorical data.</a:t>
            </a:r>
          </a:p>
          <a:p>
            <a:pPr marL="298450" indent="-285750">
              <a:lnSpc>
                <a:spcPct val="100000"/>
              </a:lnSpc>
              <a:spcBef>
                <a:spcPts val="100"/>
              </a:spcBef>
              <a:buFont typeface="Arial" panose="020B0604020202020204" pitchFamily="34" charset="0"/>
              <a:buChar char="•"/>
            </a:pPr>
            <a:endParaRPr lang="en-US" sz="1600" dirty="0">
              <a:latin typeface="Trebuchet MS"/>
              <a:cs typeface="Trebuchet MS"/>
            </a:endParaRPr>
          </a:p>
          <a:p>
            <a:pPr marL="298450" indent="-285750">
              <a:lnSpc>
                <a:spcPct val="100000"/>
              </a:lnSpc>
              <a:spcBef>
                <a:spcPts val="100"/>
              </a:spcBef>
              <a:buFont typeface="Arial" panose="020B0604020202020204" pitchFamily="34" charset="0"/>
              <a:buChar char="•"/>
            </a:pPr>
            <a:r>
              <a:rPr lang="en-US" sz="1600" b="1" dirty="0">
                <a:latin typeface="Trebuchet MS"/>
                <a:cs typeface="Trebuchet MS"/>
              </a:rPr>
              <a:t>Random Forest: </a:t>
            </a:r>
            <a:r>
              <a:rPr lang="en-US" sz="1600" dirty="0">
                <a:latin typeface="Trebuchet MS"/>
                <a:cs typeface="Trebuchet MS"/>
              </a:rPr>
              <a:t>Random Forest is an ensemble learning method that constructs multiple decision trees during training and outputs the mode of the classes (classification) or the average prediction (regression) of the individual trees. Random Forest mitigates overfitting and improves generalization compared to individual decision trees.</a:t>
            </a:r>
          </a:p>
          <a:p>
            <a:pPr marL="298450" indent="-285750">
              <a:lnSpc>
                <a:spcPct val="100000"/>
              </a:lnSpc>
              <a:spcBef>
                <a:spcPts val="100"/>
              </a:spcBef>
              <a:buFont typeface="Arial" panose="020B0604020202020204" pitchFamily="34" charset="0"/>
              <a:buChar char="•"/>
            </a:pPr>
            <a:endParaRPr lang="en-US" sz="1600" dirty="0">
              <a:latin typeface="Trebuchet MS"/>
              <a:cs typeface="Trebuchet MS"/>
            </a:endParaRPr>
          </a:p>
          <a:p>
            <a:pPr marL="298450" indent="-285750">
              <a:lnSpc>
                <a:spcPct val="100000"/>
              </a:lnSpc>
              <a:spcBef>
                <a:spcPts val="100"/>
              </a:spcBef>
              <a:buFont typeface="Arial" panose="020B0604020202020204" pitchFamily="34" charset="0"/>
              <a:buChar char="•"/>
            </a:pPr>
            <a:r>
              <a:rPr lang="en-US" sz="1600" b="1" dirty="0" err="1">
                <a:latin typeface="Trebuchet MS"/>
                <a:cs typeface="Trebuchet MS"/>
              </a:rPr>
              <a:t>XGBoost</a:t>
            </a:r>
            <a:r>
              <a:rPr lang="en-US" sz="1600" b="1" dirty="0">
                <a:latin typeface="Trebuchet MS"/>
                <a:cs typeface="Trebuchet MS"/>
              </a:rPr>
              <a:t>: </a:t>
            </a:r>
            <a:r>
              <a:rPr lang="en-US" sz="1600" dirty="0" err="1">
                <a:latin typeface="Trebuchet MS"/>
                <a:cs typeface="Trebuchet MS"/>
              </a:rPr>
              <a:t>XGBoost</a:t>
            </a:r>
            <a:r>
              <a:rPr lang="en-US" sz="1600" dirty="0">
                <a:latin typeface="Trebuchet MS"/>
                <a:cs typeface="Trebuchet MS"/>
              </a:rPr>
              <a:t> (Extreme Gradient Boosting) is a scalable and efficient implementation of gradient boosting machines. It builds a series of weak learners (typically decision trees) sequentially, with each learner correcting the mistakes of its predecessors. </a:t>
            </a:r>
            <a:r>
              <a:rPr lang="en-US" sz="1600" dirty="0" err="1">
                <a:latin typeface="Trebuchet MS"/>
                <a:cs typeface="Trebuchet MS"/>
              </a:rPr>
              <a:t>XGBoost</a:t>
            </a:r>
            <a:r>
              <a:rPr lang="en-US" sz="1600" dirty="0">
                <a:latin typeface="Trebuchet MS"/>
                <a:cs typeface="Trebuchet MS"/>
              </a:rPr>
              <a:t> is known for its speed and performance in various machine learning competitions.</a:t>
            </a:r>
          </a:p>
          <a:p>
            <a:pPr marL="298450" indent="-285750">
              <a:lnSpc>
                <a:spcPct val="100000"/>
              </a:lnSpc>
              <a:spcBef>
                <a:spcPts val="100"/>
              </a:spcBef>
              <a:buFont typeface="Arial" panose="020B0604020202020204" pitchFamily="34" charset="0"/>
              <a:buChar char="•"/>
            </a:pPr>
            <a:endParaRPr lang="en-US" sz="1600" dirty="0">
              <a:latin typeface="Trebuchet MS"/>
              <a:cs typeface="Trebuchet MS"/>
            </a:endParaRPr>
          </a:p>
          <a:p>
            <a:pPr marL="298450" indent="-285750">
              <a:lnSpc>
                <a:spcPct val="100000"/>
              </a:lnSpc>
              <a:spcBef>
                <a:spcPts val="100"/>
              </a:spcBef>
              <a:buFont typeface="Arial" panose="020B0604020202020204" pitchFamily="34" charset="0"/>
              <a:buChar char="•"/>
            </a:pPr>
            <a:r>
              <a:rPr lang="en-US" sz="1600" b="1" dirty="0">
                <a:latin typeface="Trebuchet MS"/>
                <a:cs typeface="Trebuchet MS"/>
              </a:rPr>
              <a:t>Neural Network: </a:t>
            </a:r>
            <a:r>
              <a:rPr lang="en-US" sz="1600" dirty="0">
                <a:latin typeface="Trebuchet MS"/>
                <a:cs typeface="Trebuchet MS"/>
              </a:rPr>
              <a:t>Neural networks, particularly deep learning models, have gained popularity for their ability to learn complex patterns from data. They consist of interconnected layers of neurons that learn hierarchical representations of the input data. Neural networks can automatically extract features from raw data and have shown remarkable performance in various classification tasks.</a:t>
            </a:r>
          </a:p>
          <a:p>
            <a:endParaRPr lang="en-IN" sz="1700" dirty="0"/>
          </a:p>
          <a:p>
            <a:r>
              <a:rPr lang="en-IN" sz="1700" dirty="0"/>
              <a:t>.</a:t>
            </a:r>
          </a:p>
          <a:p>
            <a:r>
              <a:rPr lang="en-IN" sz="1700" dirty="0"/>
              <a:t>.</a:t>
            </a:r>
          </a:p>
          <a:p>
            <a:r>
              <a:rPr lang="en-IN" sz="1700" dirty="0"/>
              <a:t>.</a:t>
            </a:r>
          </a:p>
          <a:p>
            <a:endParaRPr lang="en-IN"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lang="en-IN" spc="-60" dirty="0"/>
              <a:t>MODEL COMPARISON</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4" name="Picture 3">
            <a:extLst>
              <a:ext uri="{FF2B5EF4-FFF2-40B4-BE49-F238E27FC236}">
                <a16:creationId xmlns:a16="http://schemas.microsoft.com/office/drawing/2014/main" id="{461175DE-0983-2674-77D8-D5DF480AE096}"/>
              </a:ext>
            </a:extLst>
          </p:cNvPr>
          <p:cNvPicPr>
            <a:picLocks noChangeAspect="1"/>
          </p:cNvPicPr>
          <p:nvPr/>
        </p:nvPicPr>
        <p:blipFill>
          <a:blip r:embed="rId3"/>
          <a:stretch>
            <a:fillRect/>
          </a:stretch>
        </p:blipFill>
        <p:spPr>
          <a:xfrm>
            <a:off x="457200" y="1447799"/>
            <a:ext cx="9677400" cy="5167757"/>
          </a:xfrm>
          <a:prstGeom prst="rect">
            <a:avLst/>
          </a:prstGeom>
        </p:spPr>
      </p:pic>
    </p:spTree>
    <p:extLst>
      <p:ext uri="{BB962C8B-B14F-4D97-AF65-F5344CB8AC3E}">
        <p14:creationId xmlns:p14="http://schemas.microsoft.com/office/powerpoint/2010/main" val="412319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p:nvPr/>
        </p:nvSpPr>
        <p:spPr>
          <a:xfrm>
            <a:off x="558165" y="5371754"/>
            <a:ext cx="8458201" cy="940001"/>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Demo </a:t>
            </a:r>
            <a:r>
              <a:rPr lang="en-IN" sz="2000" dirty="0" err="1">
                <a:latin typeface="Trebuchet MS"/>
                <a:cs typeface="Trebuchet MS"/>
              </a:rPr>
              <a:t>Link:</a:t>
            </a:r>
            <a:r>
              <a:rPr lang="en-IN" sz="2000" dirty="0" err="1">
                <a:latin typeface="Trebuchet MS"/>
                <a:cs typeface="Trebuchet MS"/>
                <a:hlinkClick r:id="rId3"/>
              </a:rPr>
              <a:t>https</a:t>
            </a:r>
            <a:r>
              <a:rPr lang="en-IN" sz="2000" dirty="0">
                <a:latin typeface="Trebuchet MS"/>
                <a:cs typeface="Trebuchet MS"/>
                <a:hlinkClick r:id="rId3"/>
              </a:rPr>
              <a:t>://drive.google.com/file/d/10TudOgd39OHHquIhp8yq26sdPJF6gt5y/</a:t>
            </a:r>
            <a:r>
              <a:rPr lang="en-IN" sz="2000" dirty="0" err="1">
                <a:latin typeface="Trebuchet MS"/>
                <a:cs typeface="Trebuchet MS"/>
                <a:hlinkClick r:id="rId3"/>
              </a:rPr>
              <a:t>view?usp</a:t>
            </a:r>
            <a:r>
              <a:rPr lang="en-IN" sz="2000" dirty="0">
                <a:latin typeface="Trebuchet MS"/>
                <a:cs typeface="Trebuchet MS"/>
                <a:hlinkClick r:id="rId3"/>
              </a:rPr>
              <a:t>=sharing</a:t>
            </a:r>
            <a:endParaRPr sz="2000" dirty="0">
              <a:latin typeface="Trebuchet MS"/>
              <a:cs typeface="Trebuchet MS"/>
            </a:endParaRPr>
          </a:p>
        </p:txBody>
      </p:sp>
      <p:sp>
        <p:nvSpPr>
          <p:cNvPr id="15" name="TextBox 14">
            <a:extLst>
              <a:ext uri="{FF2B5EF4-FFF2-40B4-BE49-F238E27FC236}">
                <a16:creationId xmlns:a16="http://schemas.microsoft.com/office/drawing/2014/main" id="{9451C2DE-9EEA-7FCE-663F-08E136C4FCCD}"/>
              </a:ext>
            </a:extLst>
          </p:cNvPr>
          <p:cNvSpPr txBox="1"/>
          <p:nvPr/>
        </p:nvSpPr>
        <p:spPr>
          <a:xfrm>
            <a:off x="751029" y="1676009"/>
            <a:ext cx="6099142" cy="523220"/>
          </a:xfrm>
          <a:prstGeom prst="rect">
            <a:avLst/>
          </a:prstGeom>
          <a:noFill/>
        </p:spPr>
        <p:txBody>
          <a:bodyPr wrap="square">
            <a:spAutoFit/>
          </a:bodyPr>
          <a:lstStyle/>
          <a:p>
            <a:r>
              <a:rPr lang="en-IN" sz="2800" b="1" spc="-60" dirty="0">
                <a:solidFill>
                  <a:schemeClr val="tx1"/>
                </a:solidFill>
                <a:latin typeface="Trebuchet MS"/>
                <a:ea typeface="+mj-ea"/>
              </a:rPr>
              <a:t>TEST CASES</a:t>
            </a:r>
          </a:p>
        </p:txBody>
      </p:sp>
      <p:sp>
        <p:nvSpPr>
          <p:cNvPr id="17" name="TextBox 16">
            <a:extLst>
              <a:ext uri="{FF2B5EF4-FFF2-40B4-BE49-F238E27FC236}">
                <a16:creationId xmlns:a16="http://schemas.microsoft.com/office/drawing/2014/main" id="{C234D5CD-D755-91D4-E3A9-22E29B786B3A}"/>
              </a:ext>
            </a:extLst>
          </p:cNvPr>
          <p:cNvSpPr txBox="1"/>
          <p:nvPr/>
        </p:nvSpPr>
        <p:spPr>
          <a:xfrm>
            <a:off x="716170" y="2248428"/>
            <a:ext cx="9339355" cy="2554545"/>
          </a:xfrm>
          <a:prstGeom prst="rect">
            <a:avLst/>
          </a:prstGeom>
          <a:noFill/>
        </p:spPr>
        <p:txBody>
          <a:bodyPr wrap="square">
            <a:spAutoFit/>
          </a:bodyPr>
          <a:lstStyle/>
          <a:p>
            <a:r>
              <a:rPr lang="en-US" sz="2000" dirty="0"/>
              <a:t>The accuracy score achieved using Logistic Regression is: 85.25 %</a:t>
            </a:r>
          </a:p>
          <a:p>
            <a:r>
              <a:rPr lang="en-US" sz="2000" dirty="0"/>
              <a:t>The accuracy score achieved using Naive Bayes is: 85.25 %</a:t>
            </a:r>
          </a:p>
          <a:p>
            <a:r>
              <a:rPr lang="en-US" sz="2000" dirty="0"/>
              <a:t>The accuracy score achieved using Support Vector Machine is: 81.97 %</a:t>
            </a:r>
          </a:p>
          <a:p>
            <a:r>
              <a:rPr lang="en-US" sz="2000" dirty="0"/>
              <a:t>The accuracy score achieved using K-Nearest Neighbors is: 67.21 %</a:t>
            </a:r>
          </a:p>
          <a:p>
            <a:r>
              <a:rPr lang="en-US" sz="2000" dirty="0"/>
              <a:t>The accuracy score achieved using Decision Tree is: 81.97 %</a:t>
            </a:r>
          </a:p>
          <a:p>
            <a:r>
              <a:rPr lang="en-US" sz="2000" dirty="0"/>
              <a:t>The accuracy score achieved using Random Forest is: 95.08 %</a:t>
            </a:r>
          </a:p>
          <a:p>
            <a:r>
              <a:rPr lang="en-US" sz="2000" dirty="0"/>
              <a:t>The accuracy score achieved using </a:t>
            </a:r>
            <a:r>
              <a:rPr lang="en-US" sz="2000" dirty="0" err="1"/>
              <a:t>XGBoost</a:t>
            </a:r>
            <a:r>
              <a:rPr lang="en-US" sz="2000" dirty="0"/>
              <a:t> is: 85.25 %</a:t>
            </a:r>
          </a:p>
          <a:p>
            <a:r>
              <a:rPr lang="en-US" sz="2000" dirty="0"/>
              <a:t>The accuracy score achieved using Neural Network is: 80.33 %</a:t>
            </a:r>
            <a:endParaRPr lang="en-IN" sz="2000" dirty="0"/>
          </a:p>
        </p:txBody>
      </p:sp>
    </p:spTree>
    <p:extLst>
      <p:ext uri="{BB962C8B-B14F-4D97-AF65-F5344CB8AC3E}">
        <p14:creationId xmlns:p14="http://schemas.microsoft.com/office/powerpoint/2010/main" val="157429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4267199"/>
            <a:ext cx="3000375" cy="256222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96009" y="385444"/>
            <a:ext cx="8726551"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0244CD8A-2208-0FB4-A92F-87D32ABF9D90}"/>
              </a:ext>
            </a:extLst>
          </p:cNvPr>
          <p:cNvSpPr txBox="1"/>
          <p:nvPr/>
        </p:nvSpPr>
        <p:spPr>
          <a:xfrm>
            <a:off x="1869440" y="1600200"/>
            <a:ext cx="5855335" cy="3539430"/>
          </a:xfrm>
          <a:prstGeom prst="rect">
            <a:avLst/>
          </a:prstGeom>
          <a:noFill/>
        </p:spPr>
        <p:txBody>
          <a:bodyPr wrap="square" rtlCol="0">
            <a:spAutoFit/>
          </a:bodyPr>
          <a:lstStyle/>
          <a:p>
            <a:pPr marL="514350" indent="-514350">
              <a:buFont typeface="+mj-lt"/>
              <a:buAutoNum type="arabicPeriod"/>
            </a:pPr>
            <a:r>
              <a:rPr lang="en-US" sz="2800" dirty="0">
                <a:solidFill>
                  <a:schemeClr val="tx1"/>
                </a:solidFill>
                <a:latin typeface="Trebuchet MS"/>
                <a:ea typeface="+mj-ea"/>
              </a:rPr>
              <a:t>Introduction</a:t>
            </a:r>
          </a:p>
          <a:p>
            <a:pPr marL="514350" indent="-514350">
              <a:buFont typeface="+mj-lt"/>
              <a:buAutoNum type="arabicPeriod"/>
            </a:pPr>
            <a:r>
              <a:rPr lang="en-US" sz="2800" dirty="0">
                <a:solidFill>
                  <a:schemeClr val="tx1"/>
                </a:solidFill>
                <a:latin typeface="Trebuchet MS"/>
                <a:ea typeface="+mj-ea"/>
              </a:rPr>
              <a:t>Problem Statement</a:t>
            </a:r>
          </a:p>
          <a:p>
            <a:pPr marL="514350" indent="-514350">
              <a:buFont typeface="+mj-lt"/>
              <a:buAutoNum type="arabicPeriod"/>
            </a:pPr>
            <a:r>
              <a:rPr lang="en-US" sz="2800" dirty="0">
                <a:solidFill>
                  <a:schemeClr val="tx1"/>
                </a:solidFill>
                <a:latin typeface="Trebuchet MS"/>
                <a:ea typeface="+mj-ea"/>
              </a:rPr>
              <a:t>Project Overview</a:t>
            </a:r>
          </a:p>
          <a:p>
            <a:pPr marL="514350" indent="-514350">
              <a:buFont typeface="+mj-lt"/>
              <a:buAutoNum type="arabicPeriod"/>
            </a:pPr>
            <a:r>
              <a:rPr lang="en-US" sz="2800" dirty="0">
                <a:solidFill>
                  <a:schemeClr val="tx1"/>
                </a:solidFill>
                <a:latin typeface="Trebuchet MS"/>
                <a:ea typeface="+mj-ea"/>
              </a:rPr>
              <a:t>End Users</a:t>
            </a:r>
          </a:p>
          <a:p>
            <a:pPr marL="514350" indent="-514350">
              <a:buFont typeface="+mj-lt"/>
              <a:buAutoNum type="arabicPeriod"/>
            </a:pPr>
            <a:r>
              <a:rPr lang="en-US" sz="2800" dirty="0">
                <a:solidFill>
                  <a:schemeClr val="tx1"/>
                </a:solidFill>
                <a:latin typeface="Trebuchet MS"/>
                <a:ea typeface="+mj-ea"/>
              </a:rPr>
              <a:t>Solution and Value Proposition</a:t>
            </a:r>
          </a:p>
          <a:p>
            <a:pPr marL="514350" indent="-514350">
              <a:buFont typeface="+mj-lt"/>
              <a:buAutoNum type="arabicPeriod"/>
            </a:pPr>
            <a:r>
              <a:rPr lang="en-US" sz="2800" dirty="0">
                <a:solidFill>
                  <a:schemeClr val="tx1"/>
                </a:solidFill>
                <a:latin typeface="Trebuchet MS"/>
                <a:ea typeface="+mj-ea"/>
              </a:rPr>
              <a:t>The Wow in Solution</a:t>
            </a:r>
          </a:p>
          <a:p>
            <a:pPr marL="514350" indent="-514350">
              <a:buFont typeface="+mj-lt"/>
              <a:buAutoNum type="arabicPeriod"/>
            </a:pPr>
            <a:r>
              <a:rPr lang="en-US" sz="2800" dirty="0">
                <a:solidFill>
                  <a:schemeClr val="tx1"/>
                </a:solidFill>
                <a:latin typeface="Trebuchet MS"/>
                <a:ea typeface="+mj-ea"/>
              </a:rPr>
              <a:t>Modelling</a:t>
            </a:r>
          </a:p>
          <a:p>
            <a:pPr marL="514350" indent="-514350">
              <a:buFont typeface="+mj-lt"/>
              <a:buAutoNum type="arabicPeriod"/>
            </a:pPr>
            <a:r>
              <a:rPr lang="en-US" sz="2800" dirty="0">
                <a:solidFill>
                  <a:schemeClr val="tx1"/>
                </a:solidFill>
                <a:latin typeface="Trebuchet MS"/>
                <a:ea typeface="+mj-ea"/>
              </a:rPr>
              <a:t>Results</a:t>
            </a:r>
            <a:endParaRPr lang="en-IN" sz="2800" dirty="0">
              <a:solidFill>
                <a:schemeClr val="tx1"/>
              </a:solidFill>
              <a:latin typeface="Trebuchet MS"/>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550103"/>
          </a:xfrm>
          <a:prstGeom prst="rect">
            <a:avLst/>
          </a:prstGeom>
        </p:spPr>
        <p:txBody>
          <a:bodyPr vert="horz" wrap="square" lIns="0" tIns="460692" rIns="0" bIns="0" rtlCol="0">
            <a:spAutoFit/>
          </a:bodyPr>
          <a:lstStyle/>
          <a:p>
            <a:pPr marL="193675">
              <a:spcBef>
                <a:spcPts val="130"/>
              </a:spcBef>
            </a:pPr>
            <a:r>
              <a:rPr sz="4250" dirty="0"/>
              <a:t>PROJECT</a:t>
            </a:r>
            <a:r>
              <a:rPr sz="4250" spc="-90" dirty="0"/>
              <a:t> </a:t>
            </a:r>
            <a:r>
              <a:rPr sz="4250" spc="-10" dirty="0"/>
              <a:t>TITLE</a:t>
            </a:r>
            <a:r>
              <a:rPr lang="en-IN" sz="4250" spc="-10" dirty="0"/>
              <a:t>: </a:t>
            </a:r>
            <a:r>
              <a:rPr lang="en-IN" sz="2800" b="0" dirty="0"/>
              <a:t>Heart Disease Prediction</a:t>
            </a:r>
            <a:br>
              <a:rPr lang="en-IN" sz="2800" dirty="0"/>
            </a:br>
            <a:endParaRPr sz="28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17713078-C8E2-1731-2B3B-65AB4C944795}"/>
              </a:ext>
            </a:extLst>
          </p:cNvPr>
          <p:cNvSpPr txBox="1"/>
          <p:nvPr/>
        </p:nvSpPr>
        <p:spPr>
          <a:xfrm>
            <a:off x="566828" y="1695450"/>
            <a:ext cx="8890000" cy="4708981"/>
          </a:xfrm>
          <a:prstGeom prst="rect">
            <a:avLst/>
          </a:prstGeom>
          <a:noFill/>
        </p:spPr>
        <p:txBody>
          <a:bodyPr wrap="square" rtlCol="0">
            <a:spAutoFit/>
          </a:bodyPr>
          <a:lstStyle/>
          <a:p>
            <a:r>
              <a:rPr lang="en-US" sz="3000" b="1" dirty="0">
                <a:solidFill>
                  <a:schemeClr val="tx1"/>
                </a:solidFill>
                <a:latin typeface="Trebuchet MS"/>
                <a:ea typeface="+mj-ea"/>
              </a:rPr>
              <a:t>Introduction to the project: </a:t>
            </a:r>
          </a:p>
          <a:p>
            <a:endParaRPr lang="en-US" sz="3000" b="1" dirty="0">
              <a:solidFill>
                <a:schemeClr val="tx1"/>
              </a:solidFill>
              <a:latin typeface="Trebuchet MS"/>
              <a:ea typeface="+mj-ea"/>
            </a:endParaRPr>
          </a:p>
          <a:p>
            <a:pPr marL="342900" indent="-342900">
              <a:buFont typeface="Arial" panose="020B0604020202020204" pitchFamily="34" charset="0"/>
              <a:buChar char="•"/>
            </a:pPr>
            <a:r>
              <a:rPr lang="en-US" sz="2000" dirty="0">
                <a:solidFill>
                  <a:schemeClr val="tx1"/>
                </a:solidFill>
                <a:latin typeface="Trebuchet MS"/>
                <a:ea typeface="+mj-ea"/>
              </a:rPr>
              <a:t>Heart disease remains one of the leading causes of mortality worldwide, emphasizing the critical need for effective predictive tools to identify individuals at risk. In recent years, advancements in machine learning have provided promising avenues for developing accurate and efficient predictive models for heart disease risk assessment.</a:t>
            </a:r>
          </a:p>
          <a:p>
            <a:pPr marL="342900" indent="-342900">
              <a:buFont typeface="Arial" panose="020B0604020202020204" pitchFamily="34" charset="0"/>
              <a:buChar char="•"/>
            </a:pPr>
            <a:r>
              <a:rPr lang="en-US" sz="2000" dirty="0"/>
              <a:t>This project aims to leverage machine learning techniques to predict the likelihood of heart disease in individuals based on a range of clinical and demographic attributes.</a:t>
            </a:r>
          </a:p>
          <a:p>
            <a:pPr marL="342900" indent="-342900">
              <a:buFont typeface="Arial" panose="020B0604020202020204" pitchFamily="34" charset="0"/>
              <a:buChar char="•"/>
            </a:pPr>
            <a:r>
              <a:rPr lang="en-US" sz="2000" dirty="0"/>
              <a:t>By analyzing comprehensive datasets containing information such as patient demographics, medical history, and diagnostic test results, the goal is to develop a robust predictive model capable of identifying individuals with heightened risk factors for heart disease.</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34298"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7" name="Rectangle 5">
            <a:extLst>
              <a:ext uri="{FF2B5EF4-FFF2-40B4-BE49-F238E27FC236}">
                <a16:creationId xmlns:a16="http://schemas.microsoft.com/office/drawing/2014/main" id="{527DFBBF-C466-5527-96FC-B66883EE4A78}"/>
              </a:ext>
            </a:extLst>
          </p:cNvPr>
          <p:cNvSpPr>
            <a:spLocks noChangeArrowheads="1"/>
          </p:cNvSpPr>
          <p:nvPr/>
        </p:nvSpPr>
        <p:spPr bwMode="auto">
          <a:xfrm>
            <a:off x="452502" y="1518820"/>
            <a:ext cx="846289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Heart disease remains a significant global health issue, requiring early detection and intervention. Traditional risk assessment methods often lack precision for proactive intervention.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problem at hand is to develop a reliable and accurate predictive model for assessing the risk of heart disease in individuals. This model should leverage machine learning techniques to analyze comprehensive datasets containing clinical and demographic information, with the aim of identifying individuals at heightened risk of developing heart disease.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5804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1215" y="34673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IN" sz="4250" spc="-1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Rectangle 5">
            <a:extLst>
              <a:ext uri="{FF2B5EF4-FFF2-40B4-BE49-F238E27FC236}">
                <a16:creationId xmlns:a16="http://schemas.microsoft.com/office/drawing/2014/main" id="{3991F371-AF34-E86E-9DE9-88C9B8CC8899}"/>
              </a:ext>
            </a:extLst>
          </p:cNvPr>
          <p:cNvSpPr>
            <a:spLocks noChangeArrowheads="1"/>
          </p:cNvSpPr>
          <p:nvPr/>
        </p:nvSpPr>
        <p:spPr bwMode="auto">
          <a:xfrm>
            <a:off x="452502" y="1057155"/>
            <a:ext cx="935824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4"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The primary objective of this project is to develop a machine learning model      capable of accurately predicting the risk of heart disease in individuals based on various clinical and demographic factors. By leveraging advanced predictive analytics techniques, the project aims to enhance early detection and intervention strategies for mitigating the burden of heart disease on individuals and healthcare systems.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Methodology: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Data Collection and Preprocessing: </a:t>
            </a:r>
            <a:r>
              <a:rPr kumimoji="0" lang="en-US" altLang="en-US" b="0" i="0" u="none" strike="noStrike" cap="none" normalizeH="0" baseline="0" dirty="0">
                <a:ln>
                  <a:noFill/>
                </a:ln>
                <a:solidFill>
                  <a:schemeClr val="tx1"/>
                </a:solidFill>
                <a:effectLst/>
                <a:latin typeface="Arial" panose="020B0604020202020204" pitchFamily="34" charset="0"/>
              </a:rPr>
              <a:t>Comprehensive datasets containing relevant attributes associated with heart disease, such as patient demographics, medical history, and diagnostic test results, will be collected from diverse sources. Data preprocessing techniques, including cleaning, encoding categorical variables, handling missing values, and normalization, will be applied to ensure data quality and consistency.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Feature Selection and Engineering: </a:t>
            </a:r>
            <a:r>
              <a:rPr kumimoji="0" lang="en-US" altLang="en-US" b="0" i="0" u="none" strike="noStrike" cap="none" normalizeH="0" baseline="0" dirty="0">
                <a:ln>
                  <a:noFill/>
                </a:ln>
                <a:solidFill>
                  <a:schemeClr val="tx1"/>
                </a:solidFill>
                <a:effectLst/>
                <a:latin typeface="Arial" panose="020B0604020202020204" pitchFamily="34" charset="0"/>
              </a:rPr>
              <a:t>Key features strongly correlated with heart disease risk will be identified through exploratory data analysis and statistical techniques. Feature engineering methods, such as polynomial features, interaction terms, and dimensionality reduction, will be employed to enhance predictive performance and interpretability.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751E267D-18D9-018E-7124-FFA1732EA3A6}"/>
              </a:ext>
            </a:extLst>
          </p:cNvPr>
          <p:cNvSpPr txBox="1"/>
          <p:nvPr/>
        </p:nvSpPr>
        <p:spPr>
          <a:xfrm>
            <a:off x="739775" y="1828800"/>
            <a:ext cx="6727825" cy="2246769"/>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solidFill>
                  <a:schemeClr val="tx1"/>
                </a:solidFill>
                <a:latin typeface="Trebuchet MS"/>
                <a:ea typeface="+mj-ea"/>
              </a:rPr>
              <a:t>Healthcare Practitioners:</a:t>
            </a:r>
          </a:p>
          <a:p>
            <a:pPr marL="457200" indent="-457200">
              <a:buFont typeface="Wingdings" panose="05000000000000000000" pitchFamily="2" charset="2"/>
              <a:buChar char="ü"/>
            </a:pPr>
            <a:r>
              <a:rPr lang="en-US" sz="2800" dirty="0">
                <a:solidFill>
                  <a:schemeClr val="tx1"/>
                </a:solidFill>
                <a:latin typeface="Trebuchet MS"/>
                <a:ea typeface="+mj-ea"/>
              </a:rPr>
              <a:t>Patients</a:t>
            </a:r>
          </a:p>
          <a:p>
            <a:pPr marL="457200" indent="-457200">
              <a:buFont typeface="Wingdings" panose="05000000000000000000" pitchFamily="2" charset="2"/>
              <a:buChar char="ü"/>
            </a:pPr>
            <a:r>
              <a:rPr lang="en-US" sz="2800" dirty="0">
                <a:solidFill>
                  <a:schemeClr val="tx1"/>
                </a:solidFill>
                <a:latin typeface="Trebuchet MS"/>
                <a:ea typeface="+mj-ea"/>
              </a:rPr>
              <a:t>Healthcare Organizations</a:t>
            </a:r>
          </a:p>
          <a:p>
            <a:pPr marL="457200" indent="-457200">
              <a:buFont typeface="Wingdings" panose="05000000000000000000" pitchFamily="2" charset="2"/>
              <a:buChar char="ü"/>
            </a:pPr>
            <a:r>
              <a:rPr lang="en-US" sz="2800" dirty="0">
                <a:solidFill>
                  <a:schemeClr val="tx1"/>
                </a:solidFill>
                <a:latin typeface="Trebuchet MS"/>
                <a:ea typeface="+mj-ea"/>
              </a:rPr>
              <a:t>Health Insurance Companies</a:t>
            </a:r>
          </a:p>
          <a:p>
            <a:pPr marL="457200" indent="-457200">
              <a:buFont typeface="Wingdings" panose="05000000000000000000" pitchFamily="2" charset="2"/>
              <a:buChar char="ü"/>
            </a:pPr>
            <a:r>
              <a:rPr lang="en-US" sz="2800" dirty="0">
                <a:solidFill>
                  <a:schemeClr val="tx1"/>
                </a:solidFill>
                <a:latin typeface="Trebuchet MS"/>
                <a:ea typeface="+mj-ea"/>
              </a:rPr>
              <a:t>Public Health Authorities</a:t>
            </a:r>
            <a:endParaRPr lang="en-IN" sz="2800" dirty="0">
              <a:solidFill>
                <a:schemeClr val="tx1"/>
              </a:solidFill>
              <a:latin typeface="Trebuchet MS"/>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752600" cy="1952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45274" y="283628"/>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CD85517C-243A-5D79-AC17-D8E1A4AD6FB3}"/>
              </a:ext>
            </a:extLst>
          </p:cNvPr>
          <p:cNvSpPr txBox="1"/>
          <p:nvPr/>
        </p:nvSpPr>
        <p:spPr>
          <a:xfrm>
            <a:off x="2057400" y="1905000"/>
            <a:ext cx="8077200" cy="3431709"/>
          </a:xfrm>
          <a:prstGeom prst="rect">
            <a:avLst/>
          </a:prstGeom>
          <a:noFill/>
        </p:spPr>
        <p:txBody>
          <a:bodyPr wrap="square" rtlCol="0">
            <a:spAutoFit/>
          </a:bodyPr>
          <a:lstStyle/>
          <a:p>
            <a:pPr algn="l"/>
            <a:r>
              <a:rPr lang="en-US" sz="2400" dirty="0">
                <a:solidFill>
                  <a:schemeClr val="tx1"/>
                </a:solidFill>
                <a:latin typeface="Trebuchet MS"/>
                <a:ea typeface="+mj-ea"/>
              </a:rPr>
              <a:t>	The heart disease prediction model developed in this project leverages advanced machine learning techniques to accurately assess an individual's risk of developing heart disease. By analyzing comprehensive datasets containing clinical and demographic information, the model provides personalized risk predictions, enabling proactive intervention strategies and personalized patient care.</a:t>
            </a:r>
          </a:p>
          <a:p>
            <a:endParaRPr lang="en-IN" sz="2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04800" y="49379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4" name="TextBox 3">
            <a:extLst>
              <a:ext uri="{FF2B5EF4-FFF2-40B4-BE49-F238E27FC236}">
                <a16:creationId xmlns:a16="http://schemas.microsoft.com/office/drawing/2014/main" id="{988643F1-1454-F6F7-AF01-70FCABA2DB08}"/>
              </a:ext>
            </a:extLst>
          </p:cNvPr>
          <p:cNvSpPr txBox="1"/>
          <p:nvPr/>
        </p:nvSpPr>
        <p:spPr>
          <a:xfrm>
            <a:off x="304800" y="1905000"/>
            <a:ext cx="10515600" cy="4247317"/>
          </a:xfrm>
          <a:prstGeom prst="rect">
            <a:avLst/>
          </a:prstGeom>
          <a:noFill/>
        </p:spPr>
        <p:txBody>
          <a:bodyPr wrap="square" rtlCol="0">
            <a:spAutoFit/>
          </a:bodyPr>
          <a:lstStyle/>
          <a:p>
            <a:pPr marL="285750" indent="-285750" algn="l">
              <a:buFont typeface="Arial" panose="020B0604020202020204" pitchFamily="34" charset="0"/>
              <a:buChar char="•"/>
            </a:pPr>
            <a:r>
              <a:rPr lang="en-US" b="1" dirty="0">
                <a:solidFill>
                  <a:schemeClr val="tx1"/>
                </a:solidFill>
                <a:latin typeface="Trebuchet MS"/>
                <a:ea typeface="+mj-ea"/>
              </a:rPr>
              <a:t>Personalization: </a:t>
            </a:r>
            <a:r>
              <a:rPr lang="en-US" dirty="0">
                <a:solidFill>
                  <a:schemeClr val="tx1"/>
                </a:solidFill>
                <a:latin typeface="Trebuchet MS"/>
                <a:ea typeface="+mj-ea"/>
              </a:rPr>
              <a:t>The solution provides personalized risk assessments tailored to each individual's unique characteristics, offering insights into their specific risk factors for heart disease. This level of customization empowers both healthcare practitioners and patients to make informed decisions and take proactive steps towards better heart health.</a:t>
            </a:r>
          </a:p>
          <a:p>
            <a:pPr marL="285750" indent="-285750" algn="l">
              <a:buFont typeface="Arial" panose="020B0604020202020204" pitchFamily="34" charset="0"/>
              <a:buChar char="•"/>
            </a:pPr>
            <a:endParaRPr lang="en-US" dirty="0">
              <a:solidFill>
                <a:schemeClr val="tx1"/>
              </a:solidFill>
              <a:latin typeface="Trebuchet MS"/>
              <a:ea typeface="+mj-ea"/>
            </a:endParaRPr>
          </a:p>
          <a:p>
            <a:pPr marL="285750" indent="-285750" algn="l">
              <a:buFont typeface="Arial" panose="020B0604020202020204" pitchFamily="34" charset="0"/>
              <a:buChar char="•"/>
            </a:pPr>
            <a:r>
              <a:rPr lang="en-US" b="1" dirty="0">
                <a:solidFill>
                  <a:schemeClr val="tx1"/>
                </a:solidFill>
                <a:latin typeface="Trebuchet MS"/>
                <a:ea typeface="+mj-ea"/>
              </a:rPr>
              <a:t>Early Intervention: </a:t>
            </a:r>
            <a:r>
              <a:rPr lang="en-US" dirty="0">
                <a:solidFill>
                  <a:schemeClr val="tx1"/>
                </a:solidFill>
                <a:latin typeface="Trebuchet MS"/>
                <a:ea typeface="+mj-ea"/>
              </a:rPr>
              <a:t>By detecting individuals at heightened risk of heart disease early on, the solution enables timely intervention with targeted preventive measures and treatment strategies. This proactive approach can significantly improve patient outcomes and reduce the burden of heart disease on both individuals and healthcare systems.</a:t>
            </a:r>
          </a:p>
          <a:p>
            <a:pPr marL="285750" indent="-285750" algn="l">
              <a:buFont typeface="Arial" panose="020B0604020202020204" pitchFamily="34" charset="0"/>
              <a:buChar char="•"/>
            </a:pPr>
            <a:endParaRPr lang="en-US" dirty="0">
              <a:solidFill>
                <a:schemeClr val="tx1"/>
              </a:solidFill>
              <a:latin typeface="Trebuchet MS"/>
              <a:ea typeface="+mj-ea"/>
            </a:endParaRPr>
          </a:p>
          <a:p>
            <a:pPr marL="285750" indent="-285750" algn="l">
              <a:buFont typeface="Arial" panose="020B0604020202020204" pitchFamily="34" charset="0"/>
              <a:buChar char="•"/>
            </a:pPr>
            <a:r>
              <a:rPr lang="en-US" b="1" dirty="0">
                <a:solidFill>
                  <a:schemeClr val="tx1"/>
                </a:solidFill>
                <a:latin typeface="Trebuchet MS"/>
                <a:ea typeface="+mj-ea"/>
              </a:rPr>
              <a:t>Predictive Accuracy: </a:t>
            </a:r>
            <a:r>
              <a:rPr lang="en-US" dirty="0">
                <a:solidFill>
                  <a:schemeClr val="tx1"/>
                </a:solidFill>
                <a:latin typeface="Trebuchet MS"/>
                <a:ea typeface="+mj-ea"/>
              </a:rPr>
              <a:t>Leveraging advanced machine learning techniques, the solution delivers accurate predictions of heart disease risk based on comprehensive datasets containing clinical and demographic information. This high level of predictive accuracy instills confidence in healthcare practitioners and ensures that interventions are targeted towards those who need them most.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049337"/>
            <a:ext cx="10699750" cy="5958041"/>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endParaRPr lang="en-US" sz="1800" dirty="0">
              <a:latin typeface="Trebuchet MS"/>
              <a:cs typeface="Trebuchet MS"/>
            </a:endParaRPr>
          </a:p>
          <a:p>
            <a:pPr marL="298450" indent="-285750">
              <a:lnSpc>
                <a:spcPct val="100000"/>
              </a:lnSpc>
              <a:spcBef>
                <a:spcPts val="100"/>
              </a:spcBef>
              <a:buFont typeface="Arial" panose="020B0604020202020204" pitchFamily="34" charset="0"/>
              <a:buChar char="•"/>
            </a:pPr>
            <a:r>
              <a:rPr lang="en-US" sz="1800" b="1" dirty="0">
                <a:latin typeface="Trebuchet MS"/>
                <a:cs typeface="Trebuchet MS"/>
              </a:rPr>
              <a:t>Logistic Regression: </a:t>
            </a:r>
            <a:r>
              <a:rPr lang="en-US" sz="1800" dirty="0">
                <a:latin typeface="Trebuchet MS"/>
                <a:cs typeface="Trebuchet MS"/>
              </a:rPr>
              <a:t>Despite its name, logistic regression is a linear model used for binary classification tasks. It calculates the probability of an instance belonging to a certain class using a logistic function. It's simple, interpretable, and works well for linearly separable data.</a:t>
            </a:r>
          </a:p>
          <a:p>
            <a:pPr marL="298450" indent="-285750">
              <a:lnSpc>
                <a:spcPct val="100000"/>
              </a:lnSpc>
              <a:spcBef>
                <a:spcPts val="100"/>
              </a:spcBef>
              <a:buFont typeface="Arial" panose="020B0604020202020204" pitchFamily="34" charset="0"/>
              <a:buChar char="•"/>
            </a:pPr>
            <a:endParaRPr lang="en-US" sz="1800" dirty="0">
              <a:latin typeface="Trebuchet MS"/>
              <a:cs typeface="Trebuchet MS"/>
            </a:endParaRPr>
          </a:p>
          <a:p>
            <a:pPr marL="298450" indent="-285750">
              <a:lnSpc>
                <a:spcPct val="100000"/>
              </a:lnSpc>
              <a:spcBef>
                <a:spcPts val="100"/>
              </a:spcBef>
              <a:buFont typeface="Arial" panose="020B0604020202020204" pitchFamily="34" charset="0"/>
              <a:buChar char="•"/>
            </a:pPr>
            <a:r>
              <a:rPr lang="en-US" sz="1800" b="1" dirty="0">
                <a:latin typeface="Trebuchet MS"/>
                <a:cs typeface="Trebuchet MS"/>
              </a:rPr>
              <a:t>Naive Bayes: </a:t>
            </a:r>
            <a:r>
              <a:rPr lang="en-US" sz="1800" dirty="0">
                <a:latin typeface="Trebuchet MS"/>
                <a:cs typeface="Trebuchet MS"/>
              </a:rPr>
              <a:t>Naive Bayes classifiers are based on Bayes' theorem with the assumption of independence between features. Despite this simplifying assumption, they can perform surprisingly well in many real-world situations and are particularly useful for text classification tasks.</a:t>
            </a:r>
          </a:p>
          <a:p>
            <a:pPr marL="298450" indent="-285750">
              <a:lnSpc>
                <a:spcPct val="100000"/>
              </a:lnSpc>
              <a:spcBef>
                <a:spcPts val="100"/>
              </a:spcBef>
              <a:buFont typeface="Arial" panose="020B0604020202020204" pitchFamily="34" charset="0"/>
              <a:buChar char="•"/>
            </a:pPr>
            <a:endParaRPr lang="en-US" sz="1800" dirty="0">
              <a:latin typeface="Trebuchet MS"/>
              <a:cs typeface="Trebuchet MS"/>
            </a:endParaRPr>
          </a:p>
          <a:p>
            <a:pPr marL="298450" indent="-285750">
              <a:lnSpc>
                <a:spcPct val="100000"/>
              </a:lnSpc>
              <a:spcBef>
                <a:spcPts val="100"/>
              </a:spcBef>
              <a:buFont typeface="Arial" panose="020B0604020202020204" pitchFamily="34" charset="0"/>
              <a:buChar char="•"/>
            </a:pPr>
            <a:r>
              <a:rPr lang="en-US" sz="1800" b="1" dirty="0">
                <a:latin typeface="Trebuchet MS"/>
                <a:cs typeface="Trebuchet MS"/>
              </a:rPr>
              <a:t>Support Vector Machine (SVM): </a:t>
            </a:r>
            <a:r>
              <a:rPr lang="en-US" sz="1800" dirty="0">
                <a:latin typeface="Trebuchet MS"/>
                <a:cs typeface="Trebuchet MS"/>
              </a:rPr>
              <a:t>SVMs are powerful supervised learning models used for classification and regression analysis. They find the optimal hyperplane that separates data into different classes while maximizing the margin between classes. SVMs can handle high-dimensional data and are effective in cases where the data is not linearly separable.</a:t>
            </a:r>
          </a:p>
          <a:p>
            <a:pPr marL="298450" indent="-285750">
              <a:lnSpc>
                <a:spcPct val="100000"/>
              </a:lnSpc>
              <a:spcBef>
                <a:spcPts val="100"/>
              </a:spcBef>
              <a:buFont typeface="Arial" panose="020B0604020202020204" pitchFamily="34" charset="0"/>
              <a:buChar char="•"/>
            </a:pPr>
            <a:endParaRPr lang="en-US" sz="1800" dirty="0">
              <a:latin typeface="Trebuchet MS"/>
              <a:cs typeface="Trebuchet MS"/>
            </a:endParaRPr>
          </a:p>
          <a:p>
            <a:pPr marL="298450" indent="-285750">
              <a:lnSpc>
                <a:spcPct val="100000"/>
              </a:lnSpc>
              <a:spcBef>
                <a:spcPts val="100"/>
              </a:spcBef>
              <a:buFont typeface="Arial" panose="020B0604020202020204" pitchFamily="34" charset="0"/>
              <a:buChar char="•"/>
            </a:pPr>
            <a:r>
              <a:rPr lang="en-US" sz="1800" b="1" dirty="0">
                <a:latin typeface="Trebuchet MS"/>
                <a:cs typeface="Trebuchet MS"/>
              </a:rPr>
              <a:t>K-Nearest Neighbors (KNN): </a:t>
            </a:r>
            <a:r>
              <a:rPr lang="en-US" sz="1800" dirty="0">
                <a:latin typeface="Trebuchet MS"/>
                <a:cs typeface="Trebuchet MS"/>
              </a:rPr>
              <a:t>KNN is a simple and intuitive algorithm that classifies an instance by a majority vote of its neighbors. It's a non-parametric method that doesn't make any assumptions about the underlying data distribution. KNN can be sensitive to the choice of the number of neighbors (k) and the distance metric used.</a:t>
            </a:r>
          </a:p>
          <a:p>
            <a:pPr marL="298450" indent="-285750">
              <a:lnSpc>
                <a:spcPct val="100000"/>
              </a:lnSpc>
              <a:spcBef>
                <a:spcPts val="100"/>
              </a:spcBef>
              <a:buFont typeface="Arial" panose="020B0604020202020204" pitchFamily="34" charset="0"/>
              <a:buChar char="•"/>
            </a:pPr>
            <a:endParaRPr lang="en-US" sz="1800" dirty="0">
              <a:latin typeface="Trebuchet MS"/>
              <a:cs typeface="Trebuchet MS"/>
            </a:endParaRPr>
          </a:p>
          <a:p>
            <a:pPr marL="298450" indent="-285750">
              <a:lnSpc>
                <a:spcPct val="100000"/>
              </a:lnSpc>
              <a:spcBef>
                <a:spcPts val="100"/>
              </a:spcBef>
              <a:buFont typeface="Arial" panose="020B0604020202020204" pitchFamily="34" charset="0"/>
              <a:buChar char="•"/>
            </a:pPr>
            <a:endParaRPr lang="en-US" sz="1800" dirty="0">
              <a:latin typeface="Trebuchet MS"/>
              <a:cs typeface="Trebuchet MS"/>
            </a:endParaRPr>
          </a:p>
          <a:p>
            <a:pPr marL="12700">
              <a:lnSpc>
                <a:spcPct val="100000"/>
              </a:lnSpc>
              <a:spcBef>
                <a:spcPts val="100"/>
              </a:spcBef>
            </a:pPr>
            <a:r>
              <a:rPr lang="en-US" sz="1800" dirty="0">
                <a:latin typeface="Trebuchet MS"/>
                <a:cs typeface="Trebuchet MS"/>
              </a:rPr>
              <a:t>.</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TotalTime>
  <Words>1269</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vt:lpstr>
      <vt:lpstr>Office Theme</vt:lpstr>
      <vt:lpstr>PowerPoint Presentation</vt:lpstr>
      <vt:lpstr>AGENDA</vt:lpstr>
      <vt:lpstr>PROJECT TITLE: Heart Disease Prediction </vt:lpstr>
      <vt:lpstr>PROBLEM STATEMENT</vt:lpstr>
      <vt:lpstr>PROJECT OVERVIEW</vt:lpstr>
      <vt:lpstr>WHO ARE THE END USERS?</vt:lpstr>
      <vt:lpstr>SOLUTION AND ITS VALUE PROPOSITION</vt:lpstr>
      <vt:lpstr>THE WOW IN SOLUTION</vt:lpstr>
      <vt:lpstr>MODELLING</vt:lpstr>
      <vt:lpstr>MODELLING</vt:lpstr>
      <vt:lpstr>MODEL COMPARISON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Suddharshan</dc:creator>
  <cp:lastModifiedBy>Suddharshan V</cp:lastModifiedBy>
  <cp:revision>8</cp:revision>
  <dcterms:created xsi:type="dcterms:W3CDTF">2024-04-02T15:31:25Z</dcterms:created>
  <dcterms:modified xsi:type="dcterms:W3CDTF">2024-04-15T18:55:54Z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