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handoutMasterIdLst>
    <p:handoutMasterId r:id="rId20"/>
  </p:handoutMasterIdLst>
  <p:sldIdLst>
    <p:sldId id="302" r:id="rId3"/>
    <p:sldId id="303" r:id="rId4"/>
    <p:sldId id="316" r:id="rId5"/>
    <p:sldId id="305" r:id="rId6"/>
    <p:sldId id="306" r:id="rId7"/>
    <p:sldId id="307" r:id="rId8"/>
    <p:sldId id="308" r:id="rId10"/>
    <p:sldId id="309" r:id="rId11"/>
    <p:sldId id="310" r:id="rId12"/>
    <p:sldId id="317" r:id="rId13"/>
    <p:sldId id="318" r:id="rId14"/>
    <p:sldId id="319" r:id="rId15"/>
    <p:sldId id="314" r:id="rId16"/>
    <p:sldId id="315" r:id="rId17"/>
    <p:sldId id="312" r:id="rId18"/>
    <p:sldId id="313" r:id="rId19"/>
  </p:sldIdLst>
  <p:sldSz cx="9144000" cy="5143500" type="screen16x9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4BAC3"/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21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fld id="{14FDCBBC-8C6D-4B91-8E0F-7F7539A60517}" type="datetimeFigureOut">
              <a:rPr lang="en-US"/>
            </a:fld>
            <a:endParaRPr lang="en-US" dirty="0"/>
          </a:p>
        </p:txBody>
      </p:sp>
      <p:sp>
        <p:nvSpPr>
          <p:cNvPr id="1048722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23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fld id="{2952E2ED-3A02-491C-A9B8-DFEE216EB3A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fld id="{061F6FC2-9645-479A-A309-27B8F5654211}" type="datetimeFigureOut">
              <a:rPr lang="en-US"/>
            </a:fld>
            <a:endParaRPr lang="en-US" dirty="0"/>
          </a:p>
        </p:txBody>
      </p:sp>
      <p:sp>
        <p:nvSpPr>
          <p:cNvPr id="104871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p>
            <a:pPr lvl="0"/>
            <a:endParaRPr lang="en-US" noProof="0" dirty="0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fld id="{F2D8CC3F-ADB2-4AF7-880C-111F7E6C7FE6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2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2D8CC3F-ADB2-4AF7-880C-111F7E6C7FE6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2D8CC3F-ADB2-4AF7-880C-111F7E6C7FE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2D8CC3F-ADB2-4AF7-880C-111F7E6C7FE6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55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1048656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EDD62464-91D3-48B5-AF18-AC74D9BF9633}" type="datetime3">
              <a:rPr lang="en-US" smtClean="0"/>
            </a:fld>
            <a:endParaRPr lang="en-US" dirty="0"/>
          </a:p>
        </p:txBody>
      </p:sp>
      <p:sp>
        <p:nvSpPr>
          <p:cNvPr id="104865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5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p>
            <a:fld id="{C0A8E10E-36D1-42AB-939C-34BEB33CD9E4}" type="slidenum">
              <a:rPr lang="en-US" altLang="en-US" smtClean="0"/>
            </a:fld>
            <a:endParaRPr lang="en-US" altLang="en-US"/>
          </a:p>
        </p:txBody>
      </p:sp>
      <p:sp>
        <p:nvSpPr>
          <p:cNvPr id="1048659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  <p:sp>
        <p:nvSpPr>
          <p:cNvPr id="1048660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  <p:sp>
        <p:nvSpPr>
          <p:cNvPr id="1048661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  <p:sp>
        <p:nvSpPr>
          <p:cNvPr id="104866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8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9A3B33-C0B7-41A2-B02D-6B795B806535}" type="datetime3">
              <a:rPr lang="en-US" smtClean="0"/>
            </a:fld>
            <a:endParaRPr lang="en-US" dirty="0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C11DA-FA02-4E33-93FC-C378FAF95FB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1E726FA-2B63-4917-AB28-C983D9D4464F}" type="datetime3">
              <a:rPr lang="en-US" smtClean="0"/>
            </a:fld>
            <a:endParaRPr lang="en-US" dirty="0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E085C4-C07B-4C80-B337-90438D59D3CD}" type="slidenum">
              <a:rPr lang="en-US" altLang="en-US" smtClean="0"/>
            </a:fld>
            <a:endParaRPr lang="en-US" altLang="en-US"/>
          </a:p>
        </p:txBody>
      </p:sp>
      <p:sp>
        <p:nvSpPr>
          <p:cNvPr id="1048668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p>
            <a:endParaRPr kumimoji="0" lang="en-US"/>
          </a:p>
        </p:txBody>
      </p:sp>
      <p:sp>
        <p:nvSpPr>
          <p:cNvPr id="1048669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  <p:sp>
        <p:nvSpPr>
          <p:cNvPr id="1048670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A9C998-94AD-4592-8E0C-5C5705351BB2}" type="datetime3">
              <a:rPr lang="en-US" smtClean="0"/>
            </a:fld>
            <a:endParaRPr lang="en-US" dirty="0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58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p>
            <a:fld id="{E8339EB3-ACA5-47FD-8BD1-3F380C79EF14}" type="datetime3">
              <a:rPr lang="en-US" smtClean="0"/>
            </a:fld>
            <a:endParaRPr lang="en-US" dirty="0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p>
            <a:fld id="{BEE0AD74-942B-45F6-8EEE-203197083F56}" type="slidenum">
              <a:rPr lang="en-US" altLang="en-US" smtClean="0"/>
            </a:fld>
            <a:endParaRPr lang="en-US" altLang="en-US"/>
          </a:p>
        </p:txBody>
      </p:sp>
      <p:sp>
        <p:nvSpPr>
          <p:cNvPr id="1048690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  <p:sp>
        <p:nvSpPr>
          <p:cNvPr id="1048691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5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3BC824-8250-46A4-97E9-1A69B2F2FB25}" type="datetime3">
              <a:rPr lang="en-US" smtClean="0"/>
            </a:fld>
            <a:endParaRPr lang="en-US" dirty="0"/>
          </a:p>
        </p:txBody>
      </p:sp>
      <p:sp>
        <p:nvSpPr>
          <p:cNvPr id="10485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sp>
        <p:nvSpPr>
          <p:cNvPr id="1048601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02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9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371F4A-15B0-4739-9C96-5151473761C3}" type="datetime3">
              <a:rPr lang="en-US" smtClean="0"/>
            </a:fld>
            <a:endParaRPr lang="en-US" dirty="0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A63921-D0A8-45BD-ADF0-24CC5F135FEC}" type="slidenum">
              <a:rPr lang="en-US" altLang="en-US" smtClean="0"/>
            </a:fld>
            <a:endParaRPr lang="en-US" altLang="en-US"/>
          </a:p>
        </p:txBody>
      </p:sp>
      <p:sp>
        <p:nvSpPr>
          <p:cNvPr id="1048698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99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4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B05E16-91CD-4D24-9E72-745C6AD013E1}" type="datetime3">
              <a:rPr lang="en-US" smtClean="0"/>
            </a:fld>
            <a:endParaRPr lang="en-US" dirty="0"/>
          </a:p>
        </p:txBody>
      </p:sp>
      <p:sp>
        <p:nvSpPr>
          <p:cNvPr id="104864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E540F1-D866-4735-9E65-A1952EADD02D}" type="slidenum">
              <a:rPr lang="en-US" altLang="en-US" smtClean="0"/>
            </a:fld>
            <a:endParaRPr lang="en-US" altLang="en-US"/>
          </a:p>
        </p:txBody>
      </p:sp>
      <p:sp>
        <p:nvSpPr>
          <p:cNvPr id="1048649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5D060A-EFD9-4B22-932C-C42B599DBAF2}" type="datetime3">
              <a:rPr lang="en-US" smtClean="0"/>
            </a:fld>
            <a:endParaRPr lang="en-US" dirty="0"/>
          </a:p>
        </p:txBody>
      </p:sp>
      <p:sp>
        <p:nvSpPr>
          <p:cNvPr id="104870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70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71F5BB-190B-45BA-B754-2541F8CA6F46}" type="slidenum">
              <a:rPr lang="en-US" altLang="en-US" smtClean="0"/>
            </a:fld>
            <a:endParaRPr lang="en-US" altLang="en-US"/>
          </a:p>
        </p:txBody>
      </p:sp>
      <p:sp>
        <p:nvSpPr>
          <p:cNvPr id="1048703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p>
            <a:endParaRPr kumimoji="0" lang="en-US"/>
          </a:p>
        </p:txBody>
      </p:sp>
      <p:sp>
        <p:nvSpPr>
          <p:cNvPr id="1048704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706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7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0C5E58A-366D-42D7-BE35-2A21803AE55F}" type="datetime3">
              <a:rPr lang="en-US" smtClean="0"/>
            </a:fld>
            <a:endParaRPr lang="en-US" dirty="0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3D1EAA-7E8D-49EA-BCBB-3C5BA424400D}" type="slidenum">
              <a:rPr lang="en-US" altLang="en-US" smtClean="0"/>
            </a:fld>
            <a:endParaRPr lang="en-US" altLang="en-US"/>
          </a:p>
        </p:txBody>
      </p:sp>
      <p:sp>
        <p:nvSpPr>
          <p:cNvPr id="1048710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p>
            <a:endParaRPr kumimoji="0" lang="en-US"/>
          </a:p>
        </p:txBody>
      </p:sp>
      <p:sp>
        <p:nvSpPr>
          <p:cNvPr id="1048711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p>
            <a:endParaRPr kumimoji="0" lang="en-US" dirty="0"/>
          </a:p>
        </p:txBody>
      </p:sp>
      <p:sp>
        <p:nvSpPr>
          <p:cNvPr id="1048712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  <p:sp>
        <p:nvSpPr>
          <p:cNvPr id="1048713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672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D38484-2184-434F-AC88-29FFE4A0AA9F}" type="datetime3">
              <a:rPr lang="en-US" smtClean="0"/>
            </a:fld>
            <a:endParaRPr lang="en-US" dirty="0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93E55C-A662-4067-BE20-A4D82E579A38}" type="slidenum">
              <a:rPr lang="en-US" altLang="en-US" smtClean="0"/>
            </a:fld>
            <a:endParaRPr lang="en-US" altLang="en-US"/>
          </a:p>
        </p:txBody>
      </p:sp>
      <p:sp>
        <p:nvSpPr>
          <p:cNvPr id="1048677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p>
            <a:endParaRPr kumimoji="0" lang="en-US"/>
          </a:p>
        </p:txBody>
      </p:sp>
      <p:sp>
        <p:nvSpPr>
          <p:cNvPr id="1048678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  <p:sp>
        <p:nvSpPr>
          <p:cNvPr id="1048679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577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48578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B7BAF5-5BC0-49B1-9197-CD06326EE3BE}" type="datetime3">
              <a:rPr lang="en-US" smtClean="0"/>
            </a:fld>
            <a:endParaRPr lang="en-US" dirty="0"/>
          </a:p>
        </p:txBody>
      </p:sp>
      <p:sp>
        <p:nvSpPr>
          <p:cNvPr id="104857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104858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8D2778-B29C-49DB-A26C-44F5760A332D}" type="slidenum">
              <a:rPr lang="en-US" altLang="en-US" smtClean="0"/>
            </a:fld>
            <a:endParaRPr lang="en-US" altLang="en-US"/>
          </a:p>
        </p:txBody>
      </p:sp>
      <p:sp>
        <p:nvSpPr>
          <p:cNvPr id="1048581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p>
            <a:endParaRPr kumimoji="0" lang="en-US"/>
          </a:p>
        </p:txBody>
      </p:sp>
      <p:sp>
        <p:nvSpPr>
          <p:cNvPr id="1048582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p>
            <a:endParaRPr kumimoji="0" lang="en-US"/>
          </a:p>
        </p:txBody>
      </p:sp>
      <p:sp>
        <p:nvSpPr>
          <p:cNvPr id="1048583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p>
            <a:pPr algn="ctr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3" name="Footer Placeholder 4"/>
          <p:cNvSpPr txBox="1"/>
          <p:nvPr/>
        </p:nvSpPr>
        <p:spPr>
          <a:xfrm>
            <a:off x="762000" y="1123950"/>
            <a:ext cx="7543800" cy="3643313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2024 – 2025 (Odd Semester)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	: 23038117243210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/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					: S 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RAVIN </a:t>
            </a:r>
            <a:endParaRPr lang="zh-CN" altLang="en-US"/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					: II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				: III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				: 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/>
          </a:p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					:3/12/2024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4767263"/>
            <a:ext cx="4038600" cy="376237"/>
          </a:xfrm>
        </p:spPr>
        <p:txBody>
          <a:bodyPr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32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Win/Tie Detection :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Checks for win conditions (row, column, diagonal) after each move and determines if a</a:t>
            </a:r>
            <a:r>
              <a:rPr lang="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r>
              <a:rPr lang="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won.</a:t>
            </a:r>
            <a:endParaRPr lang="en-US" alt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300"/>
          </a:p>
          <a:p>
            <a:pPr marL="0" indent="0">
              <a:buNone/>
            </a:pP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Game Reset :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Resets the board to its initial state by clearing all button labels and resetting the current player to X.</a:t>
            </a:r>
            <a:endParaRPr lang="en-US" alt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game for a new round while maintaining a consistent user</a:t>
            </a:r>
            <a:r>
              <a:rPr lang="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4767263"/>
            <a:ext cx="4038600" cy="376237"/>
          </a:xfrm>
        </p:spPr>
        <p:txBody>
          <a:bodyPr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764875"/>
              <a:ext cx="8229600" cy="635"/>
            </a:xfrm>
            <a:custGeom>
              <a:avLst/>
              <a:gdLst/>
              <a:ahLst/>
              <a:cxnLst/>
              <a:rect l="l" t="t" r="r" b="b"/>
              <a:pathLst>
                <a:path w="8229600" h="635">
                  <a:moveTo>
                    <a:pt x="0" y="0"/>
                  </a:moveTo>
                  <a:lnTo>
                    <a:pt x="8229600" y="12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57200" y="8572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4367" y="4824158"/>
            <a:ext cx="120650" cy="143510"/>
          </a:xfrm>
          <a:custGeom>
            <a:avLst/>
            <a:gdLst/>
            <a:ahLst/>
            <a:cxnLst/>
            <a:rect l="l" t="t" r="r" b="b"/>
            <a:pathLst>
              <a:path w="120650" h="143510">
                <a:moveTo>
                  <a:pt x="0" y="0"/>
                </a:moveTo>
                <a:lnTo>
                  <a:pt x="0" y="143128"/>
                </a:lnTo>
                <a:lnTo>
                  <a:pt x="120319" y="71564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3186" y="122936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297256"/>
            <a:ext cx="822960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SOURCE CODE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35" dirty="0"/>
            </a:fld>
            <a:endParaRPr spc="-3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256915" y="4813638"/>
            <a:ext cx="38258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C</a:t>
            </a:r>
            <a:r>
              <a:rPr spc="-5" dirty="0"/>
              <a:t>G</a:t>
            </a:r>
            <a:r>
              <a:rPr spc="-20" dirty="0"/>
              <a:t>B</a:t>
            </a:r>
            <a:r>
              <a:rPr dirty="0"/>
              <a:t>1201 – </a:t>
            </a:r>
            <a:r>
              <a:rPr spc="5" dirty="0"/>
              <a:t>J</a:t>
            </a:r>
            <a:r>
              <a:rPr spc="-165" dirty="0"/>
              <a:t>AV</a:t>
            </a:r>
            <a:r>
              <a:rPr spc="-5" dirty="0"/>
              <a:t>A</a:t>
            </a:r>
            <a:r>
              <a:rPr spc="-9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spc="-10" dirty="0"/>
              <a:t>G</a:t>
            </a:r>
            <a:r>
              <a:rPr dirty="0"/>
              <a:t>R</a:t>
            </a:r>
            <a:r>
              <a:rPr spc="-5" dirty="0"/>
              <a:t>AMM</a:t>
            </a:r>
            <a:r>
              <a:rPr spc="-35" dirty="0"/>
              <a:t>I</a:t>
            </a:r>
            <a:r>
              <a:rPr spc="-5" dirty="0"/>
              <a:t>NG</a:t>
            </a:r>
            <a:r>
              <a:rPr spc="-35" dirty="0"/>
              <a:t> 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59740" y="1011555"/>
            <a:ext cx="7957820" cy="402336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469900" indent="-457200">
              <a:lnSpc>
                <a:spcPct val="150000"/>
              </a:lnSpc>
              <a:buClr>
                <a:srgbClr val="717BA2"/>
              </a:buClr>
              <a:buSzPct val="75000"/>
              <a:buFont typeface="Wingdings" panose="05000000000000000000" charset="0"/>
              <a:buChar char="Ø"/>
              <a:tabLst>
                <a:tab pos="286385" algn="l"/>
                <a:tab pos="287020" algn="l"/>
              </a:tabLst>
            </a:pPr>
            <a:endParaRPr lang="en-US" altLang="en-US" sz="2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2" name="Picture 11" descr="C:/Users/visha/Pictures/Screenshots/Screenshot 2024-12-02 232549.pngScreenshot 2024-12-02 232549"/>
          <p:cNvPicPr>
            <a:picLocks noChangeAspect="1"/>
          </p:cNvPicPr>
          <p:nvPr/>
        </p:nvPicPr>
        <p:blipFill>
          <a:blip r:embed="rId2"/>
          <a:srcRect l="3997" r="3997"/>
          <a:stretch>
            <a:fillRect/>
          </a:stretch>
        </p:blipFill>
        <p:spPr>
          <a:xfrm>
            <a:off x="459740" y="885825"/>
            <a:ext cx="3463290" cy="3852545"/>
          </a:xfrm>
          <a:prstGeom prst="rect">
            <a:avLst/>
          </a:prstGeom>
        </p:spPr>
      </p:pic>
      <p:pic>
        <p:nvPicPr>
          <p:cNvPr id="13" name="Picture 12" descr="C:/Users/visha/Pictures/Screenshots/Screenshot 2024-12-02 232619.pngScreenshot 2024-12-02 232619"/>
          <p:cNvPicPr>
            <a:picLocks noChangeAspect="1"/>
          </p:cNvPicPr>
          <p:nvPr/>
        </p:nvPicPr>
        <p:blipFill>
          <a:blip r:embed="rId3"/>
          <a:srcRect l="2945" r="2945"/>
          <a:stretch>
            <a:fillRect/>
          </a:stretch>
        </p:blipFill>
        <p:spPr>
          <a:xfrm>
            <a:off x="4552950" y="866775"/>
            <a:ext cx="4141470" cy="38493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764875"/>
              <a:ext cx="8229600" cy="635"/>
            </a:xfrm>
            <a:custGeom>
              <a:avLst/>
              <a:gdLst/>
              <a:ahLst/>
              <a:cxnLst/>
              <a:rect l="l" t="t" r="r" b="b"/>
              <a:pathLst>
                <a:path w="8229600" h="635">
                  <a:moveTo>
                    <a:pt x="0" y="0"/>
                  </a:moveTo>
                  <a:lnTo>
                    <a:pt x="8229600" y="12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57200" y="8572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4367" y="4824158"/>
            <a:ext cx="120650" cy="143510"/>
          </a:xfrm>
          <a:custGeom>
            <a:avLst/>
            <a:gdLst/>
            <a:ahLst/>
            <a:cxnLst/>
            <a:rect l="l" t="t" r="r" b="b"/>
            <a:pathLst>
              <a:path w="120650" h="143510">
                <a:moveTo>
                  <a:pt x="0" y="0"/>
                </a:moveTo>
                <a:lnTo>
                  <a:pt x="0" y="143128"/>
                </a:lnTo>
                <a:lnTo>
                  <a:pt x="120319" y="71564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3186" y="122936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297256"/>
            <a:ext cx="822960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SOURCE CODE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35" dirty="0"/>
            </a:fld>
            <a:endParaRPr spc="-3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256915" y="4813638"/>
            <a:ext cx="38258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C</a:t>
            </a:r>
            <a:r>
              <a:rPr spc="-5" dirty="0"/>
              <a:t>G</a:t>
            </a:r>
            <a:r>
              <a:rPr spc="-20" dirty="0"/>
              <a:t>B</a:t>
            </a:r>
            <a:r>
              <a:rPr dirty="0"/>
              <a:t>1201 – </a:t>
            </a:r>
            <a:r>
              <a:rPr spc="5" dirty="0"/>
              <a:t>J</a:t>
            </a:r>
            <a:r>
              <a:rPr spc="-165" dirty="0"/>
              <a:t>AV</a:t>
            </a:r>
            <a:r>
              <a:rPr spc="-5" dirty="0"/>
              <a:t>A</a:t>
            </a:r>
            <a:r>
              <a:rPr spc="-9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spc="-10" dirty="0"/>
              <a:t>G</a:t>
            </a:r>
            <a:r>
              <a:rPr dirty="0"/>
              <a:t>R</a:t>
            </a:r>
            <a:r>
              <a:rPr spc="-5" dirty="0"/>
              <a:t>AMM</a:t>
            </a:r>
            <a:r>
              <a:rPr spc="-35" dirty="0"/>
              <a:t>I</a:t>
            </a:r>
            <a:r>
              <a:rPr spc="-5" dirty="0"/>
              <a:t>NG</a:t>
            </a:r>
            <a:r>
              <a:rPr spc="-35" dirty="0"/>
              <a:t> 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59740" y="1011555"/>
            <a:ext cx="7957820" cy="402336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469900" indent="-457200">
              <a:lnSpc>
                <a:spcPct val="150000"/>
              </a:lnSpc>
              <a:buClr>
                <a:srgbClr val="717BA2"/>
              </a:buClr>
              <a:buSzPct val="75000"/>
              <a:buFont typeface="Wingdings" panose="05000000000000000000" charset="0"/>
              <a:buChar char="Ø"/>
              <a:tabLst>
                <a:tab pos="286385" algn="l"/>
                <a:tab pos="287020" algn="l"/>
              </a:tabLst>
            </a:pPr>
            <a:endParaRPr lang="en-US" altLang="en-US" sz="2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2" name="Picture 11" descr="C:/Users/visha/Pictures/Screenshots/Screenshot 2024-12-02 232631.pngScreenshot 2024-12-02 232631"/>
          <p:cNvPicPr>
            <a:picLocks noChangeAspect="1"/>
          </p:cNvPicPr>
          <p:nvPr/>
        </p:nvPicPr>
        <p:blipFill>
          <a:blip r:embed="rId2"/>
          <a:srcRect l="-1909" r="10359"/>
          <a:stretch>
            <a:fillRect/>
          </a:stretch>
        </p:blipFill>
        <p:spPr>
          <a:xfrm>
            <a:off x="2286000" y="885825"/>
            <a:ext cx="3999230" cy="38525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764875"/>
              <a:ext cx="8229600" cy="635"/>
            </a:xfrm>
            <a:custGeom>
              <a:avLst/>
              <a:gdLst/>
              <a:ahLst/>
              <a:cxnLst/>
              <a:rect l="l" t="t" r="r" b="b"/>
              <a:pathLst>
                <a:path w="8229600" h="635">
                  <a:moveTo>
                    <a:pt x="0" y="0"/>
                  </a:moveTo>
                  <a:lnTo>
                    <a:pt x="8229600" y="12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57200" y="8572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4367" y="4824158"/>
            <a:ext cx="120650" cy="143510"/>
          </a:xfrm>
          <a:custGeom>
            <a:avLst/>
            <a:gdLst/>
            <a:ahLst/>
            <a:cxnLst/>
            <a:rect l="l" t="t" r="r" b="b"/>
            <a:pathLst>
              <a:path w="120650" h="143510">
                <a:moveTo>
                  <a:pt x="0" y="0"/>
                </a:moveTo>
                <a:lnTo>
                  <a:pt x="0" y="143128"/>
                </a:lnTo>
                <a:lnTo>
                  <a:pt x="120319" y="71564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14300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RESU</a:t>
            </a:r>
            <a:r>
              <a:rPr spc="-300" dirty="0"/>
              <a:t>L</a:t>
            </a:r>
            <a:r>
              <a:rPr dirty="0"/>
              <a:t>TS</a:t>
            </a:r>
            <a:r>
              <a:rPr spc="-200" dirty="0"/>
              <a:t> </a:t>
            </a:r>
            <a:r>
              <a:rPr dirty="0"/>
              <a:t>AND</a:t>
            </a:r>
            <a:r>
              <a:rPr dirty="0"/>
              <a:t> </a:t>
            </a:r>
            <a:r>
              <a:rPr dirty="0"/>
              <a:t>DI</a:t>
            </a:r>
            <a:r>
              <a:rPr spc="-15" dirty="0"/>
              <a:t>S</a:t>
            </a:r>
            <a:r>
              <a:rPr dirty="0"/>
              <a:t>CUS</a:t>
            </a:r>
            <a:r>
              <a:rPr spc="-15" dirty="0"/>
              <a:t>S</a:t>
            </a:r>
            <a:r>
              <a:rPr dirty="0"/>
              <a:t>ION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35" dirty="0"/>
            </a:fld>
            <a:endParaRPr spc="-35" dirty="0"/>
          </a:p>
        </p:txBody>
      </p:sp>
      <p:pic>
        <p:nvPicPr>
          <p:cNvPr id="13" name="Picture 12" descr="WhatsApp Image 2024-12-02 at 22.55.27_b3b077d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" y="857250"/>
            <a:ext cx="3444875" cy="3573780"/>
          </a:xfrm>
          <a:prstGeom prst="rect">
            <a:avLst/>
          </a:prstGeom>
        </p:spPr>
      </p:pic>
      <p:pic>
        <p:nvPicPr>
          <p:cNvPr id="14" name="Picture 13" descr="WhatsApp Image 2024-12-02 at 22.55.26_590f03a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857250"/>
            <a:ext cx="3585210" cy="3630930"/>
          </a:xfrm>
          <a:prstGeom prst="rect">
            <a:avLst/>
          </a:prstGeom>
        </p:spPr>
      </p:pic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4767263"/>
            <a:ext cx="4038600" cy="376237"/>
          </a:xfrm>
        </p:spPr>
        <p:txBody>
          <a:bodyPr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764875"/>
              <a:ext cx="8229600" cy="635"/>
            </a:xfrm>
            <a:custGeom>
              <a:avLst/>
              <a:gdLst/>
              <a:ahLst/>
              <a:cxnLst/>
              <a:rect l="l" t="t" r="r" b="b"/>
              <a:pathLst>
                <a:path w="8229600" h="635">
                  <a:moveTo>
                    <a:pt x="0" y="0"/>
                  </a:moveTo>
                  <a:lnTo>
                    <a:pt x="8229600" y="12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57200" y="8572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4367" y="4824158"/>
            <a:ext cx="120650" cy="143510"/>
          </a:xfrm>
          <a:custGeom>
            <a:avLst/>
            <a:gdLst/>
            <a:ahLst/>
            <a:cxnLst/>
            <a:rect l="l" t="t" r="r" b="b"/>
            <a:pathLst>
              <a:path w="120650" h="143510">
                <a:moveTo>
                  <a:pt x="0" y="0"/>
                </a:moveTo>
                <a:lnTo>
                  <a:pt x="0" y="143128"/>
                </a:lnTo>
                <a:lnTo>
                  <a:pt x="120319" y="71564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14300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RESU</a:t>
            </a:r>
            <a:r>
              <a:rPr spc="-300" dirty="0"/>
              <a:t>L</a:t>
            </a:r>
            <a:r>
              <a:rPr dirty="0"/>
              <a:t>TS</a:t>
            </a:r>
            <a:r>
              <a:rPr spc="-200" dirty="0"/>
              <a:t> </a:t>
            </a:r>
            <a:r>
              <a:rPr dirty="0"/>
              <a:t>AND</a:t>
            </a:r>
            <a:r>
              <a:rPr dirty="0"/>
              <a:t> </a:t>
            </a:r>
            <a:r>
              <a:rPr dirty="0"/>
              <a:t>DI</a:t>
            </a:r>
            <a:r>
              <a:rPr spc="-15" dirty="0"/>
              <a:t>S</a:t>
            </a:r>
            <a:r>
              <a:rPr dirty="0"/>
              <a:t>CUS</a:t>
            </a:r>
            <a:r>
              <a:rPr spc="-15" dirty="0"/>
              <a:t>S</a:t>
            </a:r>
            <a:r>
              <a:rPr dirty="0"/>
              <a:t>ION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35" dirty="0"/>
            </a:fld>
            <a:endParaRPr spc="-35" dirty="0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4767263"/>
            <a:ext cx="4038600" cy="376237"/>
          </a:xfrm>
        </p:spPr>
        <p:txBody>
          <a:bodyPr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WhatsApp Image 2024-12-02 at 22.55.26_d68f6fd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805" y="887095"/>
            <a:ext cx="3670300" cy="36937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40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GUI-based Tic-Tac-Toe game effectively demonstrates the use of Java Swing for graphical applications. It provides an interactive two-player experience, showcasing skills in GUI design, event handling, and game logic implementation. The project lays a solid foundation for building more advanced graphical applications in Java.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4767263"/>
            <a:ext cx="4038600" cy="376237"/>
          </a:xfrm>
        </p:spPr>
        <p:txBody>
          <a:bodyPr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4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83182"/>
          </a:bodyPr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CE540F1-D866-4735-9E65-A1952EADD02D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48652" name="Title 1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sz="3600" dirty="0"/>
          </a:p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queries??? 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4767263"/>
            <a:ext cx="4038600" cy="376237"/>
          </a:xfrm>
        </p:spPr>
        <p:txBody>
          <a:bodyPr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p>
            <a:fld id="{C8B3AA75-1EA1-4A20-9182-A423EE2FFA8F}" type="slidenum">
              <a:rPr lang="en-US" altLang="en-US"/>
            </a:fld>
            <a:endParaRPr lang="en-US" altLang="en-US"/>
          </a:p>
        </p:txBody>
      </p:sp>
      <p:sp>
        <p:nvSpPr>
          <p:cNvPr id="1048606" name="Footer Placeholder 4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endParaRPr lang="en-US" sz="2500" b="1" dirty="0"/>
          </a:p>
        </p:txBody>
      </p:sp>
      <p:sp>
        <p:nvSpPr>
          <p:cNvPr id="1048607" name="Content Placeholder 2"/>
          <p:cNvSpPr>
            <a:spLocks noGrp="1"/>
          </p:cNvSpPr>
          <p:nvPr>
            <p:ph sz="quarter" idx="1"/>
          </p:nvPr>
        </p:nvSpPr>
        <p:spPr>
          <a:xfrm>
            <a:off x="493775" y="1769230"/>
            <a:ext cx="8229600" cy="4076041"/>
          </a:xfrm>
        </p:spPr>
        <p:txBody>
          <a:bodyPr/>
          <a:p>
            <a:pPr algn="ctr"/>
            <a:r>
              <a:rPr lang="en-US" sz="6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TIC-TAC-TOE GAME</a:t>
            </a:r>
            <a:endParaRPr lang="en-US" sz="60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4767263"/>
            <a:ext cx="4038600" cy="376237"/>
          </a:xfrm>
        </p:spPr>
        <p:txBody>
          <a:bodyPr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764875"/>
              <a:ext cx="8229600" cy="635"/>
            </a:xfrm>
            <a:custGeom>
              <a:avLst/>
              <a:gdLst/>
              <a:ahLst/>
              <a:cxnLst/>
              <a:rect l="l" t="t" r="r" b="b"/>
              <a:pathLst>
                <a:path w="8229600" h="635">
                  <a:moveTo>
                    <a:pt x="0" y="0"/>
                  </a:moveTo>
                  <a:lnTo>
                    <a:pt x="8229600" y="12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57200" y="8572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4367" y="4824158"/>
            <a:ext cx="120650" cy="143510"/>
          </a:xfrm>
          <a:custGeom>
            <a:avLst/>
            <a:gdLst/>
            <a:ahLst/>
            <a:cxnLst/>
            <a:rect l="l" t="t" r="r" b="b"/>
            <a:pathLst>
              <a:path w="120650" h="143510">
                <a:moveTo>
                  <a:pt x="0" y="0"/>
                </a:moveTo>
                <a:lnTo>
                  <a:pt x="0" y="143128"/>
                </a:lnTo>
                <a:lnTo>
                  <a:pt x="120319" y="71564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39065"/>
            <a:ext cx="8229600" cy="718185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8229600" y="0"/>
                </a:moveTo>
                <a:lnTo>
                  <a:pt x="0" y="0"/>
                </a:lnTo>
                <a:lnTo>
                  <a:pt x="0" y="609600"/>
                </a:lnTo>
                <a:lnTo>
                  <a:pt x="8229600" y="609600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625" y="259080"/>
            <a:ext cx="625475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IDENTIFICATION</a:t>
            </a:r>
            <a:endParaRPr lang="en-GB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5987" y="4806620"/>
            <a:ext cx="165735" cy="2324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400" spc="-35" dirty="0">
                <a:solidFill>
                  <a:srgbClr val="464652"/>
                </a:solidFill>
                <a:latin typeface="Trebuchet MS" panose="020B0603020202020204"/>
                <a:cs typeface="Trebuchet MS" panose="020B0603020202020204"/>
              </a:rPr>
            </a:fld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6533" y="4813638"/>
            <a:ext cx="382651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464652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-5" dirty="0">
                <a:solidFill>
                  <a:srgbClr val="464652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-20" dirty="0">
                <a:solidFill>
                  <a:srgbClr val="464652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dirty="0">
                <a:solidFill>
                  <a:srgbClr val="464652"/>
                </a:solidFill>
                <a:latin typeface="Times New Roman" panose="02020603050405020304"/>
                <a:cs typeface="Times New Roman" panose="02020603050405020304"/>
              </a:rPr>
              <a:t>1201 – </a:t>
            </a:r>
            <a:r>
              <a:rPr sz="1200" spc="5" dirty="0">
                <a:solidFill>
                  <a:srgbClr val="464652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200" spc="-165" dirty="0">
                <a:solidFill>
                  <a:srgbClr val="464652"/>
                </a:solidFill>
                <a:latin typeface="Times New Roman" panose="02020603050405020304"/>
                <a:cs typeface="Times New Roman" panose="02020603050405020304"/>
              </a:rPr>
              <a:t>AV</a:t>
            </a:r>
            <a:r>
              <a:rPr sz="1200" spc="-5" dirty="0">
                <a:solidFill>
                  <a:srgbClr val="464652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90" dirty="0">
                <a:solidFill>
                  <a:srgbClr val="464652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464652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dirty="0">
                <a:solidFill>
                  <a:srgbClr val="464652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5" dirty="0">
                <a:solidFill>
                  <a:srgbClr val="464652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10" dirty="0">
                <a:solidFill>
                  <a:srgbClr val="464652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dirty="0">
                <a:solidFill>
                  <a:srgbClr val="464652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5" dirty="0">
                <a:solidFill>
                  <a:srgbClr val="464652"/>
                </a:solidFill>
                <a:latin typeface="Times New Roman" panose="02020603050405020304"/>
                <a:cs typeface="Times New Roman" panose="02020603050405020304"/>
              </a:rPr>
              <a:t>AMM</a:t>
            </a:r>
            <a:r>
              <a:rPr sz="1200" spc="-35" dirty="0">
                <a:solidFill>
                  <a:srgbClr val="464652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5" dirty="0">
                <a:solidFill>
                  <a:srgbClr val="464652"/>
                </a:solidFill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1200" spc="-35" dirty="0">
                <a:solidFill>
                  <a:srgbClr val="464652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12495" y="748030"/>
            <a:ext cx="7781290" cy="3932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game size is fixed at 3x3. Expanding this to larger board sizes (e.g., 4x4 or 5x5) would require changes in multiple</a:t>
            </a:r>
            <a:r>
              <a:rPr lang="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places.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Game History :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Once the game is reset, previous matches and outcomes</a:t>
            </a:r>
            <a:r>
              <a:rPr lang="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lost.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Win Highlighting 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 player wins, the game doesn't visually highlight the</a:t>
            </a:r>
            <a:r>
              <a:rPr lang="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winning</a:t>
            </a:r>
            <a:r>
              <a:rPr lang="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line.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p>
            <a:pPr algn="ctr"/>
            <a:r>
              <a:rPr lang="en-US" alt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alt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59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(OOP):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Using nested classes (ButtonClickListener) to associate game actions with specific</a:t>
            </a:r>
            <a:r>
              <a:rPr lang="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buttons.</a:t>
            </a:r>
            <a:endParaRPr lang="en-US" alt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: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Providing clear feedback through UI elements (e.g., button states and messages via JOptionPane).Allowing players to reset and replay</a:t>
            </a:r>
            <a:r>
              <a:rPr lang="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r>
              <a:rPr lang="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easily.</a:t>
            </a:r>
            <a:endParaRPr lang="en-US" alt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 Design :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Using Swing components like JFrame, JButton, and layout managers (e.g., GridLayout) to create an interactive</a:t>
            </a:r>
            <a:r>
              <a:rPr lang="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lang="en-US" alt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4767263"/>
            <a:ext cx="4038600" cy="376237"/>
          </a:xfrm>
        </p:spPr>
        <p:txBody>
          <a:bodyPr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610600" cy="3703320"/>
          </a:xfrm>
        </p:spPr>
        <p:txBody>
          <a:bodyPr>
            <a:norm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 Components: Used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the GUI.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Handling: Implemented ActionListener to respond to button clicks.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Layout: Arranged the game grid using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Logic: Used to check for winning combinations and handle tie cases.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Modular methods for tasks like resetting the game and checking results.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4767263"/>
            <a:ext cx="4038600" cy="376237"/>
          </a:xfrm>
        </p:spPr>
        <p:txBody>
          <a:bodyPr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781050"/>
            <a:ext cx="5029200" cy="3948113"/>
          </a:xfrm>
          <a:prstGeom prst="rect">
            <a:avLst/>
          </a:prstGeom>
        </p:spPr>
      </p:pic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4767263"/>
            <a:ext cx="4038600" cy="376237"/>
          </a:xfrm>
        </p:spPr>
        <p:txBody>
          <a:bodyPr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 - Description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2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GUI: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the frame, panel, and buttons for the game grid.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Player Input: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ActionListener to detect button clicks and update the 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Logic: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for winning conditions (rows, columns, diagonals) or tie after each move.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Functionality: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an option to restart the game after a win or tie.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4767263"/>
            <a:ext cx="4038600" cy="376237"/>
          </a:xfrm>
        </p:spPr>
        <p:txBody>
          <a:bodyPr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2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GUI Initialization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Player Input Handling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Board Update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Win/Tie Detection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Game Reset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4767263"/>
            <a:ext cx="4038600" cy="376237"/>
          </a:xfrm>
        </p:spPr>
        <p:txBody>
          <a:bodyPr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48632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GUI Initialization :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This module sets up the graphical interface, including the game board, buttons, and layout using Java Swing</a:t>
            </a:r>
            <a:r>
              <a:rPr lang="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  <a:endParaRPr lang="en-US" alt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Player Input Handling :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Captures and processes player clicks on the board through ActionListener</a:t>
            </a:r>
            <a:r>
              <a:rPr lang="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events.</a:t>
            </a:r>
            <a:endParaRPr lang="en-US" alt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300"/>
          </a:p>
          <a:p>
            <a:pPr marL="0" indent="0">
              <a:buNone/>
            </a:pP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Board Update :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Updates the visual representation of the board by setting the clicked button with the current player's symbol</a:t>
            </a:r>
            <a:r>
              <a:rPr lang="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O).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4767263"/>
            <a:ext cx="4038600" cy="376237"/>
          </a:xfrm>
        </p:spPr>
        <p:txBody>
          <a:bodyPr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3568</Words>
  <Application>WPS Presentation</Application>
  <PresentationFormat/>
  <Paragraphs>151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SimSun</vt:lpstr>
      <vt:lpstr>Wingdings</vt:lpstr>
      <vt:lpstr>Wingdings 3</vt:lpstr>
      <vt:lpstr>Wingdings</vt:lpstr>
      <vt:lpstr>Calibri</vt:lpstr>
      <vt:lpstr>Times New Roman</vt:lpstr>
      <vt:lpstr>Gill Sans MT</vt:lpstr>
      <vt:lpstr>Microsoft YaHei</vt:lpstr>
      <vt:lpstr>Arial Unicode MS</vt:lpstr>
      <vt:lpstr>Bookman Old Style</vt:lpstr>
      <vt:lpstr>华文新魏</vt:lpstr>
      <vt:lpstr>Segoe Print</vt:lpstr>
      <vt:lpstr>Trebuchet MS</vt:lpstr>
      <vt:lpstr>Times New Roman</vt:lpstr>
      <vt:lpstr>Wingdings</vt:lpstr>
      <vt:lpstr>Origin</vt:lpstr>
      <vt:lpstr>CGB1201 – JAVA PROGRAMMING PROJECT REVIEW-2</vt:lpstr>
      <vt:lpstr>Title of the Project</vt:lpstr>
      <vt:lpstr>PROBLEM IDENTIFICATION</vt:lpstr>
      <vt:lpstr>Introduction</vt:lpstr>
      <vt:lpstr>Java Programming  - Concepts Used</vt:lpstr>
      <vt:lpstr>Proposed Architecture</vt:lpstr>
      <vt:lpstr>Proposed Architecture - Description</vt:lpstr>
      <vt:lpstr>List of Modules</vt:lpstr>
      <vt:lpstr>Module Description</vt:lpstr>
      <vt:lpstr>Module Description</vt:lpstr>
      <vt:lpstr>SOURCE CODE</vt:lpstr>
      <vt:lpstr>SOURCE CODE</vt:lpstr>
      <vt:lpstr>RESULTS AND DISCUSSION</vt:lpstr>
      <vt:lpstr>RESULTS AND DISCUSSION</vt:lpstr>
      <vt:lpstr>Conclusion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CGB1201 – JAVA PROGRAMMING </dc:title>
  <dc:creator>M2010J19SI</dc:creator>
  <cp:lastModifiedBy>visha</cp:lastModifiedBy>
  <cp:revision>1</cp:revision>
  <dcterms:created xsi:type="dcterms:W3CDTF">2024-12-02T17:59:00Z</dcterms:created>
  <dcterms:modified xsi:type="dcterms:W3CDTF">2024-12-02T17:59:00Z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224B0D0359564DDC93D6B7E026C37823_12</vt:lpwstr>
  </property>
  <property fmtid="{D5CDD505-2E9C-101B-9397-08002B2CF9AE}" pid="3" name="KSOProductBuildVer">
    <vt:lpwstr>1033-12.2.0.18911</vt:lpwstr>
  </property>
</Properties>
</file>