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2" r:id="rId5"/>
    <p:sldId id="263" r:id="rId6"/>
    <p:sldId id="260" r:id="rId7"/>
    <p:sldId id="261" r:id="rId8"/>
    <p:sldId id="266" r:id="rId9"/>
    <p:sldId id="273" r:id="rId10"/>
    <p:sldId id="272" r:id="rId11"/>
    <p:sldId id="267" r:id="rId12"/>
    <p:sldId id="264" r:id="rId13"/>
    <p:sldId id="268" r:id="rId14"/>
    <p:sldId id="359" r:id="rId15"/>
    <p:sldId id="360" r:id="rId16"/>
    <p:sldId id="270" r:id="rId17"/>
    <p:sldId id="362" r:id="rId18"/>
    <p:sldId id="361" r:id="rId19"/>
    <p:sldId id="271" r:id="rId20"/>
    <p:sldId id="274" r:id="rId21"/>
    <p:sldId id="369" r:id="rId22"/>
    <p:sldId id="371" r:id="rId23"/>
    <p:sldId id="372" r:id="rId24"/>
    <p:sldId id="370" r:id="rId25"/>
    <p:sldId id="373" r:id="rId26"/>
    <p:sldId id="3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6" r:id="rId50"/>
    <p:sldId id="299" r:id="rId51"/>
    <p:sldId id="300" r:id="rId52"/>
    <p:sldId id="298" r:id="rId53"/>
    <p:sldId id="301" r:id="rId54"/>
    <p:sldId id="302" r:id="rId55"/>
    <p:sldId id="303" r:id="rId56"/>
    <p:sldId id="304" r:id="rId57"/>
    <p:sldId id="305" r:id="rId58"/>
    <p:sldId id="306" r:id="rId59"/>
    <p:sldId id="307" r:id="rId60"/>
    <p:sldId id="308" r:id="rId61"/>
    <p:sldId id="364" r:id="rId62"/>
    <p:sldId id="363" r:id="rId63"/>
    <p:sldId id="309" r:id="rId64"/>
    <p:sldId id="311" r:id="rId65"/>
    <p:sldId id="366" r:id="rId66"/>
    <p:sldId id="365" r:id="rId67"/>
    <p:sldId id="368" r:id="rId68"/>
    <p:sldId id="367" r:id="rId69"/>
    <p:sldId id="310" r:id="rId70"/>
    <p:sldId id="316" r:id="rId71"/>
    <p:sldId id="375" r:id="rId72"/>
    <p:sldId id="376" r:id="rId73"/>
    <p:sldId id="317" r:id="rId74"/>
    <p:sldId id="318" r:id="rId75"/>
    <p:sldId id="319" r:id="rId76"/>
    <p:sldId id="320" r:id="rId77"/>
    <p:sldId id="322" r:id="rId78"/>
    <p:sldId id="323" r:id="rId79"/>
    <p:sldId id="321" r:id="rId80"/>
    <p:sldId id="377" r:id="rId81"/>
    <p:sldId id="380" r:id="rId82"/>
    <p:sldId id="379" r:id="rId83"/>
    <p:sldId id="378" r:id="rId84"/>
    <p:sldId id="324" r:id="rId85"/>
    <p:sldId id="325" r:id="rId86"/>
    <p:sldId id="326" r:id="rId87"/>
    <p:sldId id="327" r:id="rId88"/>
    <p:sldId id="328" r:id="rId89"/>
    <p:sldId id="313" r:id="rId90"/>
    <p:sldId id="330" r:id="rId91"/>
    <p:sldId id="331" r:id="rId92"/>
    <p:sldId id="332" r:id="rId93"/>
    <p:sldId id="329" r:id="rId94"/>
    <p:sldId id="312" r:id="rId95"/>
    <p:sldId id="333" r:id="rId96"/>
    <p:sldId id="315" r:id="rId97"/>
    <p:sldId id="314" r:id="rId98"/>
    <p:sldId id="343" r:id="rId99"/>
    <p:sldId id="334" r:id="rId100"/>
    <p:sldId id="345" r:id="rId101"/>
    <p:sldId id="344" r:id="rId102"/>
    <p:sldId id="346" r:id="rId103"/>
    <p:sldId id="347" r:id="rId104"/>
    <p:sldId id="348" r:id="rId105"/>
    <p:sldId id="349" r:id="rId106"/>
    <p:sldId id="342" r:id="rId107"/>
    <p:sldId id="341" r:id="rId108"/>
    <p:sldId id="340" r:id="rId109"/>
    <p:sldId id="335" r:id="rId110"/>
    <p:sldId id="350" r:id="rId111"/>
    <p:sldId id="351" r:id="rId112"/>
    <p:sldId id="337" r:id="rId113"/>
    <p:sldId id="336" r:id="rId114"/>
    <p:sldId id="353" r:id="rId115"/>
    <p:sldId id="352" r:id="rId116"/>
    <p:sldId id="339" r:id="rId117"/>
    <p:sldId id="338" r:id="rId118"/>
    <p:sldId id="355" r:id="rId119"/>
    <p:sldId id="354" r:id="rId120"/>
    <p:sldId id="356" r:id="rId121"/>
    <p:sldId id="357" r:id="rId122"/>
    <p:sldId id="381" r:id="rId123"/>
    <p:sldId id="382" r:id="rId124"/>
    <p:sldId id="383" r:id="rId125"/>
    <p:sldId id="384" r:id="rId126"/>
    <p:sldId id="385" r:id="rId127"/>
    <p:sldId id="386" r:id="rId128"/>
    <p:sldId id="358"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p:cViewPr varScale="1">
        <p:scale>
          <a:sx n="59" d="100"/>
          <a:sy n="59" d="100"/>
        </p:scale>
        <p:origin x="10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85580CE-FD5D-4D8A-9A99-3968E90EB5AA}" type="datetimeFigureOut">
              <a:rPr lang="en-IN" smtClean="0"/>
              <a:t>04-08-2022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C6ABCAC-1DF8-42FD-AD96-155D22C239F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29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580CE-FD5D-4D8A-9A99-3968E90EB5A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344884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580CE-FD5D-4D8A-9A99-3968E90EB5A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289073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580CE-FD5D-4D8A-9A99-3968E90EB5A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411380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580CE-FD5D-4D8A-9A99-3968E90EB5A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ABCAC-1DF8-42FD-AD96-155D22C239F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896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5580CE-FD5D-4D8A-9A99-3968E90EB5A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250580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5580CE-FD5D-4D8A-9A99-3968E90EB5AA}"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273706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5580CE-FD5D-4D8A-9A99-3968E90EB5AA}"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289611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580CE-FD5D-4D8A-9A99-3968E90EB5AA}"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19775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5580CE-FD5D-4D8A-9A99-3968E90EB5A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4510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5580CE-FD5D-4D8A-9A99-3968E90EB5A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ABCAC-1DF8-42FD-AD96-155D22C239F1}" type="slidenum">
              <a:rPr lang="en-IN" smtClean="0"/>
              <a:t>‹#›</a:t>
            </a:fld>
            <a:endParaRPr lang="en-IN"/>
          </a:p>
        </p:txBody>
      </p:sp>
    </p:spTree>
    <p:extLst>
      <p:ext uri="{BB962C8B-B14F-4D97-AF65-F5344CB8AC3E}">
        <p14:creationId xmlns:p14="http://schemas.microsoft.com/office/powerpoint/2010/main" val="346228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85580CE-FD5D-4D8A-9A99-3968E90EB5AA}" type="datetimeFigureOut">
              <a:rPr lang="en-IN" smtClean="0"/>
              <a:t>04-08-2022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C6ABCAC-1DF8-42FD-AD96-155D22C239F1}" type="slidenum">
              <a:rPr lang="en-IN" smtClean="0"/>
              <a:t>‹#›</a:t>
            </a:fld>
            <a:endParaRPr lang="en-IN"/>
          </a:p>
        </p:txBody>
      </p:sp>
    </p:spTree>
    <p:extLst>
      <p:ext uri="{BB962C8B-B14F-4D97-AF65-F5344CB8AC3E}">
        <p14:creationId xmlns:p14="http://schemas.microsoft.com/office/powerpoint/2010/main" val="24998680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1030" name="Picture 6" descr="How Data, Analysis, and Reports Can Improve Customer Service - CommBox">
            <a:extLst>
              <a:ext uri="{FF2B5EF4-FFF2-40B4-BE49-F238E27FC236}">
                <a16:creationId xmlns:a16="http://schemas.microsoft.com/office/drawing/2014/main" id="{04877424-4D67-6CE4-B67B-52B86C5F9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257066"/>
            <a:ext cx="11734800" cy="6350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8AAEB5A9-BA39-F154-7FCD-0CE2BBF23CA2}"/>
              </a:ext>
            </a:extLst>
          </p:cNvPr>
          <p:cNvSpPr/>
          <p:nvPr/>
        </p:nvSpPr>
        <p:spPr>
          <a:xfrm>
            <a:off x="2351314" y="4495800"/>
            <a:ext cx="7489372" cy="19703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rgbClr val="002060"/>
                </a:solidFill>
                <a:latin typeface="Times New Roman" panose="02020603050405020304" pitchFamily="18" charset="0"/>
                <a:cs typeface="Times New Roman" panose="02020603050405020304" pitchFamily="18" charset="0"/>
              </a:rPr>
              <a:t>DATA VISUALIZATION INTERVIEW QUESTIONS</a:t>
            </a:r>
          </a:p>
          <a:p>
            <a:pPr algn="ctr"/>
            <a:r>
              <a:rPr lang="en-US" sz="3000" b="1" dirty="0">
                <a:solidFill>
                  <a:srgbClr val="002060"/>
                </a:solidFill>
                <a:latin typeface="Times New Roman" panose="02020603050405020304" pitchFamily="18" charset="0"/>
                <a:cs typeface="Times New Roman" panose="02020603050405020304" pitchFamily="18" charset="0"/>
              </a:rPr>
              <a:t>PRESENTED BY-K.SHALINI</a:t>
            </a:r>
            <a:endParaRPr lang="en-IN" sz="3000" b="1" dirty="0">
              <a:solidFill>
                <a:srgbClr val="002060"/>
              </a:solidFill>
              <a:latin typeface="Times New Roman" panose="02020603050405020304" pitchFamily="18" charset="0"/>
              <a:cs typeface="Times New Roman" panose="02020603050405020304" pitchFamily="18" charset="0"/>
            </a:endParaRPr>
          </a:p>
        </p:txBody>
      </p:sp>
      <p:pic>
        <p:nvPicPr>
          <p:cNvPr id="1032" name="Picture 8" descr="Skill Lync Logo | SkillOutlook.com">
            <a:extLst>
              <a:ext uri="{FF2B5EF4-FFF2-40B4-BE49-F238E27FC236}">
                <a16:creationId xmlns:a16="http://schemas.microsoft.com/office/drawing/2014/main" id="{9D6558BF-4B35-7507-7041-D4F3FEE657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9" t="35804" r="1578" b="41099"/>
          <a:stretch/>
        </p:blipFill>
        <p:spPr bwMode="auto">
          <a:xfrm>
            <a:off x="3118757" y="391886"/>
            <a:ext cx="5889172" cy="68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7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US" b="0" i="0" dirty="0">
                <a:solidFill>
                  <a:schemeClr val="accent5"/>
                </a:solidFill>
                <a:effectLst/>
                <a:latin typeface="Times New Roman" panose="02020603050405020304" pitchFamily="18" charset="0"/>
                <a:cs typeface="Times New Roman" panose="02020603050405020304" pitchFamily="18" charset="0"/>
              </a:rPr>
              <a:t>How many types of data connections are there in Tableau? What are they?</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6887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 What is the use of Name box?</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1857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1191986" y="1965496"/>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 </a:t>
            </a:r>
            <a:endParaRPr lang="en-IN" sz="4400"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84C80D-9488-D139-6F73-E4CEE8927ECD}"/>
              </a:ext>
            </a:extLst>
          </p:cNvPr>
          <p:cNvSpPr txBox="1"/>
          <p:nvPr/>
        </p:nvSpPr>
        <p:spPr>
          <a:xfrm>
            <a:off x="854528" y="1298176"/>
            <a:ext cx="10482943" cy="3477875"/>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Name Box is located in the left most corner of the Excel sheet. Usually, we use Name box to check the cell reference to the active cell. </a:t>
            </a:r>
            <a:r>
              <a:rPr lang="en-US" sz="4400" b="0" i="0" dirty="0">
                <a:solidFill>
                  <a:srgbClr val="FF0000"/>
                </a:solidFill>
                <a:effectLst/>
                <a:latin typeface="Times New Roman" panose="02020603050405020304" pitchFamily="18" charset="0"/>
                <a:cs typeface="Times New Roman" panose="02020603050405020304" pitchFamily="18" charset="0"/>
              </a:rPr>
              <a:t>We can define the name of the range through Name box.</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5942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 Mention the usage of sheet protection</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477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585849" y="1709057"/>
            <a:ext cx="11020301" cy="4528457"/>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To prevent other users from accidentally or deliberately changing, moving, or deleting data in a worksheet, you can lock the cells on your Excel worksheet and then protect the sheet with a password.</a:t>
            </a:r>
            <a:br>
              <a:rPr lang="en-IN" dirty="0">
                <a:solidFill>
                  <a:srgbClr val="002060"/>
                </a:solidFill>
                <a:latin typeface="Times New Roman" panose="02020603050405020304" pitchFamily="18" charset="0"/>
                <a:cs typeface="Times New Roman" panose="02020603050405020304" pitchFamily="18" charset="0"/>
              </a:rPr>
            </a:br>
            <a:br>
              <a:rPr lang="en-IN" i="0" dirty="0">
                <a:solidFill>
                  <a:srgbClr val="002060"/>
                </a:solidFill>
                <a:effectLst/>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7585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 </a:t>
            </a:r>
            <a:r>
              <a:rPr lang="en-US" sz="4400" b="0" i="0" dirty="0">
                <a:solidFill>
                  <a:schemeClr val="accent5"/>
                </a:solidFill>
                <a:effectLst/>
                <a:latin typeface="Times New Roman" panose="02020603050405020304" pitchFamily="18" charset="0"/>
                <a:cs typeface="Times New Roman" panose="02020603050405020304" pitchFamily="18" charset="0"/>
              </a:rPr>
              <a:t>What is the freeze pane in Excel?</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4359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1823468"/>
            <a:ext cx="10591800" cy="3477875"/>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 </a:t>
            </a:r>
            <a:r>
              <a:rPr lang="en-US" sz="4400" b="0" i="0" dirty="0">
                <a:solidFill>
                  <a:srgbClr val="002060"/>
                </a:solidFill>
                <a:effectLst/>
                <a:latin typeface="Times New Roman" panose="02020603050405020304" pitchFamily="18" charset="0"/>
                <a:cs typeface="Times New Roman" panose="02020603050405020304" pitchFamily="18" charset="0"/>
              </a:rPr>
              <a:t>The Excel Freeze Panes option allows you to lock your columns and/or rows so that when you scroll down or over to view the rest of your sheet, the column and/or row will remain on the screen.</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9628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1446550"/>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 What is the difference between function and formula in MS-Excel?</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1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447800" y="944233"/>
            <a:ext cx="11020301" cy="4770537"/>
          </a:xfrm>
          <a:prstGeom prst="rect">
            <a:avLst/>
          </a:prstGeom>
          <a:noFill/>
        </p:spPr>
        <p:txBody>
          <a:bodyPr wrap="square">
            <a:spAutoFit/>
          </a:bodyPr>
          <a:lstStyle/>
          <a:p>
            <a:pPr algn="ctr"/>
            <a:r>
              <a:rPr lang="en-US" sz="3800" i="0" dirty="0">
                <a:solidFill>
                  <a:srgbClr val="002060"/>
                </a:solidFill>
                <a:effectLst/>
                <a:latin typeface="Times New Roman" panose="02020603050405020304" pitchFamily="18" charset="0"/>
                <a:cs typeface="Times New Roman" panose="02020603050405020304" pitchFamily="18" charset="0"/>
              </a:rPr>
              <a:t>Formula is a statement which is written by the user (user-created) to be calculated. A formula can contain values, cell references, defined names, and functions.</a:t>
            </a:r>
          </a:p>
          <a:p>
            <a:pPr algn="ctr"/>
            <a:endParaRPr lang="en-US" sz="3800" i="0" dirty="0">
              <a:solidFill>
                <a:srgbClr val="002060"/>
              </a:solidFill>
              <a:effectLst/>
              <a:latin typeface="Times New Roman" panose="02020603050405020304" pitchFamily="18" charset="0"/>
              <a:cs typeface="Times New Roman" panose="02020603050405020304" pitchFamily="18" charset="0"/>
            </a:endParaRPr>
          </a:p>
          <a:p>
            <a:pPr algn="ctr"/>
            <a:r>
              <a:rPr lang="en-US" sz="3800" i="0" dirty="0">
                <a:solidFill>
                  <a:srgbClr val="002060"/>
                </a:solidFill>
                <a:effectLst/>
                <a:latin typeface="Times New Roman" panose="02020603050405020304" pitchFamily="18" charset="0"/>
                <a:cs typeface="Times New Roman" panose="02020603050405020304" pitchFamily="18" charset="0"/>
              </a:rPr>
              <a:t> </a:t>
            </a:r>
            <a:r>
              <a:rPr lang="en-US" sz="3800" i="0" dirty="0">
                <a:solidFill>
                  <a:srgbClr val="FF0000"/>
                </a:solidFill>
                <a:effectLst/>
                <a:latin typeface="Times New Roman" panose="02020603050405020304" pitchFamily="18" charset="0"/>
                <a:cs typeface="Times New Roman" panose="02020603050405020304" pitchFamily="18" charset="0"/>
              </a:rPr>
              <a:t>Functions are in-built codes provided in MS-Excel, such as IF, COUNT, SUM, AVERAGE and so on. If additional functions are required we can create them through VBA. They are called </a:t>
            </a:r>
            <a:r>
              <a:rPr lang="en-US" sz="3800" dirty="0">
                <a:solidFill>
                  <a:srgbClr val="FF0000"/>
                </a:solidFill>
                <a:latin typeface="Times New Roman" panose="02020603050405020304" pitchFamily="18" charset="0"/>
                <a:cs typeface="Times New Roman" panose="02020603050405020304" pitchFamily="18" charset="0"/>
              </a:rPr>
              <a:t>user defined functions</a:t>
            </a:r>
            <a:r>
              <a:rPr lang="en-US" sz="3800" i="0" dirty="0">
                <a:solidFill>
                  <a:srgbClr val="FF0000"/>
                </a:solidFill>
                <a:effectLst/>
                <a:latin typeface="Times New Roman" panose="02020603050405020304" pitchFamily="18" charset="0"/>
                <a:cs typeface="Times New Roman" panose="02020603050405020304" pitchFamily="18" charset="0"/>
              </a:rPr>
              <a:t>. </a:t>
            </a:r>
            <a:endParaRPr lang="en-IN" sz="3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8621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5544" y="2841563"/>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the IF function in Microsoft Excel?</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9796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028616"/>
            <a:ext cx="10700657" cy="2800767"/>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‘If function’ is one of the logical functions in Excel. We use this function to check the logical condition and specify the value whether it’s true or false.</a:t>
            </a:r>
            <a:endParaRPr lang="en-US"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4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We have 2 types they are </a:t>
            </a:r>
            <a:r>
              <a:rPr lang="en-US" dirty="0">
                <a:solidFill>
                  <a:srgbClr val="FF0000"/>
                </a:solidFill>
                <a:latin typeface="Times New Roman" panose="02020603050405020304" pitchFamily="18" charset="0"/>
                <a:cs typeface="Times New Roman" panose="02020603050405020304" pitchFamily="18" charset="0"/>
              </a:rPr>
              <a:t>live &amp; extract</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4694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5544" y="2841563"/>
            <a:ext cx="10591800" cy="1446550"/>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the </a:t>
            </a:r>
            <a:r>
              <a:rPr lang="en-US" sz="4400" dirty="0">
                <a:solidFill>
                  <a:schemeClr val="accent5"/>
                </a:solidFill>
                <a:latin typeface="Times New Roman" panose="02020603050405020304" pitchFamily="18" charset="0"/>
                <a:cs typeface="Times New Roman" panose="02020603050405020304" pitchFamily="18" charset="0"/>
              </a:rPr>
              <a:t>SUM</a:t>
            </a:r>
            <a:r>
              <a:rPr lang="en-US" sz="4400" i="0" dirty="0">
                <a:solidFill>
                  <a:schemeClr val="accent5"/>
                </a:solidFill>
                <a:effectLst/>
                <a:latin typeface="Times New Roman" panose="02020603050405020304" pitchFamily="18" charset="0"/>
                <a:cs typeface="Times New Roman" panose="02020603050405020304" pitchFamily="18" charset="0"/>
              </a:rPr>
              <a:t>IF function in Microsoft Excel?</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3629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313839"/>
            <a:ext cx="10700657" cy="1446550"/>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Sum if function is used to add the cells specified by a given condition or criterion.</a:t>
            </a:r>
            <a:endParaRPr lang="en-US"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2825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769441"/>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is an IF error function?</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2162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06E099E-BB7D-A25D-B659-A7C058DA6684}"/>
              </a:ext>
            </a:extLst>
          </p:cNvPr>
          <p:cNvSpPr txBox="1"/>
          <p:nvPr/>
        </p:nvSpPr>
        <p:spPr>
          <a:xfrm>
            <a:off x="488373" y="1351508"/>
            <a:ext cx="11215254" cy="4154984"/>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The IFERROR function in Excel is designed to trap and manage errors in formulas and calculations.</a:t>
            </a:r>
          </a:p>
          <a:p>
            <a:pPr algn="ctr"/>
            <a:r>
              <a:rPr lang="en-US" sz="4400" i="0" dirty="0">
                <a:solidFill>
                  <a:srgbClr val="FF0000"/>
                </a:solidFill>
                <a:effectLst/>
                <a:latin typeface="Times New Roman" panose="02020603050405020304" pitchFamily="18" charset="0"/>
                <a:cs typeface="Times New Roman" panose="02020603050405020304" pitchFamily="18" charset="0"/>
              </a:rPr>
              <a:t> IFERROR checks a formula, and if it evaluates to an error, returns another value you specify; otherwise, returns the result of the formula.</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924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Pivot table and why we use it?</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0313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C797ED-D447-7C68-B6E1-D77E38AF0E5D}"/>
              </a:ext>
            </a:extLst>
          </p:cNvPr>
          <p:cNvSpPr txBox="1"/>
          <p:nvPr/>
        </p:nvSpPr>
        <p:spPr>
          <a:xfrm>
            <a:off x="641267" y="1012954"/>
            <a:ext cx="10799619" cy="4832092"/>
          </a:xfrm>
          <a:prstGeom prst="rect">
            <a:avLst/>
          </a:prstGeom>
          <a:noFill/>
        </p:spPr>
        <p:txBody>
          <a:bodyPr wrap="square">
            <a:spAutoFit/>
          </a:bodyPr>
          <a:lstStyle/>
          <a:p>
            <a:pPr marL="571500" indent="-571500" algn="l">
              <a:buFont typeface="Wingdings" panose="05000000000000000000" pitchFamily="2" charset="2"/>
              <a:buChar char="v"/>
            </a:pPr>
            <a:r>
              <a:rPr lang="en-US" sz="4400" b="0" i="0" dirty="0">
                <a:solidFill>
                  <a:srgbClr val="002060"/>
                </a:solidFill>
                <a:effectLst/>
                <a:latin typeface="Times New Roman" panose="02020603050405020304" pitchFamily="18" charset="0"/>
                <a:cs typeface="Times New Roman" panose="02020603050405020304" pitchFamily="18" charset="0"/>
              </a:rPr>
              <a:t>Pivot table allows quick summarizing of large data. </a:t>
            </a:r>
          </a:p>
          <a:p>
            <a:pPr marL="571500" indent="-571500" algn="l">
              <a:buFont typeface="Wingdings" panose="05000000000000000000" pitchFamily="2" charset="2"/>
              <a:buChar char="v"/>
            </a:pPr>
            <a:r>
              <a:rPr lang="en-US" sz="4400" b="0" i="0" dirty="0">
                <a:solidFill>
                  <a:srgbClr val="FF0000"/>
                </a:solidFill>
                <a:effectLst/>
                <a:latin typeface="Times New Roman" panose="02020603050405020304" pitchFamily="18" charset="0"/>
                <a:cs typeface="Times New Roman" panose="02020603050405020304" pitchFamily="18" charset="0"/>
              </a:rPr>
              <a:t>Pivot table gives us flexibility and analytical power</a:t>
            </a:r>
          </a:p>
          <a:p>
            <a:pPr marL="571500" indent="-571500" algn="l">
              <a:buFont typeface="Wingdings" panose="05000000000000000000" pitchFamily="2" charset="2"/>
              <a:buChar char="v"/>
            </a:pPr>
            <a:r>
              <a:rPr lang="en-US" sz="4400" b="0" i="0" dirty="0">
                <a:solidFill>
                  <a:srgbClr val="002060"/>
                </a:solidFill>
                <a:effectLst/>
                <a:latin typeface="Times New Roman" panose="02020603050405020304" pitchFamily="18" charset="0"/>
                <a:cs typeface="Times New Roman" panose="02020603050405020304" pitchFamily="18" charset="0"/>
              </a:rPr>
              <a:t>It is a time saver source in Excel</a:t>
            </a:r>
          </a:p>
          <a:p>
            <a:pPr marL="571500" indent="-571500" algn="l">
              <a:buFont typeface="Wingdings" panose="05000000000000000000" pitchFamily="2" charset="2"/>
              <a:buChar char="v"/>
            </a:pPr>
            <a:r>
              <a:rPr lang="en-US" sz="4400" b="0" i="0" dirty="0">
                <a:solidFill>
                  <a:srgbClr val="FF0000"/>
                </a:solidFill>
                <a:effectLst/>
                <a:latin typeface="Times New Roman" panose="02020603050405020304" pitchFamily="18" charset="0"/>
                <a:cs typeface="Times New Roman" panose="02020603050405020304" pitchFamily="18" charset="0"/>
              </a:rPr>
              <a:t>Create a dynamic pivot chart</a:t>
            </a:r>
          </a:p>
          <a:p>
            <a:pPr algn="ctr"/>
            <a:r>
              <a:rPr lang="en-US" sz="4400" b="0" i="0" dirty="0">
                <a:solidFill>
                  <a:srgbClr val="002060"/>
                </a:solidFill>
                <a:effectLst/>
                <a:latin typeface="Times New Roman" panose="02020603050405020304" pitchFamily="18" charset="0"/>
                <a:cs typeface="Times New Roman" panose="02020603050405020304" pitchFamily="18" charset="0"/>
              </a:rPr>
              <a:t> </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0407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1446550"/>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How can we merge multiple cells text strings in a cell?</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7832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2C3B3BD-044D-8A3B-F3BF-EA10C12F9897}"/>
              </a:ext>
            </a:extLst>
          </p:cNvPr>
          <p:cNvSpPr txBox="1"/>
          <p:nvPr/>
        </p:nvSpPr>
        <p:spPr>
          <a:xfrm>
            <a:off x="415635" y="2626863"/>
            <a:ext cx="11245933" cy="1446550"/>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We can merge multiple cells text string by using the Concatenate function and “&amp;” function.</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2411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1446550"/>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Difference between </a:t>
            </a:r>
            <a:r>
              <a:rPr lang="en-US" sz="4400" dirty="0">
                <a:solidFill>
                  <a:schemeClr val="accent5"/>
                </a:solidFill>
                <a:latin typeface="Times New Roman" panose="02020603050405020304" pitchFamily="18" charset="0"/>
                <a:cs typeface="Times New Roman" panose="02020603050405020304" pitchFamily="18" charset="0"/>
              </a:rPr>
              <a:t>Absolute &amp; </a:t>
            </a:r>
            <a:r>
              <a:rPr lang="en-US" sz="4400" i="0" dirty="0">
                <a:solidFill>
                  <a:schemeClr val="accent5"/>
                </a:solidFill>
                <a:effectLst/>
                <a:latin typeface="Times New Roman" panose="02020603050405020304" pitchFamily="18" charset="0"/>
                <a:cs typeface="Times New Roman" panose="02020603050405020304" pitchFamily="18" charset="0"/>
              </a:rPr>
              <a:t>Relative Cell Reference?</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4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530432" y="983895"/>
            <a:ext cx="10591800" cy="769441"/>
          </a:xfrm>
          <a:prstGeom prst="rect">
            <a:avLst/>
          </a:prstGeom>
          <a:noFill/>
        </p:spPr>
        <p:txBody>
          <a:bodyPr wrap="square">
            <a:spAutoFit/>
          </a:bodyPr>
          <a:lstStyle/>
          <a:p>
            <a:pPr algn="ctr"/>
            <a:endParaRPr lang="en-IN" sz="4400"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6C0606-209F-08A5-4F9F-FDBA1D500E83}"/>
              </a:ext>
            </a:extLst>
          </p:cNvPr>
          <p:cNvSpPr txBox="1"/>
          <p:nvPr/>
        </p:nvSpPr>
        <p:spPr>
          <a:xfrm>
            <a:off x="641267" y="1556657"/>
            <a:ext cx="10909465" cy="3477875"/>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Relative references change when a formula is copied to another cell.</a:t>
            </a:r>
          </a:p>
          <a:p>
            <a:pPr algn="ctr"/>
            <a:endParaRPr lang="en-US" sz="4400" i="0" dirty="0">
              <a:solidFill>
                <a:srgbClr val="002060"/>
              </a:solidFill>
              <a:effectLst/>
              <a:latin typeface="Times New Roman" panose="02020603050405020304" pitchFamily="18" charset="0"/>
              <a:cs typeface="Times New Roman" panose="02020603050405020304" pitchFamily="18" charset="0"/>
            </a:endParaRPr>
          </a:p>
          <a:p>
            <a:pPr algn="ctr"/>
            <a:r>
              <a:rPr lang="en-US" sz="4400" i="0" dirty="0">
                <a:solidFill>
                  <a:srgbClr val="FF0000"/>
                </a:solidFill>
                <a:effectLst/>
                <a:latin typeface="Times New Roman" panose="02020603050405020304" pitchFamily="18" charset="0"/>
                <a:cs typeface="Times New Roman" panose="02020603050405020304" pitchFamily="18" charset="0"/>
              </a:rPr>
              <a:t>Absolute references remain constant no matter where they are copied.</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58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US" b="0" i="0" dirty="0">
                <a:solidFill>
                  <a:schemeClr val="accent5"/>
                </a:solidFill>
                <a:effectLst/>
                <a:latin typeface="Times New Roman" panose="02020603050405020304" pitchFamily="18" charset="0"/>
                <a:cs typeface="Times New Roman" panose="02020603050405020304" pitchFamily="18" charset="0"/>
              </a:rPr>
              <a:t>Is Tableau live or extract better?</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4858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Difference between </a:t>
            </a:r>
            <a:r>
              <a:rPr lang="en-US" sz="4400" i="0" dirty="0" err="1">
                <a:solidFill>
                  <a:schemeClr val="accent5"/>
                </a:solidFill>
                <a:effectLst/>
                <a:latin typeface="Times New Roman" panose="02020603050405020304" pitchFamily="18" charset="0"/>
                <a:cs typeface="Times New Roman" panose="02020603050405020304" pitchFamily="18" charset="0"/>
              </a:rPr>
              <a:t>vlookup</a:t>
            </a:r>
            <a:r>
              <a:rPr lang="en-US" sz="4400" i="0" dirty="0">
                <a:solidFill>
                  <a:schemeClr val="accent5"/>
                </a:solidFill>
                <a:effectLst/>
                <a:latin typeface="Times New Roman" panose="02020603050405020304" pitchFamily="18" charset="0"/>
                <a:cs typeface="Times New Roman" panose="02020603050405020304" pitchFamily="18" charset="0"/>
              </a:rPr>
              <a:t> &amp; </a:t>
            </a:r>
            <a:r>
              <a:rPr lang="en-US" sz="4400" i="0" dirty="0" err="1">
                <a:solidFill>
                  <a:schemeClr val="accent5"/>
                </a:solidFill>
                <a:effectLst/>
                <a:latin typeface="Times New Roman" panose="02020603050405020304" pitchFamily="18" charset="0"/>
                <a:cs typeface="Times New Roman" panose="02020603050405020304" pitchFamily="18" charset="0"/>
              </a:rPr>
              <a:t>hlookup</a:t>
            </a:r>
            <a:r>
              <a:rPr lang="en-US" sz="4400" i="0" dirty="0">
                <a:solidFill>
                  <a:schemeClr val="accent5"/>
                </a:solidFill>
                <a:effectLst/>
                <a:latin typeface="Times New Roman" panose="02020603050405020304" pitchFamily="18" charset="0"/>
                <a:cs typeface="Times New Roman" panose="02020603050405020304" pitchFamily="18" charset="0"/>
              </a:rPr>
              <a:t>?</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8918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530432" y="983895"/>
            <a:ext cx="10591800" cy="769441"/>
          </a:xfrm>
          <a:prstGeom prst="rect">
            <a:avLst/>
          </a:prstGeom>
          <a:noFill/>
        </p:spPr>
        <p:txBody>
          <a:bodyPr wrap="square">
            <a:spAutoFit/>
          </a:bodyPr>
          <a:lstStyle/>
          <a:p>
            <a:pPr algn="ctr"/>
            <a:endParaRPr lang="en-IN" sz="4400"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6C0606-209F-08A5-4F9F-FDBA1D500E83}"/>
              </a:ext>
            </a:extLst>
          </p:cNvPr>
          <p:cNvSpPr txBox="1"/>
          <p:nvPr/>
        </p:nvSpPr>
        <p:spPr>
          <a:xfrm>
            <a:off x="641267" y="1556657"/>
            <a:ext cx="10909465" cy="4154984"/>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VLOOKUP allows you to search a data range that is set up vertically.</a:t>
            </a:r>
          </a:p>
          <a:p>
            <a:pPr algn="ctr"/>
            <a:endParaRPr lang="en-US" sz="4400" i="0" dirty="0">
              <a:solidFill>
                <a:srgbClr val="002060"/>
              </a:solidFill>
              <a:effectLst/>
              <a:latin typeface="Times New Roman" panose="02020603050405020304" pitchFamily="18" charset="0"/>
              <a:cs typeface="Times New Roman" panose="02020603050405020304" pitchFamily="18" charset="0"/>
            </a:endParaRPr>
          </a:p>
          <a:p>
            <a:pPr algn="ctr"/>
            <a:r>
              <a:rPr lang="en-US" sz="4400" i="0" dirty="0">
                <a:solidFill>
                  <a:srgbClr val="FF0000"/>
                </a:solidFill>
                <a:effectLst/>
                <a:latin typeface="Times New Roman" panose="02020603050405020304" pitchFamily="18" charset="0"/>
                <a:cs typeface="Times New Roman" panose="02020603050405020304" pitchFamily="18" charset="0"/>
              </a:rPr>
              <a:t>HLOOKUP is the exact same function, but looks up data that has been formatted by rows instead of columns.</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337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794872-8CDE-0E9C-E4B7-AF9087BDADD2}"/>
              </a:ext>
            </a:extLst>
          </p:cNvPr>
          <p:cNvSpPr txBox="1"/>
          <p:nvPr/>
        </p:nvSpPr>
        <p:spPr>
          <a:xfrm>
            <a:off x="629888" y="2367171"/>
            <a:ext cx="10932224" cy="2123658"/>
          </a:xfrm>
          <a:prstGeom prst="rect">
            <a:avLst/>
          </a:prstGeom>
          <a:noFill/>
        </p:spPr>
        <p:txBody>
          <a:bodyPr wrap="square">
            <a:spAutoFit/>
          </a:bodyPr>
          <a:lstStyle/>
          <a:p>
            <a:pPr algn="ctr"/>
            <a:r>
              <a:rPr lang="en-US" sz="4400" dirty="0">
                <a:solidFill>
                  <a:schemeClr val="accent5"/>
                </a:solidFill>
                <a:latin typeface="Times New Roman" panose="02020603050405020304" pitchFamily="18" charset="0"/>
                <a:cs typeface="Times New Roman" panose="02020603050405020304" pitchFamily="18" charset="0"/>
              </a:rPr>
              <a:t>What is the difference among COUNT, COUNTA, COUNTIF and COUNTBLANK in </a:t>
            </a:r>
            <a:r>
              <a:rPr lang="en-US" sz="4400" dirty="0" err="1">
                <a:solidFill>
                  <a:schemeClr val="accent5"/>
                </a:solidFill>
                <a:latin typeface="Times New Roman" panose="02020603050405020304" pitchFamily="18" charset="0"/>
                <a:cs typeface="Times New Roman" panose="02020603050405020304" pitchFamily="18" charset="0"/>
              </a:rPr>
              <a:t>Ms</a:t>
            </a:r>
            <a:r>
              <a:rPr lang="en-US" sz="4400" dirty="0">
                <a:solidFill>
                  <a:schemeClr val="accent5"/>
                </a:solidFill>
                <a:latin typeface="Times New Roman" panose="02020603050405020304" pitchFamily="18" charset="0"/>
                <a:cs typeface="Times New Roman" panose="02020603050405020304" pitchFamily="18" charset="0"/>
              </a:rPr>
              <a:t>-Excel?</a:t>
            </a:r>
          </a:p>
        </p:txBody>
      </p:sp>
    </p:spTree>
    <p:extLst>
      <p:ext uri="{BB962C8B-B14F-4D97-AF65-F5344CB8AC3E}">
        <p14:creationId xmlns:p14="http://schemas.microsoft.com/office/powerpoint/2010/main" val="19286577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530432" y="365296"/>
            <a:ext cx="11131136" cy="6863417"/>
          </a:xfrm>
          <a:prstGeom prst="rect">
            <a:avLst/>
          </a:prstGeom>
          <a:noFill/>
        </p:spPr>
        <p:txBody>
          <a:bodyPr wrap="square">
            <a:spAutoFit/>
          </a:bodyPr>
          <a:lstStyle/>
          <a:p>
            <a:pPr marL="571500" indent="-571500" algn="just">
              <a:buFont typeface="Wingdings" panose="05000000000000000000" pitchFamily="2" charset="2"/>
              <a:buChar char="v"/>
            </a:pPr>
            <a:r>
              <a:rPr lang="en-US" sz="4000" dirty="0">
                <a:solidFill>
                  <a:srgbClr val="002060"/>
                </a:solidFill>
                <a:latin typeface="Times New Roman" panose="02020603050405020304" pitchFamily="18" charset="0"/>
                <a:cs typeface="Times New Roman" panose="02020603050405020304" pitchFamily="18" charset="0"/>
              </a:rPr>
              <a:t>COUNT is used to count cells containing numbers, dates, etc. any value stored as number excluding blanks.</a:t>
            </a:r>
          </a:p>
          <a:p>
            <a:pPr marL="571500" indent="-571500" algn="just">
              <a:buFont typeface="Wingdings" panose="05000000000000000000" pitchFamily="2" charset="2"/>
              <a:buChar char="v"/>
            </a:pPr>
            <a:r>
              <a:rPr lang="en-US" sz="4000" dirty="0">
                <a:solidFill>
                  <a:srgbClr val="FF0000"/>
                </a:solidFill>
                <a:latin typeface="Times New Roman" panose="02020603050405020304" pitchFamily="18" charset="0"/>
                <a:cs typeface="Times New Roman" panose="02020603050405020304" pitchFamily="18" charset="0"/>
              </a:rPr>
              <a:t>COUNTA or Count All is used to count any cell value containing numbers, text, logical values, etc. any type of value excluding blanks.</a:t>
            </a:r>
          </a:p>
          <a:p>
            <a:pPr marL="571500" indent="-571500" algn="just">
              <a:buFont typeface="Wingdings" panose="05000000000000000000" pitchFamily="2" charset="2"/>
              <a:buChar char="v"/>
            </a:pPr>
            <a:r>
              <a:rPr lang="en-US" sz="4000" dirty="0">
                <a:solidFill>
                  <a:srgbClr val="002060"/>
                </a:solidFill>
                <a:latin typeface="Times New Roman" panose="02020603050405020304" pitchFamily="18" charset="0"/>
                <a:cs typeface="Times New Roman" panose="02020603050405020304" pitchFamily="18" charset="0"/>
              </a:rPr>
              <a:t>COUNTBLANK count blank cells or cells with an empty string.</a:t>
            </a:r>
          </a:p>
          <a:p>
            <a:pPr marL="571500" indent="-571500" algn="just">
              <a:buFont typeface="Wingdings" panose="05000000000000000000" pitchFamily="2" charset="2"/>
              <a:buChar char="v"/>
            </a:pPr>
            <a:r>
              <a:rPr lang="en-US" sz="4000" dirty="0">
                <a:solidFill>
                  <a:srgbClr val="FF0000"/>
                </a:solidFill>
                <a:latin typeface="Times New Roman" panose="02020603050405020304" pitchFamily="18" charset="0"/>
                <a:cs typeface="Times New Roman" panose="02020603050405020304" pitchFamily="18" charset="0"/>
              </a:rPr>
              <a:t>COUNTIF and COUNTIFS count cells matching a certain criteria.</a:t>
            </a:r>
          </a:p>
          <a:p>
            <a:pPr marL="571500" indent="-571500" algn="ctr">
              <a:buFont typeface="Wingdings" panose="05000000000000000000" pitchFamily="2" charset="2"/>
              <a:buChar char="v"/>
            </a:pPr>
            <a:endParaRPr lang="en-IN" sz="40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8134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794872-8CDE-0E9C-E4B7-AF9087BDADD2}"/>
              </a:ext>
            </a:extLst>
          </p:cNvPr>
          <p:cNvSpPr txBox="1"/>
          <p:nvPr/>
        </p:nvSpPr>
        <p:spPr>
          <a:xfrm>
            <a:off x="629888" y="2367171"/>
            <a:ext cx="10932224" cy="2123658"/>
          </a:xfrm>
          <a:prstGeom prst="rect">
            <a:avLst/>
          </a:prstGeom>
          <a:noFill/>
        </p:spPr>
        <p:txBody>
          <a:bodyPr wrap="square">
            <a:spAutoFit/>
          </a:bodyPr>
          <a:lstStyle/>
          <a:p>
            <a:pPr algn="ctr"/>
            <a:r>
              <a:rPr lang="en-US" sz="4400" dirty="0">
                <a:solidFill>
                  <a:schemeClr val="accent5"/>
                </a:solidFill>
                <a:latin typeface="Times New Roman" panose="02020603050405020304" pitchFamily="18" charset="0"/>
                <a:cs typeface="Times New Roman" panose="02020603050405020304" pitchFamily="18" charset="0"/>
              </a:rPr>
              <a:t>What is a Macro in Excel? How to create an Excel Macro?</a:t>
            </a:r>
          </a:p>
          <a:p>
            <a:pPr algn="ctr"/>
            <a:endParaRPr lang="en-US"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4039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794872-8CDE-0E9C-E4B7-AF9087BDADD2}"/>
              </a:ext>
            </a:extLst>
          </p:cNvPr>
          <p:cNvSpPr txBox="1"/>
          <p:nvPr/>
        </p:nvSpPr>
        <p:spPr>
          <a:xfrm>
            <a:off x="629888" y="2767280"/>
            <a:ext cx="10932224" cy="1323439"/>
          </a:xfrm>
          <a:prstGeom prst="rect">
            <a:avLst/>
          </a:prstGeom>
          <a:noFill/>
        </p:spPr>
        <p:txBody>
          <a:bodyPr wrap="square">
            <a:spAutoFit/>
          </a:bodyPr>
          <a:lstStyle/>
          <a:p>
            <a:pPr algn="ctr"/>
            <a:r>
              <a:rPr lang="en-US" sz="4000" dirty="0">
                <a:solidFill>
                  <a:srgbClr val="002060"/>
                </a:solidFill>
                <a:latin typeface="Times New Roman" panose="02020603050405020304" pitchFamily="18" charset="0"/>
                <a:cs typeface="Times New Roman" panose="02020603050405020304" pitchFamily="18" charset="0"/>
              </a:rPr>
              <a:t>Excel Macro is the set of instructions that is recorded by users for repetition purposes.</a:t>
            </a:r>
          </a:p>
        </p:txBody>
      </p:sp>
    </p:spTree>
    <p:extLst>
      <p:ext uri="{BB962C8B-B14F-4D97-AF65-F5344CB8AC3E}">
        <p14:creationId xmlns:p14="http://schemas.microsoft.com/office/powerpoint/2010/main" val="18917126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CBDB2B-7880-E2BF-20BD-D31A0CED4E59}"/>
              </a:ext>
            </a:extLst>
          </p:cNvPr>
          <p:cNvSpPr txBox="1"/>
          <p:nvPr/>
        </p:nvSpPr>
        <p:spPr>
          <a:xfrm>
            <a:off x="641266" y="2686050"/>
            <a:ext cx="11108773" cy="1446550"/>
          </a:xfrm>
          <a:prstGeom prst="rect">
            <a:avLst/>
          </a:prstGeom>
          <a:noFill/>
        </p:spPr>
        <p:txBody>
          <a:bodyPr wrap="square">
            <a:spAutoFit/>
          </a:bodyPr>
          <a:lstStyle/>
          <a:p>
            <a:pPr algn="ctr"/>
            <a:r>
              <a:rPr lang="en-US" sz="4400" dirty="0">
                <a:solidFill>
                  <a:schemeClr val="accent5"/>
                </a:solidFill>
                <a:latin typeface="Times New Roman" panose="02020603050405020304" pitchFamily="18" charset="0"/>
                <a:cs typeface="Times New Roman" panose="02020603050405020304" pitchFamily="18" charset="0"/>
              </a:rPr>
              <a:t>How many rows and columns are there in Microsoft Excel 2003 and later versions?</a:t>
            </a:r>
          </a:p>
        </p:txBody>
      </p:sp>
    </p:spTree>
    <p:extLst>
      <p:ext uri="{BB962C8B-B14F-4D97-AF65-F5344CB8AC3E}">
        <p14:creationId xmlns:p14="http://schemas.microsoft.com/office/powerpoint/2010/main" val="37360908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3D5D991-3BDF-6BDA-DC6E-38909D10FE69}"/>
              </a:ext>
            </a:extLst>
          </p:cNvPr>
          <p:cNvGraphicFramePr>
            <a:graphicFrameLocks noGrp="1"/>
          </p:cNvGraphicFramePr>
          <p:nvPr>
            <p:extLst>
              <p:ext uri="{D42A27DB-BD31-4B8C-83A1-F6EECF244321}">
                <p14:modId xmlns:p14="http://schemas.microsoft.com/office/powerpoint/2010/main" val="973660518"/>
              </p:ext>
            </p:extLst>
          </p:nvPr>
        </p:nvGraphicFramePr>
        <p:xfrm>
          <a:off x="530432" y="1062990"/>
          <a:ext cx="11031680" cy="4664710"/>
        </p:xfrm>
        <a:graphic>
          <a:graphicData uri="http://schemas.openxmlformats.org/drawingml/2006/table">
            <a:tbl>
              <a:tblPr/>
              <a:tblGrid>
                <a:gridCol w="2757920">
                  <a:extLst>
                    <a:ext uri="{9D8B030D-6E8A-4147-A177-3AD203B41FA5}">
                      <a16:colId xmlns:a16="http://schemas.microsoft.com/office/drawing/2014/main" val="1371266065"/>
                    </a:ext>
                  </a:extLst>
                </a:gridCol>
                <a:gridCol w="2757920">
                  <a:extLst>
                    <a:ext uri="{9D8B030D-6E8A-4147-A177-3AD203B41FA5}">
                      <a16:colId xmlns:a16="http://schemas.microsoft.com/office/drawing/2014/main" val="718181956"/>
                    </a:ext>
                  </a:extLst>
                </a:gridCol>
                <a:gridCol w="2757920">
                  <a:extLst>
                    <a:ext uri="{9D8B030D-6E8A-4147-A177-3AD203B41FA5}">
                      <a16:colId xmlns:a16="http://schemas.microsoft.com/office/drawing/2014/main" val="2041045764"/>
                    </a:ext>
                  </a:extLst>
                </a:gridCol>
                <a:gridCol w="2757920">
                  <a:extLst>
                    <a:ext uri="{9D8B030D-6E8A-4147-A177-3AD203B41FA5}">
                      <a16:colId xmlns:a16="http://schemas.microsoft.com/office/drawing/2014/main" val="1367899972"/>
                    </a:ext>
                  </a:extLst>
                </a:gridCol>
              </a:tblGrid>
              <a:tr h="990354">
                <a:tc>
                  <a:txBody>
                    <a:bodyPr/>
                    <a:lstStyle/>
                    <a:p>
                      <a:pPr algn="l" fontAlgn="t"/>
                      <a:r>
                        <a:rPr lang="en-IN">
                          <a:solidFill>
                            <a:srgbClr val="000000"/>
                          </a:solidFill>
                          <a:effectLst/>
                          <a:latin typeface="times new roman" panose="02020603050405020304" pitchFamily="18" charset="0"/>
                        </a:rPr>
                        <a:t>Excel Versions</a:t>
                      </a:r>
                    </a:p>
                  </a:txBody>
                  <a:tcPr marL="76200" marR="76200" marT="76200" marB="76200">
                    <a:lnL w="6350" cap="flat" cmpd="sng" algn="ctr">
                      <a:solidFill>
                        <a:srgbClr val="B07A9A"/>
                      </a:solidFill>
                      <a:prstDash val="solid"/>
                      <a:round/>
                      <a:headEnd type="none" w="med" len="med"/>
                      <a:tailEnd type="none" w="med" len="med"/>
                    </a:lnL>
                    <a:lnR w="6350" cap="flat" cmpd="sng" algn="ctr">
                      <a:solidFill>
                        <a:srgbClr val="B07A9A"/>
                      </a:solidFill>
                      <a:prstDash val="solid"/>
                      <a:round/>
                      <a:headEnd type="none" w="med" len="med"/>
                      <a:tailEnd type="none" w="med" len="med"/>
                    </a:lnR>
                    <a:lnT w="6350" cap="flat" cmpd="sng" algn="ctr">
                      <a:solidFill>
                        <a:srgbClr val="B07A9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Rows</a:t>
                      </a:r>
                    </a:p>
                  </a:txBody>
                  <a:tcPr marL="76200" marR="76200" marT="76200" marB="76200">
                    <a:lnL w="6350" cap="flat" cmpd="sng" algn="ctr">
                      <a:solidFill>
                        <a:srgbClr val="B07A9A"/>
                      </a:solidFill>
                      <a:prstDash val="solid"/>
                      <a:round/>
                      <a:headEnd type="none" w="med" len="med"/>
                      <a:tailEnd type="none" w="med" len="med"/>
                    </a:lnL>
                    <a:lnR w="6350" cap="flat" cmpd="sng" algn="ctr">
                      <a:solidFill>
                        <a:srgbClr val="B07A9A"/>
                      </a:solidFill>
                      <a:prstDash val="solid"/>
                      <a:round/>
                      <a:headEnd type="none" w="med" len="med"/>
                      <a:tailEnd type="none" w="med" len="med"/>
                    </a:lnR>
                    <a:lnT w="6350" cap="flat" cmpd="sng" algn="ctr">
                      <a:solidFill>
                        <a:srgbClr val="B07A9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Columns</a:t>
                      </a:r>
                    </a:p>
                  </a:txBody>
                  <a:tcPr marL="76200" marR="76200" marT="76200" marB="76200">
                    <a:lnL w="6350" cap="flat" cmpd="sng" algn="ctr">
                      <a:solidFill>
                        <a:srgbClr val="B07A9A"/>
                      </a:solidFill>
                      <a:prstDash val="solid"/>
                      <a:round/>
                      <a:headEnd type="none" w="med" len="med"/>
                      <a:tailEnd type="none" w="med" len="med"/>
                    </a:lnL>
                    <a:lnR w="6350" cap="flat" cmpd="sng" algn="ctr">
                      <a:solidFill>
                        <a:srgbClr val="B07A9A"/>
                      </a:solidFill>
                      <a:prstDash val="solid"/>
                      <a:round/>
                      <a:headEnd type="none" w="med" len="med"/>
                      <a:tailEnd type="none" w="med" len="med"/>
                    </a:lnR>
                    <a:lnT w="6350" cap="flat" cmpd="sng" algn="ctr">
                      <a:solidFill>
                        <a:srgbClr val="B07A9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Total Cells</a:t>
                      </a:r>
                    </a:p>
                  </a:txBody>
                  <a:tcPr marL="76200" marR="76200" marT="76200" marB="76200">
                    <a:lnL w="6350" cap="flat" cmpd="sng" algn="ctr">
                      <a:solidFill>
                        <a:srgbClr val="B07A9A"/>
                      </a:solidFill>
                      <a:prstDash val="solid"/>
                      <a:round/>
                      <a:headEnd type="none" w="med" len="med"/>
                      <a:tailEnd type="none" w="med" len="med"/>
                    </a:lnL>
                    <a:lnR w="6350" cap="flat" cmpd="sng" algn="ctr">
                      <a:solidFill>
                        <a:srgbClr val="B07A9A"/>
                      </a:solidFill>
                      <a:prstDash val="solid"/>
                      <a:round/>
                      <a:headEnd type="none" w="med" len="med"/>
                      <a:tailEnd type="none" w="med" len="med"/>
                    </a:lnR>
                    <a:lnT w="6350" cap="flat" cmpd="sng" algn="ctr">
                      <a:solidFill>
                        <a:srgbClr val="B07A9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38239038"/>
                  </a:ext>
                </a:extLst>
              </a:tr>
              <a:tr h="918589">
                <a:tc>
                  <a:txBody>
                    <a:bodyPr/>
                    <a:lstStyle/>
                    <a:p>
                      <a:pPr algn="just" fontAlgn="t"/>
                      <a:r>
                        <a:rPr lang="en-IN">
                          <a:solidFill>
                            <a:srgbClr val="333333"/>
                          </a:solidFill>
                          <a:effectLst/>
                          <a:latin typeface="inter-regular"/>
                        </a:rPr>
                        <a:t>MS Excel 2003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65536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16777216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9388532"/>
                  </a:ext>
                </a:extLst>
              </a:tr>
              <a:tr h="918589">
                <a:tc>
                  <a:txBody>
                    <a:bodyPr/>
                    <a:lstStyle/>
                    <a:p>
                      <a:pPr algn="just" fontAlgn="t"/>
                      <a:r>
                        <a:rPr lang="en-IN">
                          <a:solidFill>
                            <a:srgbClr val="333333"/>
                          </a:solidFill>
                          <a:effectLst/>
                          <a:latin typeface="inter-regular"/>
                        </a:rPr>
                        <a:t>MS Excel 2007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1048576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16384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17179869184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4618773"/>
                  </a:ext>
                </a:extLst>
              </a:tr>
              <a:tr h="918589">
                <a:tc>
                  <a:txBody>
                    <a:bodyPr/>
                    <a:lstStyle/>
                    <a:p>
                      <a:pPr algn="just" fontAlgn="t"/>
                      <a:r>
                        <a:rPr lang="en-IN">
                          <a:solidFill>
                            <a:srgbClr val="333333"/>
                          </a:solidFill>
                          <a:effectLst/>
                          <a:latin typeface="inter-regular"/>
                        </a:rPr>
                        <a:t>MS Excel 2010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1048576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16384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17179869184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58822410"/>
                  </a:ext>
                </a:extLst>
              </a:tr>
              <a:tr h="918589">
                <a:tc>
                  <a:txBody>
                    <a:bodyPr/>
                    <a:lstStyle/>
                    <a:p>
                      <a:pPr algn="just" fontAlgn="t"/>
                      <a:r>
                        <a:rPr lang="en-IN">
                          <a:solidFill>
                            <a:srgbClr val="333333"/>
                          </a:solidFill>
                          <a:effectLst/>
                          <a:latin typeface="inter-regular"/>
                        </a:rPr>
                        <a:t>MS Excel 2013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1048576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16384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17179869184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95774087"/>
                  </a:ext>
                </a:extLst>
              </a:tr>
            </a:tbl>
          </a:graphicData>
        </a:graphic>
      </p:graphicFrame>
    </p:spTree>
    <p:extLst>
      <p:ext uri="{BB962C8B-B14F-4D97-AF65-F5344CB8AC3E}">
        <p14:creationId xmlns:p14="http://schemas.microsoft.com/office/powerpoint/2010/main" val="1575313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55517" y="2858125"/>
            <a:ext cx="10591800" cy="1107996"/>
          </a:xfrm>
          <a:prstGeom prst="rect">
            <a:avLst/>
          </a:prstGeom>
          <a:noFill/>
        </p:spPr>
        <p:txBody>
          <a:bodyPr wrap="square">
            <a:spAutoFit/>
          </a:bodyPr>
          <a:lstStyle/>
          <a:p>
            <a:pPr algn="ctr"/>
            <a:r>
              <a:rPr lang="en-US" sz="6600" dirty="0">
                <a:solidFill>
                  <a:schemeClr val="accent5"/>
                </a:solidFill>
                <a:latin typeface="Times New Roman" panose="02020603050405020304" pitchFamily="18" charset="0"/>
                <a:cs typeface="Times New Roman" panose="02020603050405020304" pitchFamily="18" charset="0"/>
              </a:rPr>
              <a:t>T</a:t>
            </a:r>
            <a:r>
              <a:rPr lang="en-US" sz="6600" dirty="0">
                <a:solidFill>
                  <a:srgbClr val="FF0000"/>
                </a:solidFill>
                <a:latin typeface="Times New Roman" panose="02020603050405020304" pitchFamily="18" charset="0"/>
                <a:cs typeface="Times New Roman" panose="02020603050405020304" pitchFamily="18" charset="0"/>
              </a:rPr>
              <a:t>H</a:t>
            </a:r>
            <a:r>
              <a:rPr lang="en-US" sz="6600" dirty="0">
                <a:solidFill>
                  <a:srgbClr val="002060"/>
                </a:solidFill>
                <a:latin typeface="Times New Roman" panose="02020603050405020304" pitchFamily="18" charset="0"/>
                <a:cs typeface="Times New Roman" panose="02020603050405020304" pitchFamily="18" charset="0"/>
              </a:rPr>
              <a:t>A</a:t>
            </a:r>
            <a:r>
              <a:rPr lang="en-US" sz="6600" dirty="0">
                <a:solidFill>
                  <a:srgbClr val="FF0000"/>
                </a:solidFill>
                <a:latin typeface="Times New Roman" panose="02020603050405020304" pitchFamily="18" charset="0"/>
                <a:cs typeface="Times New Roman" panose="02020603050405020304" pitchFamily="18" charset="0"/>
              </a:rPr>
              <a:t>N</a:t>
            </a:r>
            <a:r>
              <a:rPr lang="en-US" sz="6600" dirty="0">
                <a:solidFill>
                  <a:schemeClr val="accent5"/>
                </a:solidFill>
                <a:latin typeface="Times New Roman" panose="02020603050405020304" pitchFamily="18" charset="0"/>
                <a:cs typeface="Times New Roman" panose="02020603050405020304" pitchFamily="18" charset="0"/>
              </a:rPr>
              <a:t>K Y</a:t>
            </a:r>
            <a:r>
              <a:rPr lang="en-US" sz="6600" dirty="0">
                <a:solidFill>
                  <a:srgbClr val="FF0000"/>
                </a:solidFill>
                <a:latin typeface="Times New Roman" panose="02020603050405020304" pitchFamily="18" charset="0"/>
                <a:cs typeface="Times New Roman" panose="02020603050405020304" pitchFamily="18" charset="0"/>
              </a:rPr>
              <a:t>O</a:t>
            </a:r>
            <a:r>
              <a:rPr lang="en-US" sz="6600" dirty="0">
                <a:solidFill>
                  <a:schemeClr val="accent5"/>
                </a:solidFill>
                <a:latin typeface="Times New Roman" panose="02020603050405020304" pitchFamily="18" charset="0"/>
                <a:cs typeface="Times New Roman" panose="02020603050405020304" pitchFamily="18" charset="0"/>
              </a:rPr>
              <a:t>U</a:t>
            </a:r>
            <a:endParaRPr lang="en-IN" sz="66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05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2394857"/>
            <a:ext cx="10210800" cy="2906486"/>
          </a:xfrm>
        </p:spPr>
        <p:txBody>
          <a:bodyPr>
            <a:noAutofit/>
          </a:bodyPr>
          <a:lstStyle/>
          <a:p>
            <a:pPr algn="l"/>
            <a:r>
              <a:rPr lang="en-US" sz="4000" dirty="0">
                <a:solidFill>
                  <a:srgbClr val="002060"/>
                </a:solidFill>
                <a:latin typeface="Times New Roman" panose="02020603050405020304" pitchFamily="18" charset="0"/>
                <a:cs typeface="Times New Roman" panose="02020603050405020304" pitchFamily="18" charset="0"/>
              </a:rPr>
              <a:t>Extract are better than live connection because </a:t>
            </a:r>
            <a:r>
              <a:rPr lang="en-US" sz="4000" i="0" dirty="0">
                <a:solidFill>
                  <a:srgbClr val="002060"/>
                </a:solidFill>
                <a:effectLst/>
                <a:latin typeface="Times New Roman" panose="02020603050405020304" pitchFamily="18" charset="0"/>
                <a:cs typeface="Times New Roman" panose="02020603050405020304" pitchFamily="18" charset="0"/>
              </a:rPr>
              <a:t>Extracts are optimized for storage and performance. </a:t>
            </a:r>
            <a:br>
              <a:rPr lang="en-US" sz="4000" i="0" dirty="0">
                <a:solidFill>
                  <a:srgbClr val="002060"/>
                </a:solidFill>
                <a:effectLst/>
                <a:latin typeface="Times New Roman" panose="02020603050405020304" pitchFamily="18" charset="0"/>
                <a:cs typeface="Times New Roman" panose="02020603050405020304" pitchFamily="18" charset="0"/>
              </a:rPr>
            </a:br>
            <a:r>
              <a:rPr lang="en-US" sz="4000" i="0" dirty="0">
                <a:solidFill>
                  <a:srgbClr val="FF0000"/>
                </a:solidFill>
                <a:effectLst/>
                <a:latin typeface="Times New Roman" panose="02020603050405020304" pitchFamily="18" charset="0"/>
                <a:cs typeface="Times New Roman" panose="02020603050405020304" pitchFamily="18" charset="0"/>
              </a:rPr>
              <a:t>Extracts tend to be much faster than live connections, especially in more complex visualizations with large data sets, filters, calculations</a:t>
            </a:r>
            <a:br>
              <a:rPr lang="en-US" sz="4000" i="0" dirty="0">
                <a:solidFill>
                  <a:srgbClr val="FF0000"/>
                </a:solidFill>
                <a:effectLst/>
                <a:latin typeface="Times New Roman" panose="02020603050405020304" pitchFamily="18" charset="0"/>
                <a:cs typeface="Times New Roman" panose="02020603050405020304" pitchFamily="18" charset="0"/>
              </a:rPr>
            </a:br>
            <a:r>
              <a:rPr lang="en-US" sz="4000" i="0" dirty="0">
                <a:solidFill>
                  <a:srgbClr val="002060"/>
                </a:solidFill>
                <a:effectLst/>
                <a:latin typeface="Times New Roman" panose="02020603050405020304" pitchFamily="18" charset="0"/>
                <a:cs typeface="Times New Roman" panose="02020603050405020304" pitchFamily="18" charset="0"/>
              </a:rPr>
              <a:t>A live connection will always have a constraint of upload and download network and internet speeds.</a:t>
            </a:r>
            <a:br>
              <a:rPr lang="en-US" sz="4000" i="0" dirty="0">
                <a:solidFill>
                  <a:srgbClr val="002060"/>
                </a:solidFill>
                <a:effectLst/>
                <a:latin typeface="Times New Roman" panose="02020603050405020304" pitchFamily="18" charset="0"/>
                <a:cs typeface="Times New Roman" panose="02020603050405020304" pitchFamily="18" charset="0"/>
              </a:rPr>
            </a:b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84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IN" sz="1800" b="1" dirty="0">
                <a:solidFill>
                  <a:srgbClr val="000000"/>
                </a:solidFill>
                <a:effectLst/>
                <a:latin typeface="Arial" panose="020B0604020202020204" pitchFamily="34" charset="0"/>
              </a:rPr>
              <a:t>. </a:t>
            </a:r>
            <a:r>
              <a:rPr lang="en-IN" dirty="0">
                <a:solidFill>
                  <a:schemeClr val="accent5"/>
                </a:solidFill>
                <a:latin typeface="Times New Roman" panose="02020603050405020304" pitchFamily="18" charset="0"/>
                <a:cs typeface="Times New Roman" panose="02020603050405020304" pitchFamily="18" charset="0"/>
              </a:rPr>
              <a:t>What are the different datatypes in Tableau?</a:t>
            </a:r>
            <a:br>
              <a:rPr lang="en-IN" dirty="0">
                <a:solidFill>
                  <a:schemeClr val="accent5"/>
                </a:solidFill>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81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IN" sz="1800" b="1" dirty="0">
                <a:solidFill>
                  <a:srgbClr val="000000"/>
                </a:solidFill>
                <a:effectLst/>
                <a:latin typeface="Arial" panose="020B0604020202020204" pitchFamily="34" charset="0"/>
              </a:rPr>
              <a:t>. </a:t>
            </a:r>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3" name="image20.png" descr="Tableau Data Types - Tableau Interview Questions - Edureka">
            <a:extLst>
              <a:ext uri="{FF2B5EF4-FFF2-40B4-BE49-F238E27FC236}">
                <a16:creationId xmlns:a16="http://schemas.microsoft.com/office/drawing/2014/main" id="{D8851746-26DC-B858-D7E2-EE62503B30CB}"/>
              </a:ext>
            </a:extLst>
          </p:cNvPr>
          <p:cNvPicPr/>
          <p:nvPr/>
        </p:nvPicPr>
        <p:blipFill>
          <a:blip r:embed="rId2"/>
          <a:srcRect/>
          <a:stretch>
            <a:fillRect/>
          </a:stretch>
        </p:blipFill>
        <p:spPr>
          <a:xfrm>
            <a:off x="566057" y="602342"/>
            <a:ext cx="11005457" cy="5653315"/>
          </a:xfrm>
          <a:prstGeom prst="rect">
            <a:avLst/>
          </a:prstGeom>
          <a:ln/>
        </p:spPr>
      </p:pic>
    </p:spTree>
    <p:extLst>
      <p:ext uri="{BB962C8B-B14F-4D97-AF65-F5344CB8AC3E}">
        <p14:creationId xmlns:p14="http://schemas.microsoft.com/office/powerpoint/2010/main" val="322365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normAutofit/>
          </a:bodyPr>
          <a:lstStyle/>
          <a:p>
            <a:pPr algn="ctr"/>
            <a:r>
              <a:rPr lang="en-IN" dirty="0">
                <a:solidFill>
                  <a:schemeClr val="accent5"/>
                </a:solidFill>
                <a:latin typeface="Times New Roman" panose="02020603050405020304" pitchFamily="18" charset="0"/>
                <a:cs typeface="Times New Roman" panose="02020603050405020304" pitchFamily="18" charset="0"/>
              </a:rPr>
              <a:t>What are Measures and Dimensions?</a:t>
            </a:r>
            <a:br>
              <a:rPr lang="en-IN" dirty="0">
                <a:solidFill>
                  <a:schemeClr val="accent5"/>
                </a:solidFill>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82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r>
              <a:rPr lang="en-IN" dirty="0">
                <a:solidFill>
                  <a:srgbClr val="002060"/>
                </a:solidFill>
                <a:latin typeface="Times New Roman" panose="02020603050405020304" pitchFamily="18" charset="0"/>
                <a:cs typeface="Times New Roman" panose="02020603050405020304" pitchFamily="18" charset="0"/>
              </a:rPr>
              <a:t>Measures are the numeric metrics or measurable quantities of the data, which can be </a:t>
            </a:r>
            <a:r>
              <a:rPr lang="en-IN" dirty="0" err="1">
                <a:solidFill>
                  <a:srgbClr val="002060"/>
                </a:solidFill>
                <a:latin typeface="Times New Roman" panose="02020603050405020304" pitchFamily="18" charset="0"/>
                <a:cs typeface="Times New Roman" panose="02020603050405020304" pitchFamily="18" charset="0"/>
              </a:rPr>
              <a:t>analyzed</a:t>
            </a:r>
            <a:r>
              <a:rPr lang="en-IN" dirty="0">
                <a:solidFill>
                  <a:srgbClr val="002060"/>
                </a:solidFill>
                <a:latin typeface="Times New Roman" panose="02020603050405020304" pitchFamily="18" charset="0"/>
                <a:cs typeface="Times New Roman" panose="02020603050405020304" pitchFamily="18" charset="0"/>
              </a:rPr>
              <a:t> by dimension </a:t>
            </a:r>
            <a:br>
              <a:rPr lang="en-IN" sz="1800" dirty="0">
                <a:effectLst/>
                <a:latin typeface="Arial" panose="020B0604020202020204" pitchFamily="34" charset="0"/>
                <a:ea typeface="Arial" panose="020B0604020202020204" pitchFamily="34" charset="0"/>
              </a:rPr>
            </a:br>
            <a:r>
              <a:rPr lang="en-IN" dirty="0">
                <a:solidFill>
                  <a:srgbClr val="FF0000"/>
                </a:solidFill>
                <a:latin typeface="Times New Roman" panose="02020603050405020304" pitchFamily="18" charset="0"/>
                <a:cs typeface="Times New Roman" panose="02020603050405020304" pitchFamily="18" charset="0"/>
              </a:rPr>
              <a:t>Dimensions are the descriptive attribute values </a:t>
            </a:r>
          </a:p>
        </p:txBody>
      </p:sp>
    </p:spTree>
    <p:extLst>
      <p:ext uri="{BB962C8B-B14F-4D97-AF65-F5344CB8AC3E}">
        <p14:creationId xmlns:p14="http://schemas.microsoft.com/office/powerpoint/2010/main" val="1547424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r>
              <a:rPr lang="en-IN" i="0" dirty="0">
                <a:solidFill>
                  <a:schemeClr val="accent5"/>
                </a:solidFill>
                <a:effectLst/>
                <a:latin typeface="Times New Roman" panose="02020603050405020304" pitchFamily="18" charset="0"/>
                <a:cs typeface="Times New Roman" panose="02020603050405020304" pitchFamily="18" charset="0"/>
              </a:rPr>
              <a:t>Explain different connection types in Tableau?</a:t>
            </a: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85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581891" y="2185060"/>
            <a:ext cx="11162805" cy="3116283"/>
          </a:xfrm>
        </p:spPr>
        <p:txBody>
          <a:bodyPr>
            <a:noAutofit/>
          </a:bodyPr>
          <a:lstStyle/>
          <a:p>
            <a:r>
              <a:rPr lang="en-US" i="0" dirty="0">
                <a:solidFill>
                  <a:srgbClr val="002060"/>
                </a:solidFill>
                <a:effectLst/>
                <a:latin typeface="Times New Roman" panose="02020603050405020304" pitchFamily="18" charset="0"/>
                <a:cs typeface="Times New Roman" panose="02020603050405020304" pitchFamily="18" charset="0"/>
              </a:rPr>
              <a:t>Extract: Extract is a snapshot of data that will be extracted from the data source and put into the Tableau repository. This snapshot can be refreshed periodically fully or incrementally. </a:t>
            </a:r>
            <a:br>
              <a:rPr lang="en-US" i="0" dirty="0">
                <a:solidFill>
                  <a:srgbClr val="002060"/>
                </a:solidFill>
                <a:effectLst/>
                <a:latin typeface="Times New Roman" panose="02020603050405020304" pitchFamily="18" charset="0"/>
                <a:cs typeface="Times New Roman" panose="02020603050405020304" pitchFamily="18" charset="0"/>
              </a:rPr>
            </a:br>
            <a:br>
              <a:rPr lang="en-US" i="0" dirty="0">
                <a:solidFill>
                  <a:srgbClr val="002060"/>
                </a:solidFill>
                <a:effectLst/>
                <a:latin typeface="Times New Roman" panose="02020603050405020304" pitchFamily="18" charset="0"/>
                <a:cs typeface="Times New Roman" panose="02020603050405020304" pitchFamily="18" charset="0"/>
              </a:rPr>
            </a:br>
            <a:r>
              <a:rPr lang="en-US" i="0" dirty="0">
                <a:solidFill>
                  <a:srgbClr val="FF0000"/>
                </a:solidFill>
                <a:effectLst/>
                <a:latin typeface="Times New Roman" panose="02020603050405020304" pitchFamily="18" charset="0"/>
                <a:cs typeface="Times New Roman" panose="02020603050405020304" pitchFamily="18" charset="0"/>
              </a:rPr>
              <a:t>Live: It creates a direct connection to the data source and data will be fetched directly from tables. So, data will be up to date and consistent. But, this also affects access speed.</a:t>
            </a:r>
            <a:br>
              <a:rPr lang="en-US" i="0" dirty="0">
                <a:solidFill>
                  <a:srgbClr val="FF0000"/>
                </a:solidFill>
                <a:effectLst/>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8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838200" y="1164771"/>
            <a:ext cx="10493829" cy="4136572"/>
          </a:xfrm>
        </p:spPr>
        <p:txBody>
          <a:bodyPr/>
          <a:lstStyle/>
          <a:p>
            <a:pPr algn="ctr"/>
            <a:r>
              <a:rPr lang="en-US" b="0" i="0" dirty="0">
                <a:solidFill>
                  <a:schemeClr val="accent5"/>
                </a:solidFill>
                <a:effectLst/>
                <a:latin typeface="Times New Roman" panose="02020603050405020304" pitchFamily="18" charset="0"/>
                <a:cs typeface="Times New Roman" panose="02020603050405020304" pitchFamily="18" charset="0"/>
              </a:rPr>
              <a:t>What is data visualization and why is it used?</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14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8F31F-9113-0E71-3281-64F15D55BAD3}"/>
              </a:ext>
            </a:extLst>
          </p:cNvPr>
          <p:cNvSpPr txBox="1"/>
          <p:nvPr/>
        </p:nvSpPr>
        <p:spPr>
          <a:xfrm>
            <a:off x="1935127" y="3044279"/>
            <a:ext cx="8907044" cy="769441"/>
          </a:xfrm>
          <a:prstGeom prst="rect">
            <a:avLst/>
          </a:prstGeom>
          <a:noFill/>
        </p:spPr>
        <p:txBody>
          <a:bodyPr wrap="square">
            <a:spAutoFit/>
          </a:bodyPr>
          <a:lstStyle/>
          <a:p>
            <a:r>
              <a:rPr lang="en-US" sz="4400" b="0" i="0" dirty="0">
                <a:solidFill>
                  <a:schemeClr val="accent5"/>
                </a:solidFill>
                <a:effectLst/>
                <a:latin typeface="Times New Roman" panose="02020603050405020304" pitchFamily="18" charset="0"/>
                <a:cs typeface="Times New Roman" panose="02020603050405020304" pitchFamily="18" charset="0"/>
              </a:rPr>
              <a:t>What </a:t>
            </a:r>
            <a:r>
              <a:rPr lang="en-US" sz="4400" dirty="0">
                <a:solidFill>
                  <a:schemeClr val="accent5"/>
                </a:solidFill>
                <a:latin typeface="Times New Roman" panose="02020603050405020304" pitchFamily="18" charset="0"/>
                <a:cs typeface="Times New Roman" panose="02020603050405020304" pitchFamily="18" charset="0"/>
              </a:rPr>
              <a:t>is discrete data</a:t>
            </a:r>
            <a:r>
              <a:rPr lang="en-US" sz="4400" b="0" i="0" dirty="0">
                <a:solidFill>
                  <a:schemeClr val="accent5"/>
                </a:solidFill>
                <a:effectLst/>
                <a:latin typeface="Times New Roman" panose="02020603050405020304" pitchFamily="18" charset="0"/>
                <a:cs typeface="Times New Roman" panose="02020603050405020304" pitchFamily="18" charset="0"/>
              </a:rPr>
              <a:t>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80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8F31F-9113-0E71-3281-64F15D55BAD3}"/>
              </a:ext>
            </a:extLst>
          </p:cNvPr>
          <p:cNvSpPr txBox="1"/>
          <p:nvPr/>
        </p:nvSpPr>
        <p:spPr>
          <a:xfrm>
            <a:off x="481411" y="1012954"/>
            <a:ext cx="11229177" cy="5509200"/>
          </a:xfrm>
          <a:prstGeom prst="rect">
            <a:avLst/>
          </a:prstGeom>
          <a:noFill/>
        </p:spPr>
        <p:txBody>
          <a:bodyPr wrap="square">
            <a:spAutoFit/>
          </a:bodyPr>
          <a:lstStyle/>
          <a:p>
            <a:pPr marL="571500" indent="-571500">
              <a:buFont typeface="Wingdings" panose="05000000000000000000" pitchFamily="2" charset="2"/>
              <a:buChar char="v"/>
            </a:pPr>
            <a:r>
              <a:rPr lang="en-IN" sz="4400" dirty="0">
                <a:solidFill>
                  <a:srgbClr val="002060"/>
                </a:solidFill>
                <a:latin typeface="Times New Roman" panose="02020603050405020304" pitchFamily="18" charset="0"/>
                <a:ea typeface="+mj-ea"/>
                <a:cs typeface="Times New Roman" panose="02020603050405020304" pitchFamily="18" charset="0"/>
              </a:rPr>
              <a:t>Discrete data roles are values that are counted as distinct and separate and can only take individual values within a range. </a:t>
            </a:r>
          </a:p>
          <a:p>
            <a:pPr marL="571500" indent="-571500">
              <a:buFont typeface="Wingdings" panose="05000000000000000000" pitchFamily="2" charset="2"/>
              <a:buChar char="v"/>
            </a:pPr>
            <a:r>
              <a:rPr lang="en-IN" sz="4400" dirty="0">
                <a:solidFill>
                  <a:srgbClr val="FF0000"/>
                </a:solidFill>
                <a:latin typeface="Times New Roman" panose="02020603050405020304" pitchFamily="18" charset="0"/>
                <a:ea typeface="+mj-ea"/>
                <a:cs typeface="Times New Roman" panose="02020603050405020304" pitchFamily="18" charset="0"/>
              </a:rPr>
              <a:t>Examples: number of threads in a sheet, customer name or row ID or State. Discrete values are shown as blue pills on the shelves and blue icons in the data window.</a:t>
            </a:r>
          </a:p>
          <a:p>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76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8F31F-9113-0E71-3281-64F15D55BAD3}"/>
              </a:ext>
            </a:extLst>
          </p:cNvPr>
          <p:cNvSpPr txBox="1"/>
          <p:nvPr/>
        </p:nvSpPr>
        <p:spPr>
          <a:xfrm>
            <a:off x="1935127" y="3044279"/>
            <a:ext cx="8907044" cy="769441"/>
          </a:xfrm>
          <a:prstGeom prst="rect">
            <a:avLst/>
          </a:prstGeom>
          <a:noFill/>
        </p:spPr>
        <p:txBody>
          <a:bodyPr wrap="square">
            <a:spAutoFit/>
          </a:bodyPr>
          <a:lstStyle/>
          <a:p>
            <a:r>
              <a:rPr lang="en-US" sz="4400" b="0" i="0" dirty="0">
                <a:solidFill>
                  <a:schemeClr val="accent5"/>
                </a:solidFill>
                <a:effectLst/>
                <a:latin typeface="Times New Roman" panose="02020603050405020304" pitchFamily="18" charset="0"/>
                <a:cs typeface="Times New Roman" panose="02020603050405020304" pitchFamily="18" charset="0"/>
              </a:rPr>
              <a:t>What </a:t>
            </a:r>
            <a:r>
              <a:rPr lang="en-US" sz="4400" dirty="0">
                <a:solidFill>
                  <a:schemeClr val="accent5"/>
                </a:solidFill>
                <a:latin typeface="Times New Roman" panose="02020603050405020304" pitchFamily="18" charset="0"/>
                <a:cs typeface="Times New Roman" panose="02020603050405020304" pitchFamily="18" charset="0"/>
              </a:rPr>
              <a:t>is Continuous data</a:t>
            </a:r>
            <a:r>
              <a:rPr lang="en-US" sz="4400" b="0" i="0" dirty="0">
                <a:solidFill>
                  <a:schemeClr val="accent5"/>
                </a:solidFill>
                <a:effectLst/>
                <a:latin typeface="Times New Roman" panose="02020603050405020304" pitchFamily="18" charset="0"/>
                <a:cs typeface="Times New Roman" panose="02020603050405020304" pitchFamily="18" charset="0"/>
              </a:rPr>
              <a:t>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25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B0F992-A4DE-8CE3-1BA3-C4D135FE0DC0}"/>
              </a:ext>
            </a:extLst>
          </p:cNvPr>
          <p:cNvSpPr txBox="1"/>
          <p:nvPr/>
        </p:nvSpPr>
        <p:spPr>
          <a:xfrm>
            <a:off x="419597" y="520096"/>
            <a:ext cx="11241971" cy="4855881"/>
          </a:xfrm>
          <a:prstGeom prst="rect">
            <a:avLst/>
          </a:prstGeom>
          <a:noFill/>
        </p:spPr>
        <p:txBody>
          <a:bodyPr wrap="square">
            <a:spAutoFit/>
          </a:bodyPr>
          <a:lstStyle/>
          <a:p>
            <a:pPr marL="571500" lvl="0" indent="-571500" algn="just">
              <a:lnSpc>
                <a:spcPct val="115000"/>
              </a:lnSpc>
              <a:spcAft>
                <a:spcPts val="1200"/>
              </a:spcAft>
              <a:buFont typeface="Wingdings" panose="05000000000000000000" pitchFamily="2" charset="2"/>
              <a:buChar char="v"/>
            </a:pPr>
            <a:r>
              <a:rPr lang="en-IN" sz="4400" dirty="0">
                <a:solidFill>
                  <a:srgbClr val="002060"/>
                </a:solidFill>
                <a:latin typeface="Times New Roman" panose="02020603050405020304" pitchFamily="18" charset="0"/>
                <a:ea typeface="+mj-ea"/>
                <a:cs typeface="Times New Roman" panose="02020603050405020304" pitchFamily="18" charset="0"/>
              </a:rPr>
              <a:t>Continuous data roles are used to measure continuous data and can take on any value within a finite or infinite interval. </a:t>
            </a:r>
          </a:p>
          <a:p>
            <a:pPr marL="571500" lvl="0" indent="-571500" algn="just">
              <a:lnSpc>
                <a:spcPct val="115000"/>
              </a:lnSpc>
              <a:spcAft>
                <a:spcPts val="1200"/>
              </a:spcAft>
              <a:buFont typeface="Wingdings" panose="05000000000000000000" pitchFamily="2" charset="2"/>
              <a:buChar char="v"/>
            </a:pPr>
            <a:r>
              <a:rPr lang="en-IN" sz="4400" dirty="0">
                <a:solidFill>
                  <a:srgbClr val="FF0000"/>
                </a:solidFill>
                <a:latin typeface="Times New Roman" panose="02020603050405020304" pitchFamily="18" charset="0"/>
                <a:ea typeface="+mj-ea"/>
                <a:cs typeface="Times New Roman" panose="02020603050405020304" pitchFamily="18" charset="0"/>
              </a:rPr>
              <a:t>Examples: unit price, time and profit or order </a:t>
            </a:r>
            <a:r>
              <a:rPr lang="en-IN" sz="4400" dirty="0" err="1">
                <a:solidFill>
                  <a:srgbClr val="FF0000"/>
                </a:solidFill>
                <a:latin typeface="Times New Roman" panose="02020603050405020304" pitchFamily="18" charset="0"/>
                <a:ea typeface="+mj-ea"/>
                <a:cs typeface="Times New Roman" panose="02020603050405020304" pitchFamily="18" charset="0"/>
              </a:rPr>
              <a:t>quantity.Continuous</a:t>
            </a:r>
            <a:r>
              <a:rPr lang="en-IN" sz="4400" dirty="0">
                <a:solidFill>
                  <a:srgbClr val="FF0000"/>
                </a:solidFill>
                <a:latin typeface="Times New Roman" panose="02020603050405020304" pitchFamily="18" charset="0"/>
                <a:ea typeface="+mj-ea"/>
                <a:cs typeface="Times New Roman" panose="02020603050405020304" pitchFamily="18" charset="0"/>
              </a:rPr>
              <a:t> values are shown as green pills.</a:t>
            </a:r>
          </a:p>
        </p:txBody>
      </p:sp>
    </p:spTree>
    <p:extLst>
      <p:ext uri="{BB962C8B-B14F-4D97-AF65-F5344CB8AC3E}">
        <p14:creationId xmlns:p14="http://schemas.microsoft.com/office/powerpoint/2010/main" val="701075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8F31F-9113-0E71-3281-64F15D55BAD3}"/>
              </a:ext>
            </a:extLst>
          </p:cNvPr>
          <p:cNvSpPr txBox="1"/>
          <p:nvPr/>
        </p:nvSpPr>
        <p:spPr>
          <a:xfrm>
            <a:off x="530432" y="2367171"/>
            <a:ext cx="11131136" cy="2123658"/>
          </a:xfrm>
          <a:prstGeom prst="rect">
            <a:avLst/>
          </a:prstGeom>
          <a:noFill/>
        </p:spPr>
        <p:txBody>
          <a:bodyPr wrap="square">
            <a:spAutoFit/>
          </a:bodyPr>
          <a:lstStyle/>
          <a:p>
            <a:pPr algn="ctr"/>
            <a:r>
              <a:rPr lang="en-IN" sz="4400" dirty="0">
                <a:solidFill>
                  <a:schemeClr val="accent5"/>
                </a:solidFill>
                <a:latin typeface="Times New Roman" panose="02020603050405020304" pitchFamily="18" charset="0"/>
                <a:cs typeface="Times New Roman" panose="02020603050405020304" pitchFamily="18" charset="0"/>
              </a:rPr>
              <a:t>What is the maximum no. of rows Tableau can utilize at one time?</a:t>
            </a:r>
          </a:p>
          <a:p>
            <a:pPr algn="ct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8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8F31F-9113-0E71-3281-64F15D55BAD3}"/>
              </a:ext>
            </a:extLst>
          </p:cNvPr>
          <p:cNvSpPr txBox="1"/>
          <p:nvPr/>
        </p:nvSpPr>
        <p:spPr>
          <a:xfrm>
            <a:off x="530432" y="1271398"/>
            <a:ext cx="11020300" cy="3923318"/>
          </a:xfrm>
          <a:prstGeom prst="rect">
            <a:avLst/>
          </a:prstGeom>
          <a:noFill/>
        </p:spPr>
        <p:txBody>
          <a:bodyPr wrap="square">
            <a:spAutoFit/>
          </a:bodyPr>
          <a:lstStyle/>
          <a:p>
            <a:pPr algn="just">
              <a:lnSpc>
                <a:spcPct val="115000"/>
              </a:lnSpc>
              <a:spcBef>
                <a:spcPts val="1200"/>
              </a:spcBef>
              <a:spcAft>
                <a:spcPts val="1200"/>
              </a:spcAft>
            </a:pPr>
            <a:r>
              <a:rPr lang="en-IN" sz="4400" dirty="0">
                <a:solidFill>
                  <a:srgbClr val="002060"/>
                </a:solidFill>
                <a:latin typeface="Times New Roman" panose="02020603050405020304" pitchFamily="18" charset="0"/>
                <a:ea typeface="+mj-ea"/>
                <a:cs typeface="Times New Roman" panose="02020603050405020304" pitchFamily="18" charset="0"/>
              </a:rPr>
              <a:t>Tableau is not restricted by the no. of rows in the table. Customers use Tableau to access petabytes of data because it only retrieves the rows and columns needed to answer your questions.</a:t>
            </a:r>
          </a:p>
        </p:txBody>
      </p:sp>
    </p:spTree>
    <p:extLst>
      <p:ext uri="{BB962C8B-B14F-4D97-AF65-F5344CB8AC3E}">
        <p14:creationId xmlns:p14="http://schemas.microsoft.com/office/powerpoint/2010/main" val="90868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8F31F-9113-0E71-3281-64F15D55BAD3}"/>
              </a:ext>
            </a:extLst>
          </p:cNvPr>
          <p:cNvSpPr txBox="1"/>
          <p:nvPr/>
        </p:nvSpPr>
        <p:spPr>
          <a:xfrm>
            <a:off x="2906485" y="3044279"/>
            <a:ext cx="7935685" cy="769441"/>
          </a:xfrm>
          <a:prstGeom prst="rect">
            <a:avLst/>
          </a:prstGeom>
          <a:noFill/>
        </p:spPr>
        <p:txBody>
          <a:bodyPr wrap="square">
            <a:spAutoFit/>
          </a:bodyPr>
          <a:lstStyle/>
          <a:p>
            <a:r>
              <a:rPr lang="en-US" sz="4400" b="0" i="0" dirty="0">
                <a:solidFill>
                  <a:schemeClr val="accent5"/>
                </a:solidFill>
                <a:effectLst/>
                <a:latin typeface="Times New Roman" panose="02020603050405020304" pitchFamily="18" charset="0"/>
                <a:cs typeface="Times New Roman" panose="02020603050405020304" pitchFamily="18" charset="0"/>
              </a:rPr>
              <a:t>What are joins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998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581891" y="1710048"/>
            <a:ext cx="11162805" cy="3591296"/>
          </a:xfrm>
        </p:spPr>
        <p:txBody>
          <a:bodyPr>
            <a:noAutofit/>
          </a:bodyPr>
          <a:lstStyle/>
          <a:p>
            <a:r>
              <a:rPr lang="en-US" i="0" dirty="0">
                <a:solidFill>
                  <a:srgbClr val="002060"/>
                </a:solidFill>
                <a:effectLst/>
                <a:latin typeface="Times New Roman" panose="02020603050405020304" pitchFamily="18" charset="0"/>
                <a:cs typeface="Times New Roman" panose="02020603050405020304" pitchFamily="18" charset="0"/>
              </a:rPr>
              <a:t>The join clause tells Tableau which fields are shared between the tables and how to match the corresponding rows. </a:t>
            </a:r>
            <a:br>
              <a:rPr lang="en-US" i="0" dirty="0">
                <a:solidFill>
                  <a:srgbClr val="002060"/>
                </a:solidFill>
                <a:effectLst/>
                <a:latin typeface="Times New Roman" panose="02020603050405020304" pitchFamily="18" charset="0"/>
                <a:cs typeface="Times New Roman" panose="02020603050405020304" pitchFamily="18" charset="0"/>
              </a:rPr>
            </a:br>
            <a:br>
              <a:rPr lang="en-US" i="0" dirty="0">
                <a:solidFill>
                  <a:srgbClr val="002060"/>
                </a:solidFill>
                <a:effectLst/>
                <a:latin typeface="Times New Roman" panose="02020603050405020304" pitchFamily="18" charset="0"/>
                <a:cs typeface="Times New Roman" panose="02020603050405020304" pitchFamily="18" charset="0"/>
              </a:rPr>
            </a:br>
            <a:r>
              <a:rPr lang="en-US" i="0" dirty="0">
                <a:solidFill>
                  <a:srgbClr val="FF0000"/>
                </a:solidFill>
                <a:effectLst/>
                <a:latin typeface="Times New Roman" panose="02020603050405020304" pitchFamily="18" charset="0"/>
                <a:cs typeface="Times New Roman" panose="02020603050405020304" pitchFamily="18" charset="0"/>
              </a:rPr>
              <a:t>For example, rows with the same ID are aligned in the results table. Join clauses most often use the equality operator (=) which matches rows with the same values.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87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2598165"/>
            <a:ext cx="10608623" cy="1446550"/>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is the difference between join and relationship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48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330FAA-35FE-6C1E-D247-19972F19027E}"/>
              </a:ext>
            </a:extLst>
          </p:cNvPr>
          <p:cNvSpPr txBox="1"/>
          <p:nvPr/>
        </p:nvSpPr>
        <p:spPr>
          <a:xfrm>
            <a:off x="641267" y="1327642"/>
            <a:ext cx="11020301" cy="3477875"/>
          </a:xfrm>
          <a:prstGeom prst="rect">
            <a:avLst/>
          </a:prstGeom>
          <a:noFill/>
        </p:spPr>
        <p:txBody>
          <a:bodyPr wrap="square">
            <a:spAutoFit/>
          </a:bodyPr>
          <a:lstStyle/>
          <a:p>
            <a:r>
              <a:rPr lang="en-US" sz="4400" dirty="0">
                <a:solidFill>
                  <a:srgbClr val="002060"/>
                </a:solidFill>
                <a:latin typeface="Times New Roman" panose="02020603050405020304" pitchFamily="18" charset="0"/>
                <a:cs typeface="Times New Roman" panose="02020603050405020304" pitchFamily="18" charset="0"/>
              </a:rPr>
              <a:t>R</a:t>
            </a:r>
            <a:r>
              <a:rPr lang="en-US" sz="4400" i="0" dirty="0">
                <a:solidFill>
                  <a:srgbClr val="002060"/>
                </a:solidFill>
                <a:effectLst/>
                <a:latin typeface="Times New Roman" panose="02020603050405020304" pitchFamily="18" charset="0"/>
                <a:cs typeface="Times New Roman" panose="02020603050405020304" pitchFamily="18" charset="0"/>
              </a:rPr>
              <a:t>elationships are called the Logical layer and Joins are called the physical layer. </a:t>
            </a:r>
          </a:p>
          <a:p>
            <a:endParaRPr lang="en-US" sz="4400" i="0" dirty="0">
              <a:solidFill>
                <a:srgbClr val="002060"/>
              </a:solidFill>
              <a:effectLst/>
              <a:latin typeface="Times New Roman" panose="02020603050405020304" pitchFamily="18" charset="0"/>
              <a:cs typeface="Times New Roman" panose="02020603050405020304" pitchFamily="18" charset="0"/>
            </a:endParaRPr>
          </a:p>
          <a:p>
            <a:r>
              <a:rPr lang="en-US" sz="4400" i="0" dirty="0">
                <a:solidFill>
                  <a:srgbClr val="FF0000"/>
                </a:solidFill>
                <a:effectLst/>
                <a:latin typeface="Times New Roman" panose="02020603050405020304" pitchFamily="18" charset="0"/>
                <a:cs typeface="Times New Roman" panose="02020603050405020304" pitchFamily="18" charset="0"/>
              </a:rPr>
              <a:t>Relationships keep the tables separate and do not merge them into a single table.</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21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56E1A2-A828-4975-D5E9-47BCF1B231CD}"/>
              </a:ext>
            </a:extLst>
          </p:cNvPr>
          <p:cNvSpPr txBox="1"/>
          <p:nvPr/>
        </p:nvSpPr>
        <p:spPr>
          <a:xfrm>
            <a:off x="609601" y="1480458"/>
            <a:ext cx="10874828" cy="4524315"/>
          </a:xfrm>
          <a:prstGeom prst="rect">
            <a:avLst/>
          </a:prstGeom>
          <a:noFill/>
        </p:spPr>
        <p:txBody>
          <a:bodyPr wrap="square">
            <a:spAutoFit/>
          </a:bodyPr>
          <a:lstStyle/>
          <a:p>
            <a:pPr marL="457200" indent="-457200" algn="just">
              <a:buFont typeface="Wingdings" panose="05000000000000000000" pitchFamily="2" charset="2"/>
              <a:buChar char="v"/>
            </a:pPr>
            <a:r>
              <a:rPr lang="en-US" sz="3200" i="0" dirty="0">
                <a:solidFill>
                  <a:srgbClr val="002060"/>
                </a:solidFill>
                <a:effectLst/>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a:t>
            </a:r>
          </a:p>
          <a:p>
            <a:pPr marL="457200" indent="-457200" algn="just">
              <a:buFont typeface="Wingdings" panose="05000000000000000000" pitchFamily="2" charset="2"/>
              <a:buChar char="v"/>
            </a:pPr>
            <a:r>
              <a:rPr lang="en-US" sz="3200" i="0" dirty="0">
                <a:solidFill>
                  <a:srgbClr val="FF0000"/>
                </a:solidFill>
                <a:effectLst/>
                <a:latin typeface="Times New Roman" panose="02020603050405020304" pitchFamily="18" charset="0"/>
                <a:cs typeface="Times New Roman" panose="02020603050405020304" pitchFamily="18" charset="0"/>
              </a:rPr>
              <a:t>The main goal of data visualization is to make it easier to identify patterns, trends and outliers in large data sets.</a:t>
            </a:r>
          </a:p>
          <a:p>
            <a:pPr marL="457200" indent="-457200">
              <a:buFont typeface="Wingdings" panose="05000000000000000000" pitchFamily="2" charset="2"/>
              <a:buChar char="v"/>
            </a:pPr>
            <a:endParaRPr lang="en-US" sz="3200" dirty="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US" sz="3200" dirty="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32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2598165"/>
            <a:ext cx="10608623" cy="2123658"/>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How many maximum tables can you join in Tableau?</a:t>
            </a:r>
          </a:p>
          <a:p>
            <a:pPr algn="ct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982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326572" y="2598165"/>
            <a:ext cx="11440886" cy="1446550"/>
          </a:xfrm>
          <a:prstGeom prst="rect">
            <a:avLst/>
          </a:prstGeom>
          <a:noFill/>
        </p:spPr>
        <p:txBody>
          <a:bodyPr wrap="square">
            <a:spAutoFit/>
          </a:bodyPr>
          <a:lstStyle/>
          <a:p>
            <a:pPr algn="ctr"/>
            <a:r>
              <a:rPr lang="en-US" sz="8800" dirty="0">
                <a:solidFill>
                  <a:srgbClr val="002060"/>
                </a:solidFill>
                <a:latin typeface="Times New Roman" panose="02020603050405020304" pitchFamily="18" charset="0"/>
                <a:cs typeface="Times New Roman" panose="02020603050405020304" pitchFamily="18" charset="0"/>
              </a:rPr>
              <a:t>32</a:t>
            </a:r>
            <a:endParaRPr lang="en-IN" sz="8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96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2598165"/>
            <a:ext cx="10608623" cy="769441"/>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Why is blending used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537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2598165"/>
            <a:ext cx="10608623" cy="2123658"/>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Blending is used when there is related data in multiple data sources, which you want to analyze together in a single view</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31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2659559"/>
            <a:ext cx="10608623" cy="1446550"/>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difference between blend and join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352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1164771"/>
            <a:ext cx="11020301" cy="4136572"/>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1012954"/>
            <a:ext cx="10608623" cy="5509200"/>
          </a:xfrm>
          <a:prstGeom prst="rect">
            <a:avLst/>
          </a:prstGeom>
          <a:noFill/>
        </p:spPr>
        <p:txBody>
          <a:bodyPr wrap="square">
            <a:spAutoFit/>
          </a:bodyPr>
          <a:lstStyle/>
          <a:p>
            <a:r>
              <a:rPr lang="en-US" sz="4400" b="0" i="0" dirty="0">
                <a:solidFill>
                  <a:srgbClr val="002060"/>
                </a:solidFill>
                <a:effectLst/>
                <a:latin typeface="Times New Roman" panose="02020603050405020304" pitchFamily="18" charset="0"/>
                <a:cs typeface="Times New Roman" panose="02020603050405020304" pitchFamily="18" charset="0"/>
              </a:rPr>
              <a:t>Data Blending Aggregates the data and then combines it. Joins combine the data and then aggregates it.</a:t>
            </a:r>
          </a:p>
          <a:p>
            <a:endParaRPr lang="en-US" sz="4400" b="0" i="0" dirty="0">
              <a:solidFill>
                <a:srgbClr val="002060"/>
              </a:solidFill>
              <a:effectLst/>
              <a:latin typeface="Times New Roman" panose="02020603050405020304" pitchFamily="18" charset="0"/>
              <a:cs typeface="Times New Roman" panose="02020603050405020304" pitchFamily="18" charset="0"/>
            </a:endParaRPr>
          </a:p>
          <a:p>
            <a:r>
              <a:rPr lang="en-US" sz="4400" dirty="0">
                <a:solidFill>
                  <a:srgbClr val="FF0000"/>
                </a:solidFill>
                <a:latin typeface="Times New Roman" panose="02020603050405020304" pitchFamily="18" charset="0"/>
                <a:cs typeface="Times New Roman" panose="02020603050405020304" pitchFamily="18" charset="0"/>
              </a:rPr>
              <a:t>Data Blending can combine data from different sources. Joins can combine data from the same sources only.</a:t>
            </a:r>
            <a:endParaRPr lang="en-IN" sz="4400" dirty="0">
              <a:solidFill>
                <a:srgbClr val="FF0000"/>
              </a:solidFill>
              <a:latin typeface="Times New Roman" panose="02020603050405020304" pitchFamily="18" charset="0"/>
              <a:cs typeface="Times New Roman" panose="02020603050405020304" pitchFamily="18" charset="0"/>
            </a:endParaRPr>
          </a:p>
          <a:p>
            <a:endParaRPr lang="en-US" sz="4400"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290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F8E746A-E981-ECED-B55D-4C4917B03567}"/>
              </a:ext>
            </a:extLst>
          </p:cNvPr>
          <p:cNvSpPr txBox="1"/>
          <p:nvPr/>
        </p:nvSpPr>
        <p:spPr>
          <a:xfrm>
            <a:off x="859971" y="3244334"/>
            <a:ext cx="10537372"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default Data Blending Join?</a:t>
            </a:r>
          </a:p>
        </p:txBody>
      </p:sp>
    </p:spTree>
    <p:extLst>
      <p:ext uri="{BB962C8B-B14F-4D97-AF65-F5344CB8AC3E}">
        <p14:creationId xmlns:p14="http://schemas.microsoft.com/office/powerpoint/2010/main" val="3586824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791688" y="2659559"/>
            <a:ext cx="10608623" cy="769441"/>
          </a:xfrm>
          <a:prstGeom prst="rect">
            <a:avLst/>
          </a:prstGeom>
          <a:noFill/>
        </p:spPr>
        <p:txBody>
          <a:bodyPr wrap="square">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Left Join</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407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B3AFCB-CB73-D455-31FC-B85C4A886559}"/>
              </a:ext>
            </a:extLst>
          </p:cNvPr>
          <p:cNvSpPr txBox="1"/>
          <p:nvPr/>
        </p:nvSpPr>
        <p:spPr>
          <a:xfrm>
            <a:off x="1557645" y="2754477"/>
            <a:ext cx="9187543" cy="769441"/>
          </a:xfrm>
          <a:prstGeom prst="rect">
            <a:avLst/>
          </a:prstGeom>
          <a:noFill/>
        </p:spPr>
        <p:txBody>
          <a:bodyPr wrap="square">
            <a:spAutoFit/>
          </a:bodyPr>
          <a:lstStyle/>
          <a:p>
            <a:r>
              <a:rPr lang="en-US" sz="4400" i="0" dirty="0">
                <a:solidFill>
                  <a:schemeClr val="accent5"/>
                </a:solidFill>
                <a:effectLst/>
                <a:latin typeface="Times New Roman" panose="02020603050405020304" pitchFamily="18" charset="0"/>
                <a:cs typeface="Times New Roman" panose="02020603050405020304" pitchFamily="18" charset="0"/>
              </a:rPr>
              <a:t>When is it good to use Join </a:t>
            </a:r>
            <a:r>
              <a:rPr lang="en-US" sz="4400" dirty="0">
                <a:solidFill>
                  <a:schemeClr val="accent5"/>
                </a:solidFill>
                <a:latin typeface="Times New Roman" panose="02020603050405020304" pitchFamily="18" charset="0"/>
                <a:cs typeface="Times New Roman" panose="02020603050405020304" pitchFamily="18" charset="0"/>
              </a:rPr>
              <a:t>&amp;</a:t>
            </a:r>
            <a:r>
              <a:rPr lang="en-US" sz="4400" i="0" dirty="0">
                <a:solidFill>
                  <a:schemeClr val="accent5"/>
                </a:solidFill>
                <a:effectLst/>
                <a:latin typeface="Times New Roman" panose="02020603050405020304" pitchFamily="18" charset="0"/>
                <a:cs typeface="Times New Roman" panose="02020603050405020304" pitchFamily="18" charset="0"/>
              </a:rPr>
              <a:t> Union?</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255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4E5231-0B28-81A0-8CE4-8E8783BEF750}"/>
              </a:ext>
            </a:extLst>
          </p:cNvPr>
          <p:cNvSpPr txBox="1"/>
          <p:nvPr/>
        </p:nvSpPr>
        <p:spPr>
          <a:xfrm>
            <a:off x="641267" y="2245902"/>
            <a:ext cx="10608623" cy="2123658"/>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"JOIN" is for two data tables that have different structures, while "UNION" is for two data tables that have the same structure.</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10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US" dirty="0">
                <a:solidFill>
                  <a:schemeClr val="accent5"/>
                </a:solidFill>
                <a:latin typeface="Times New Roman" panose="02020603050405020304" pitchFamily="18" charset="0"/>
                <a:cs typeface="Times New Roman" panose="02020603050405020304" pitchFamily="18" charset="0"/>
              </a:rPr>
              <a:t>Name any 5 data visualization Tool</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677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B3AFCB-CB73-D455-31FC-B85C4A886559}"/>
              </a:ext>
            </a:extLst>
          </p:cNvPr>
          <p:cNvSpPr txBox="1"/>
          <p:nvPr/>
        </p:nvSpPr>
        <p:spPr>
          <a:xfrm>
            <a:off x="1502228" y="2313839"/>
            <a:ext cx="9187543" cy="1446550"/>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is the difference between union and join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307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7D7EB4-4C77-CA77-2198-0264F40C59CC}"/>
              </a:ext>
            </a:extLst>
          </p:cNvPr>
          <p:cNvSpPr txBox="1"/>
          <p:nvPr/>
        </p:nvSpPr>
        <p:spPr>
          <a:xfrm>
            <a:off x="585849" y="610136"/>
            <a:ext cx="11020301" cy="6247864"/>
          </a:xfrm>
          <a:prstGeom prst="rect">
            <a:avLst/>
          </a:prstGeom>
          <a:noFill/>
        </p:spPr>
        <p:txBody>
          <a:bodyPr wrap="square">
            <a:spAutoFit/>
          </a:bodyPr>
          <a:lstStyle/>
          <a:p>
            <a:r>
              <a:rPr lang="en-US" sz="4000" i="0" dirty="0">
                <a:solidFill>
                  <a:srgbClr val="002060"/>
                </a:solidFill>
                <a:effectLst/>
                <a:latin typeface="Times New Roman" panose="02020603050405020304" pitchFamily="18" charset="0"/>
                <a:cs typeface="Times New Roman" panose="02020603050405020304" pitchFamily="18" charset="0"/>
              </a:rPr>
              <a:t>You can union your data to combine two or more tables by appending values (rows) from one table to another. To union your data in Tableau data source, the tables must come from the same connection.</a:t>
            </a:r>
          </a:p>
          <a:p>
            <a:endParaRPr lang="en-US" sz="4000" i="0" dirty="0">
              <a:solidFill>
                <a:srgbClr val="202124"/>
              </a:solidFill>
              <a:effectLst/>
              <a:latin typeface="Times New Roman" panose="02020603050405020304" pitchFamily="18" charset="0"/>
              <a:cs typeface="Times New Roman" panose="02020603050405020304" pitchFamily="18" charset="0"/>
            </a:endParaRPr>
          </a:p>
          <a:p>
            <a:r>
              <a:rPr lang="en-US" sz="4000" dirty="0">
                <a:solidFill>
                  <a:srgbClr val="FF0000"/>
                </a:solidFill>
                <a:latin typeface="Times New Roman" panose="02020603050405020304" pitchFamily="18" charset="0"/>
                <a:cs typeface="Times New Roman" panose="02020603050405020304" pitchFamily="18" charset="0"/>
              </a:rPr>
              <a:t>J</a:t>
            </a:r>
            <a:r>
              <a:rPr lang="en-US" sz="4000" i="0" dirty="0">
                <a:solidFill>
                  <a:srgbClr val="FF0000"/>
                </a:solidFill>
                <a:effectLst/>
                <a:latin typeface="Times New Roman" panose="02020603050405020304" pitchFamily="18" charset="0"/>
                <a:cs typeface="Times New Roman" panose="02020603050405020304" pitchFamily="18" charset="0"/>
              </a:rPr>
              <a:t>oins combine data into new columns. If two tables are joined together, then the data from the first table is shown in one set of column alongside the second table's column in the same row.</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6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1697DF-C7E9-C0E5-DC96-A10B30E8E5D4}"/>
              </a:ext>
            </a:extLst>
          </p:cNvPr>
          <p:cNvSpPr txBox="1"/>
          <p:nvPr/>
        </p:nvSpPr>
        <p:spPr>
          <a:xfrm>
            <a:off x="1872343" y="2659559"/>
            <a:ext cx="8828314" cy="769441"/>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Is Full outer join and UNION same?</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252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B3AFCB-CB73-D455-31FC-B85C4A886559}"/>
              </a:ext>
            </a:extLst>
          </p:cNvPr>
          <p:cNvSpPr txBox="1"/>
          <p:nvPr/>
        </p:nvSpPr>
        <p:spPr>
          <a:xfrm>
            <a:off x="1502228" y="2313839"/>
            <a:ext cx="9187543" cy="1446550"/>
          </a:xfrm>
          <a:prstGeom prst="rect">
            <a:avLst/>
          </a:prstGeom>
          <a:noFill/>
        </p:spPr>
        <p:txBody>
          <a:bodyPr wrap="square">
            <a:spAutoFit/>
          </a:bodyPr>
          <a:lstStyle/>
          <a:p>
            <a:pPr algn="ctr"/>
            <a:r>
              <a:rPr lang="en-IN" sz="4400" i="0" dirty="0">
                <a:solidFill>
                  <a:srgbClr val="002060"/>
                </a:solidFill>
                <a:effectLst/>
                <a:latin typeface="Times New Roman" panose="02020603050405020304" pitchFamily="18" charset="0"/>
                <a:cs typeface="Times New Roman" panose="02020603050405020304" pitchFamily="18" charset="0"/>
              </a:rPr>
              <a:t>No, Union is vertical </a:t>
            </a:r>
            <a:r>
              <a:rPr lang="en-US" sz="4400" i="0" dirty="0">
                <a:solidFill>
                  <a:srgbClr val="002060"/>
                </a:solidFill>
                <a:effectLst/>
                <a:latin typeface="Times New Roman" panose="02020603050405020304" pitchFamily="18" charset="0"/>
                <a:cs typeface="Times New Roman" panose="02020603050405020304" pitchFamily="18" charset="0"/>
              </a:rPr>
              <a:t>Full outer join is horizontal.</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754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BE7C34-CA56-1CDB-5AE1-D0334E214E34}"/>
              </a:ext>
            </a:extLst>
          </p:cNvPr>
          <p:cNvSpPr txBox="1"/>
          <p:nvPr/>
        </p:nvSpPr>
        <p:spPr>
          <a:xfrm>
            <a:off x="3048000" y="3044279"/>
            <a:ext cx="6096000" cy="769441"/>
          </a:xfrm>
          <a:prstGeom prst="rect">
            <a:avLst/>
          </a:prstGeom>
          <a:noFill/>
        </p:spPr>
        <p:txBody>
          <a:bodyPr wrap="square">
            <a:spAutoFit/>
          </a:bodyPr>
          <a:lstStyle/>
          <a:p>
            <a:pPr algn="ctr"/>
            <a:r>
              <a:rPr lang="en-IN" sz="4400" dirty="0">
                <a:solidFill>
                  <a:schemeClr val="accent5"/>
                </a:solidFill>
                <a:latin typeface="Times New Roman" panose="02020603050405020304" pitchFamily="18" charset="0"/>
                <a:cs typeface="Times New Roman" panose="02020603050405020304" pitchFamily="18" charset="0"/>
              </a:rPr>
              <a:t>Explain about</a:t>
            </a:r>
            <a:r>
              <a:rPr lang="en-IN" sz="4400" i="0" dirty="0">
                <a:solidFill>
                  <a:schemeClr val="accent5"/>
                </a:solidFill>
                <a:effectLst/>
                <a:latin typeface="Times New Roman" panose="02020603050405020304" pitchFamily="18" charset="0"/>
                <a:cs typeface="Times New Roman" panose="02020603050405020304" pitchFamily="18" charset="0"/>
              </a:rPr>
              <a:t> shelves</a:t>
            </a:r>
          </a:p>
        </p:txBody>
      </p:sp>
    </p:spTree>
    <p:extLst>
      <p:ext uri="{BB962C8B-B14F-4D97-AF65-F5344CB8AC3E}">
        <p14:creationId xmlns:p14="http://schemas.microsoft.com/office/powerpoint/2010/main" val="3139338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1697DF-C7E9-C0E5-DC96-A10B30E8E5D4}"/>
              </a:ext>
            </a:extLst>
          </p:cNvPr>
          <p:cNvSpPr txBox="1"/>
          <p:nvPr/>
        </p:nvSpPr>
        <p:spPr>
          <a:xfrm>
            <a:off x="358733" y="612844"/>
            <a:ext cx="11474533" cy="5632311"/>
          </a:xfrm>
          <a:prstGeom prst="rect">
            <a:avLst/>
          </a:prstGeom>
          <a:noFill/>
        </p:spPr>
        <p:txBody>
          <a:bodyPr wrap="square">
            <a:spAutoFit/>
          </a:bodyPr>
          <a:lstStyle/>
          <a:p>
            <a:pPr algn="ctr"/>
            <a:r>
              <a:rPr lang="en-US" sz="4000" i="0" dirty="0">
                <a:solidFill>
                  <a:srgbClr val="002060"/>
                </a:solidFill>
                <a:effectLst/>
                <a:latin typeface="Times New Roman" panose="02020603050405020304" pitchFamily="18" charset="0"/>
                <a:cs typeface="Times New Roman" panose="02020603050405020304" pitchFamily="18" charset="0"/>
              </a:rPr>
              <a:t>Every worksheet in Tableau contains shelves and cards, such as Columns, Rows, Marks, Filters, Pages, Legends, and more.</a:t>
            </a:r>
          </a:p>
          <a:p>
            <a:pPr algn="ctr"/>
            <a:endParaRPr lang="en-US" sz="4000" i="0" dirty="0">
              <a:solidFill>
                <a:srgbClr val="002060"/>
              </a:solidFill>
              <a:effectLst/>
              <a:latin typeface="Times New Roman" panose="02020603050405020304" pitchFamily="18" charset="0"/>
              <a:cs typeface="Times New Roman" panose="02020603050405020304" pitchFamily="18" charset="0"/>
            </a:endParaRPr>
          </a:p>
          <a:p>
            <a:pPr algn="ctr"/>
            <a:r>
              <a:rPr lang="en-US" sz="4000" i="0" dirty="0">
                <a:solidFill>
                  <a:srgbClr val="202124"/>
                </a:solidFill>
                <a:effectLst/>
                <a:latin typeface="Times New Roman" panose="02020603050405020304" pitchFamily="18" charset="0"/>
                <a:cs typeface="Times New Roman" panose="02020603050405020304" pitchFamily="18" charset="0"/>
              </a:rPr>
              <a:t> </a:t>
            </a:r>
            <a:r>
              <a:rPr lang="en-US" sz="4000" i="0" dirty="0">
                <a:solidFill>
                  <a:srgbClr val="FF0000"/>
                </a:solidFill>
                <a:effectLst/>
                <a:latin typeface="Times New Roman" panose="02020603050405020304" pitchFamily="18" charset="0"/>
                <a:cs typeface="Times New Roman" panose="02020603050405020304" pitchFamily="18" charset="0"/>
              </a:rPr>
              <a:t>By placing fields on shelves or cards, you can Build the structure of your visualization. </a:t>
            </a:r>
          </a:p>
          <a:p>
            <a:pPr algn="ctr"/>
            <a:endParaRPr lang="en-US" sz="4000" i="0" dirty="0">
              <a:solidFill>
                <a:srgbClr val="FF0000"/>
              </a:solidFill>
              <a:effectLst/>
              <a:latin typeface="Times New Roman" panose="02020603050405020304" pitchFamily="18" charset="0"/>
              <a:cs typeface="Times New Roman" panose="02020603050405020304" pitchFamily="18" charset="0"/>
            </a:endParaRPr>
          </a:p>
          <a:p>
            <a:pPr algn="ctr"/>
            <a:r>
              <a:rPr lang="en-US" sz="4000" i="0" dirty="0">
                <a:solidFill>
                  <a:srgbClr val="002060"/>
                </a:solidFill>
                <a:effectLst/>
                <a:latin typeface="Times New Roman" panose="02020603050405020304" pitchFamily="18" charset="0"/>
                <a:cs typeface="Times New Roman" panose="02020603050405020304" pitchFamily="18" charset="0"/>
              </a:rPr>
              <a:t>Increase the level of detail and control the number of marks in the view by including or excluding data.</a:t>
            </a: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272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BE7C34-CA56-1CDB-5AE1-D0334E214E34}"/>
              </a:ext>
            </a:extLst>
          </p:cNvPr>
          <p:cNvSpPr txBox="1"/>
          <p:nvPr/>
        </p:nvSpPr>
        <p:spPr>
          <a:xfrm>
            <a:off x="530432" y="2705725"/>
            <a:ext cx="11322133" cy="1446550"/>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is the most commonly used field in the Pages card</a:t>
            </a:r>
            <a:endParaRPr lang="en-IN"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75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BE7C34-CA56-1CDB-5AE1-D0334E214E34}"/>
              </a:ext>
            </a:extLst>
          </p:cNvPr>
          <p:cNvSpPr txBox="1"/>
          <p:nvPr/>
        </p:nvSpPr>
        <p:spPr>
          <a:xfrm>
            <a:off x="3048000" y="3044279"/>
            <a:ext cx="6096000" cy="769441"/>
          </a:xfrm>
          <a:prstGeom prst="rect">
            <a:avLst/>
          </a:prstGeom>
          <a:noFill/>
        </p:spPr>
        <p:txBody>
          <a:bodyPr wrap="square">
            <a:spAutoFit/>
          </a:bodyPr>
          <a:lstStyle/>
          <a:p>
            <a:pPr algn="ctr"/>
            <a:r>
              <a:rPr lang="en-IN" sz="4400" dirty="0">
                <a:solidFill>
                  <a:srgbClr val="002060"/>
                </a:solidFill>
                <a:latin typeface="Times New Roman" panose="02020603050405020304" pitchFamily="18" charset="0"/>
                <a:cs typeface="Times New Roman" panose="02020603050405020304" pitchFamily="18" charset="0"/>
              </a:rPr>
              <a:t>D</a:t>
            </a:r>
            <a:r>
              <a:rPr lang="en-IN" sz="4400" b="0" i="0" dirty="0">
                <a:solidFill>
                  <a:srgbClr val="002060"/>
                </a:solidFill>
                <a:effectLst/>
                <a:latin typeface="Times New Roman" panose="02020603050405020304" pitchFamily="18" charset="0"/>
                <a:cs typeface="Times New Roman" panose="02020603050405020304" pitchFamily="18" charset="0"/>
              </a:rPr>
              <a:t>ate field</a:t>
            </a:r>
            <a:endParaRPr lang="en-IN"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88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BE7C34-CA56-1CDB-5AE1-D0334E214E34}"/>
              </a:ext>
            </a:extLst>
          </p:cNvPr>
          <p:cNvSpPr txBox="1"/>
          <p:nvPr/>
        </p:nvSpPr>
        <p:spPr>
          <a:xfrm>
            <a:off x="641267" y="2367171"/>
            <a:ext cx="10877797" cy="2123658"/>
          </a:xfrm>
          <a:prstGeom prst="rect">
            <a:avLst/>
          </a:prstGeom>
          <a:noFill/>
        </p:spPr>
        <p:txBody>
          <a:bodyPr wrap="square">
            <a:spAutoFit/>
          </a:bodyPr>
          <a:lstStyle/>
          <a:p>
            <a:pPr algn="ctr"/>
            <a:r>
              <a:rPr lang="en-US" sz="4400" i="0" u="none" strike="noStrike" dirty="0">
                <a:solidFill>
                  <a:schemeClr val="accent5"/>
                </a:solidFill>
                <a:effectLst/>
                <a:latin typeface="Times New Roman" panose="02020603050405020304" pitchFamily="18" charset="0"/>
                <a:cs typeface="Times New Roman" panose="02020603050405020304" pitchFamily="18" charset="0"/>
              </a:rPr>
              <a:t>Explain Difference Between Individual, Dual and Blended Axis?</a:t>
            </a:r>
          </a:p>
          <a:p>
            <a:pPr algn="ctr"/>
            <a:endParaRPr lang="en-IN"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124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3488BD-CA84-F02C-CD94-FF81254AD901}"/>
              </a:ext>
            </a:extLst>
          </p:cNvPr>
          <p:cNvSpPr txBox="1"/>
          <p:nvPr/>
        </p:nvSpPr>
        <p:spPr>
          <a:xfrm>
            <a:off x="436417" y="653878"/>
            <a:ext cx="11430000" cy="5693866"/>
          </a:xfrm>
          <a:prstGeom prst="rect">
            <a:avLst/>
          </a:prstGeom>
          <a:noFill/>
        </p:spPr>
        <p:txBody>
          <a:bodyPr wrap="square">
            <a:spAutoFit/>
          </a:bodyPr>
          <a:lstStyle/>
          <a:p>
            <a:pPr algn="ctr"/>
            <a:r>
              <a:rPr lang="en-US" sz="2800" i="0" u="none" strike="noStrike" dirty="0">
                <a:solidFill>
                  <a:srgbClr val="002060"/>
                </a:solidFill>
                <a:effectLst/>
                <a:latin typeface="Times New Roman" panose="02020603050405020304" pitchFamily="18" charset="0"/>
                <a:cs typeface="Times New Roman" panose="02020603050405020304" pitchFamily="18" charset="0"/>
              </a:rPr>
              <a:t>Individual Axis: when you have only one measure is used in single line graph.</a:t>
            </a:r>
          </a:p>
          <a:p>
            <a:pPr algn="ctr"/>
            <a:r>
              <a:rPr lang="en-US" sz="2800" i="0" u="none" strike="noStrike" dirty="0">
                <a:solidFill>
                  <a:srgbClr val="002060"/>
                </a:solidFill>
                <a:effectLst/>
                <a:latin typeface="Times New Roman" panose="02020603050405020304" pitchFamily="18" charset="0"/>
                <a:cs typeface="Times New Roman" panose="02020603050405020304" pitchFamily="18" charset="0"/>
              </a:rPr>
              <a:t>Example: Sales by Year. </a:t>
            </a:r>
          </a:p>
          <a:p>
            <a:pPr algn="ctr"/>
            <a:endParaRPr lang="en-US" sz="2800" dirty="0">
              <a:solidFill>
                <a:srgbClr val="000000"/>
              </a:solidFill>
              <a:latin typeface="Times New Roman" panose="02020603050405020304" pitchFamily="18" charset="0"/>
              <a:cs typeface="Times New Roman" panose="02020603050405020304" pitchFamily="18" charset="0"/>
            </a:endParaRPr>
          </a:p>
          <a:p>
            <a:pPr algn="ctr"/>
            <a:r>
              <a:rPr lang="en-US" sz="2800" i="0" u="none" strike="noStrike" dirty="0">
                <a:solidFill>
                  <a:srgbClr val="FF0000"/>
                </a:solidFill>
                <a:effectLst/>
                <a:latin typeface="Times New Roman" panose="02020603050405020304" pitchFamily="18" charset="0"/>
                <a:cs typeface="Times New Roman" panose="02020603050405020304" pitchFamily="18" charset="0"/>
              </a:rPr>
              <a:t>Dual Axis: when you have two measures are used in dual lines graphs or charts. One axis represents one measure and other axis represents second measure. Both axis will be parallel to each other with different range of values from the source data. Example: Sales and Profits by Year</a:t>
            </a:r>
          </a:p>
          <a:p>
            <a:pPr algn="ctr"/>
            <a:endParaRPr lang="en-US" sz="2800" dirty="0">
              <a:solidFill>
                <a:srgbClr val="FF0000"/>
              </a:solidFill>
              <a:latin typeface="Times New Roman" panose="02020603050405020304" pitchFamily="18" charset="0"/>
              <a:cs typeface="Times New Roman" panose="02020603050405020304" pitchFamily="18" charset="0"/>
            </a:endParaRPr>
          </a:p>
          <a:p>
            <a:pPr algn="ctr"/>
            <a:r>
              <a:rPr lang="en-US" sz="2800" i="0" u="none" strike="noStrike" dirty="0">
                <a:solidFill>
                  <a:srgbClr val="002060"/>
                </a:solidFill>
                <a:effectLst/>
                <a:latin typeface="Times New Roman" panose="02020603050405020304" pitchFamily="18" charset="0"/>
                <a:cs typeface="Times New Roman" panose="02020603050405020304" pitchFamily="18" charset="0"/>
              </a:rPr>
              <a:t>Blended Axis: when you have more than two measures are used in multi line charts.</a:t>
            </a:r>
            <a:r>
              <a:rPr lang="en-US" sz="2800" i="0" dirty="0">
                <a:solidFill>
                  <a:srgbClr val="002060"/>
                </a:solidFill>
                <a:effectLst/>
                <a:latin typeface="Open Sans" panose="020B0606030504020204" pitchFamily="34" charset="0"/>
              </a:rPr>
              <a:t> </a:t>
            </a:r>
            <a:r>
              <a:rPr lang="en-US" sz="2800" i="0" dirty="0">
                <a:solidFill>
                  <a:srgbClr val="002060"/>
                </a:solidFill>
                <a:effectLst/>
                <a:latin typeface="Times New Roman" panose="02020603050405020304" pitchFamily="18" charset="0"/>
                <a:cs typeface="Times New Roman" panose="02020603050405020304" pitchFamily="18" charset="0"/>
              </a:rPr>
              <a:t>Multiple measures can share in a single axis so that all the marks will be shown in a single pane. We can blend measures by dragging the 1st measure on one axis and the 2nd on the existing axis.</a:t>
            </a:r>
            <a:br>
              <a:rPr lang="en-US" sz="2800" i="0" u="none" strike="noStrike" dirty="0">
                <a:solidFill>
                  <a:srgbClr val="002060"/>
                </a:solidFill>
                <a:effectLst/>
                <a:latin typeface="Times New Roman" panose="02020603050405020304" pitchFamily="18" charset="0"/>
                <a:cs typeface="Times New Roman" panose="02020603050405020304" pitchFamily="18" charset="0"/>
              </a:rPr>
            </a:br>
            <a:r>
              <a:rPr lang="en-US" sz="2800" i="0" u="none" strike="noStrike" dirty="0">
                <a:solidFill>
                  <a:srgbClr val="002060"/>
                </a:solidFill>
                <a:effectLst/>
                <a:latin typeface="Times New Roman" panose="02020603050405020304" pitchFamily="18" charset="0"/>
                <a:cs typeface="Times New Roman" panose="02020603050405020304" pitchFamily="18" charset="0"/>
              </a:rPr>
              <a:t>Example: Sales, Profits and Discounts by Year.</a:t>
            </a:r>
          </a:p>
        </p:txBody>
      </p:sp>
    </p:spTree>
    <p:extLst>
      <p:ext uri="{BB962C8B-B14F-4D97-AF65-F5344CB8AC3E}">
        <p14:creationId xmlns:p14="http://schemas.microsoft.com/office/powerpoint/2010/main" val="324379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40DC8-DBC4-A0C4-76AB-2536578248EC}"/>
              </a:ext>
            </a:extLst>
          </p:cNvPr>
          <p:cNvSpPr>
            <a:spLocks noGrp="1"/>
          </p:cNvSpPr>
          <p:nvPr>
            <p:ph idx="1"/>
          </p:nvPr>
        </p:nvSpPr>
        <p:spPr>
          <a:xfrm>
            <a:off x="489858" y="555171"/>
            <a:ext cx="11179628" cy="5540829"/>
          </a:xfrm>
        </p:spPr>
        <p:txBody>
          <a:bodyPr>
            <a:noAutofit/>
          </a:bodyPr>
          <a:lstStyle/>
          <a:p>
            <a:pPr algn="just">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Tableau</a:t>
            </a:r>
          </a:p>
          <a:p>
            <a:pPr algn="just">
              <a:buFont typeface="Wingdings" panose="05000000000000000000" pitchFamily="2" charset="2"/>
              <a:buChar char="v"/>
            </a:pPr>
            <a:r>
              <a:rPr lang="en-US" sz="3200" dirty="0">
                <a:solidFill>
                  <a:srgbClr val="FF0000"/>
                </a:solidFill>
                <a:latin typeface="Times New Roman" panose="02020603050405020304" pitchFamily="18" charset="0"/>
                <a:cs typeface="Times New Roman" panose="02020603050405020304" pitchFamily="18" charset="0"/>
              </a:rPr>
              <a:t>Qlik view</a:t>
            </a:r>
          </a:p>
          <a:p>
            <a:pPr algn="just">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Power BI</a:t>
            </a:r>
          </a:p>
          <a:p>
            <a:pPr algn="just">
              <a:buFont typeface="Wingdings" panose="05000000000000000000" pitchFamily="2" charset="2"/>
              <a:buChar char="v"/>
            </a:pPr>
            <a:r>
              <a:rPr lang="en-US" sz="3200" dirty="0" err="1">
                <a:solidFill>
                  <a:srgbClr val="FF0000"/>
                </a:solidFill>
                <a:latin typeface="Times New Roman" panose="02020603050405020304" pitchFamily="18" charset="0"/>
                <a:cs typeface="Times New Roman" panose="02020603050405020304" pitchFamily="18" charset="0"/>
              </a:rPr>
              <a:t>Plotly</a:t>
            </a:r>
            <a:endParaRPr lang="en-US" sz="3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Excel</a:t>
            </a:r>
          </a:p>
          <a:p>
            <a:pPr algn="just">
              <a:buFont typeface="Wingdings" panose="05000000000000000000" pitchFamily="2" charset="2"/>
              <a:buChar char="v"/>
            </a:pPr>
            <a:r>
              <a:rPr lang="en-US" sz="3200" dirty="0">
                <a:solidFill>
                  <a:srgbClr val="FF0000"/>
                </a:solidFill>
                <a:latin typeface="Times New Roman" panose="02020603050405020304" pitchFamily="18" charset="0"/>
                <a:cs typeface="Times New Roman" panose="02020603050405020304" pitchFamily="18" charset="0"/>
              </a:rPr>
              <a:t>Sisense</a:t>
            </a:r>
          </a:p>
          <a:p>
            <a:pPr algn="just">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Google sheets</a:t>
            </a:r>
          </a:p>
          <a:p>
            <a:pPr algn="just">
              <a:buFont typeface="Wingdings" panose="05000000000000000000" pitchFamily="2" charset="2"/>
              <a:buChar char="v"/>
            </a:pPr>
            <a:r>
              <a:rPr lang="en-US" sz="3200" dirty="0">
                <a:solidFill>
                  <a:srgbClr val="FF0000"/>
                </a:solidFill>
                <a:latin typeface="Times New Roman" panose="02020603050405020304" pitchFamily="18" charset="0"/>
                <a:cs typeface="Times New Roman" panose="02020603050405020304" pitchFamily="18" charset="0"/>
              </a:rPr>
              <a:t>Raw</a:t>
            </a:r>
          </a:p>
          <a:p>
            <a:pPr algn="just">
              <a:buFont typeface="Wingdings" panose="05000000000000000000" pitchFamily="2" charset="2"/>
              <a:buChar char="v"/>
            </a:pPr>
            <a:r>
              <a:rPr lang="en-US" sz="3200" dirty="0" err="1">
                <a:solidFill>
                  <a:srgbClr val="002060"/>
                </a:solidFill>
                <a:latin typeface="Times New Roman" panose="02020603050405020304" pitchFamily="18" charset="0"/>
                <a:cs typeface="Times New Roman" panose="02020603050405020304" pitchFamily="18" charset="0"/>
              </a:rPr>
              <a:t>Zoho</a:t>
            </a:r>
            <a:r>
              <a:rPr lang="en-US" sz="3200" dirty="0">
                <a:solidFill>
                  <a:srgbClr val="002060"/>
                </a:solidFill>
                <a:latin typeface="Times New Roman" panose="02020603050405020304" pitchFamily="18" charset="0"/>
                <a:cs typeface="Times New Roman" panose="02020603050405020304" pitchFamily="18" charset="0"/>
              </a:rPr>
              <a:t> analytics</a:t>
            </a:r>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5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BE7C34-CA56-1CDB-5AE1-D0334E214E34}"/>
              </a:ext>
            </a:extLst>
          </p:cNvPr>
          <p:cNvSpPr txBox="1"/>
          <p:nvPr/>
        </p:nvSpPr>
        <p:spPr>
          <a:xfrm>
            <a:off x="641267" y="2367171"/>
            <a:ext cx="10877797" cy="769441"/>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are reference bands for?</a:t>
            </a:r>
            <a:endParaRPr lang="en-IN"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040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BE7C34-CA56-1CDB-5AE1-D0334E214E34}"/>
              </a:ext>
            </a:extLst>
          </p:cNvPr>
          <p:cNvSpPr txBox="1"/>
          <p:nvPr/>
        </p:nvSpPr>
        <p:spPr>
          <a:xfrm>
            <a:off x="641267" y="2367171"/>
            <a:ext cx="10877797" cy="2123658"/>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A reference band is the shaded region behind a graph of a continuous measure, and it is useful for highlighting the area falling in that band.</a:t>
            </a:r>
            <a:endParaRPr lang="en-IN"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15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2DCFD-C700-6B0D-2F57-7BAC222D81B8}"/>
              </a:ext>
            </a:extLst>
          </p:cNvPr>
          <p:cNvSpPr txBox="1"/>
          <p:nvPr/>
        </p:nvSpPr>
        <p:spPr>
          <a:xfrm>
            <a:off x="1872342" y="2819791"/>
            <a:ext cx="9339943" cy="769441"/>
          </a:xfrm>
          <a:prstGeom prst="rect">
            <a:avLst/>
          </a:prstGeom>
          <a:noFill/>
        </p:spPr>
        <p:txBody>
          <a:bodyPr wrap="square">
            <a:spAutoFit/>
          </a:bodyPr>
          <a:lstStyle/>
          <a:p>
            <a:r>
              <a:rPr lang="en-US" sz="4400" i="0" dirty="0">
                <a:solidFill>
                  <a:schemeClr val="accent5"/>
                </a:solidFill>
                <a:effectLst/>
                <a:latin typeface="Times New Roman" panose="02020603050405020304" pitchFamily="18" charset="0"/>
                <a:cs typeface="Times New Roman" panose="02020603050405020304" pitchFamily="18" charset="0"/>
              </a:rPr>
              <a:t>What is a parameter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154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2DCFD-C700-6B0D-2F57-7BAC222D81B8}"/>
              </a:ext>
            </a:extLst>
          </p:cNvPr>
          <p:cNvSpPr txBox="1"/>
          <p:nvPr/>
        </p:nvSpPr>
        <p:spPr>
          <a:xfrm>
            <a:off x="1481445" y="2028616"/>
            <a:ext cx="9339943" cy="2800767"/>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Parameters in Tableau are dynamic values that you can replace as constant values in calculations. These values serve as context filters.</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334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2DCFD-C700-6B0D-2F57-7BAC222D81B8}"/>
              </a:ext>
            </a:extLst>
          </p:cNvPr>
          <p:cNvSpPr txBox="1"/>
          <p:nvPr/>
        </p:nvSpPr>
        <p:spPr>
          <a:xfrm>
            <a:off x="1872342" y="2819791"/>
            <a:ext cx="9339943" cy="769441"/>
          </a:xfrm>
          <a:prstGeom prst="rect">
            <a:avLst/>
          </a:prstGeom>
          <a:noFill/>
        </p:spPr>
        <p:txBody>
          <a:bodyPr wrap="square">
            <a:spAutoFit/>
          </a:bodyPr>
          <a:lstStyle/>
          <a:p>
            <a:r>
              <a:rPr lang="en-US" sz="4400" b="0" i="0" dirty="0">
                <a:solidFill>
                  <a:schemeClr val="accent5"/>
                </a:solidFill>
                <a:effectLst/>
                <a:latin typeface="Times New Roman" panose="02020603050405020304" pitchFamily="18" charset="0"/>
                <a:cs typeface="Times New Roman" panose="02020603050405020304" pitchFamily="18" charset="0"/>
              </a:rPr>
              <a:t>Why do we use filters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283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2DCFD-C700-6B0D-2F57-7BAC222D81B8}"/>
              </a:ext>
            </a:extLst>
          </p:cNvPr>
          <p:cNvSpPr txBox="1"/>
          <p:nvPr/>
        </p:nvSpPr>
        <p:spPr>
          <a:xfrm>
            <a:off x="377042" y="1056305"/>
            <a:ext cx="11455730" cy="4154984"/>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The filtering capability in a BI tool can serve a variety of purposes including minimizing the size of the data for efficiency purposes, cleaning up underlying data, removing irrelevant dimension members, and setting measure or date ranges for what you want to analyze.</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606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2DCFD-C700-6B0D-2F57-7BAC222D81B8}"/>
              </a:ext>
            </a:extLst>
          </p:cNvPr>
          <p:cNvSpPr txBox="1"/>
          <p:nvPr/>
        </p:nvSpPr>
        <p:spPr>
          <a:xfrm>
            <a:off x="641267" y="2580306"/>
            <a:ext cx="10681853" cy="1446550"/>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are the different type of filters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728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E2DCFD-C700-6B0D-2F57-7BAC222D81B8}"/>
              </a:ext>
            </a:extLst>
          </p:cNvPr>
          <p:cNvSpPr txBox="1"/>
          <p:nvPr/>
        </p:nvSpPr>
        <p:spPr>
          <a:xfrm>
            <a:off x="530432" y="1012954"/>
            <a:ext cx="10681853" cy="4832092"/>
          </a:xfrm>
          <a:prstGeom prst="rect">
            <a:avLst/>
          </a:prstGeom>
          <a:noFill/>
        </p:spPr>
        <p:txBody>
          <a:bodyPr wrap="square">
            <a:spAutoFit/>
          </a:bodyPr>
          <a:lstStyle/>
          <a:p>
            <a:pPr marL="571500" indent="-571500" algn="l">
              <a:buFont typeface="Wingdings" panose="05000000000000000000" pitchFamily="2" charset="2"/>
              <a:buChar char="v"/>
            </a:pPr>
            <a:r>
              <a:rPr lang="en-IN" sz="4400" b="0" i="0" dirty="0">
                <a:solidFill>
                  <a:srgbClr val="002060"/>
                </a:solidFill>
                <a:effectLst/>
                <a:latin typeface="Times New Roman" panose="02020603050405020304" pitchFamily="18" charset="0"/>
                <a:cs typeface="Times New Roman" panose="02020603050405020304" pitchFamily="18" charset="0"/>
              </a:rPr>
              <a:t>Extract Filters.</a:t>
            </a:r>
          </a:p>
          <a:p>
            <a:pPr marL="571500" indent="-571500" algn="l">
              <a:buFont typeface="Wingdings" panose="05000000000000000000" pitchFamily="2" charset="2"/>
              <a:buChar char="v"/>
            </a:pPr>
            <a:r>
              <a:rPr lang="en-IN" sz="4400" b="0" i="0" dirty="0">
                <a:solidFill>
                  <a:srgbClr val="FF0000"/>
                </a:solidFill>
                <a:effectLst/>
                <a:latin typeface="Times New Roman" panose="02020603050405020304" pitchFamily="18" charset="0"/>
                <a:cs typeface="Times New Roman" panose="02020603050405020304" pitchFamily="18" charset="0"/>
              </a:rPr>
              <a:t>Data Source Filters.</a:t>
            </a:r>
          </a:p>
          <a:p>
            <a:pPr marL="571500" indent="-571500" algn="l">
              <a:buFont typeface="Wingdings" panose="05000000000000000000" pitchFamily="2" charset="2"/>
              <a:buChar char="v"/>
            </a:pPr>
            <a:r>
              <a:rPr lang="en-IN" sz="4400" b="0" i="0" dirty="0">
                <a:solidFill>
                  <a:srgbClr val="002060"/>
                </a:solidFill>
                <a:effectLst/>
                <a:latin typeface="Times New Roman" panose="02020603050405020304" pitchFamily="18" charset="0"/>
                <a:cs typeface="Times New Roman" panose="02020603050405020304" pitchFamily="18" charset="0"/>
              </a:rPr>
              <a:t>Context Filters.</a:t>
            </a:r>
          </a:p>
          <a:p>
            <a:pPr marL="571500" indent="-571500" algn="l">
              <a:buFont typeface="Wingdings" panose="05000000000000000000" pitchFamily="2" charset="2"/>
              <a:buChar char="v"/>
            </a:pPr>
            <a:r>
              <a:rPr lang="en-IN" sz="4400" b="0" i="0" dirty="0">
                <a:solidFill>
                  <a:srgbClr val="FF0000"/>
                </a:solidFill>
                <a:effectLst/>
                <a:latin typeface="Times New Roman" panose="02020603050405020304" pitchFamily="18" charset="0"/>
                <a:cs typeface="Times New Roman" panose="02020603050405020304" pitchFamily="18" charset="0"/>
              </a:rPr>
              <a:t>Dimension Filters.</a:t>
            </a:r>
          </a:p>
          <a:p>
            <a:pPr marL="571500" indent="-571500" algn="l">
              <a:buFont typeface="Wingdings" panose="05000000000000000000" pitchFamily="2" charset="2"/>
              <a:buChar char="v"/>
            </a:pPr>
            <a:r>
              <a:rPr lang="en-IN" sz="4400" b="0" i="0" dirty="0">
                <a:solidFill>
                  <a:srgbClr val="002060"/>
                </a:solidFill>
                <a:effectLst/>
                <a:latin typeface="Times New Roman" panose="02020603050405020304" pitchFamily="18" charset="0"/>
                <a:cs typeface="Times New Roman" panose="02020603050405020304" pitchFamily="18" charset="0"/>
              </a:rPr>
              <a:t>Measure Filters.</a:t>
            </a:r>
          </a:p>
          <a:p>
            <a:pPr marL="571500" indent="-571500" algn="l">
              <a:buFont typeface="Wingdings" panose="05000000000000000000" pitchFamily="2" charset="2"/>
              <a:buChar char="v"/>
            </a:pPr>
            <a:r>
              <a:rPr lang="en-IN" sz="4400" b="0" i="0" dirty="0">
                <a:solidFill>
                  <a:srgbClr val="FF0000"/>
                </a:solidFill>
                <a:effectLst/>
                <a:latin typeface="Times New Roman" panose="02020603050405020304" pitchFamily="18" charset="0"/>
                <a:cs typeface="Times New Roman" panose="02020603050405020304" pitchFamily="18" charset="0"/>
              </a:rPr>
              <a:t>Table Filters.</a:t>
            </a:r>
          </a:p>
          <a:p>
            <a:pPr marL="571500" indent="-571500" algn="ctr">
              <a:buFont typeface="Wingdings" panose="05000000000000000000" pitchFamily="2" charset="2"/>
              <a:buChar char="v"/>
            </a:pP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502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29343" y="2313839"/>
            <a:ext cx="10700657" cy="1446550"/>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is the difference between filters and parameters in Tableau?</a:t>
            </a:r>
          </a:p>
        </p:txBody>
      </p:sp>
    </p:spTree>
    <p:extLst>
      <p:ext uri="{BB962C8B-B14F-4D97-AF65-F5344CB8AC3E}">
        <p14:creationId xmlns:p14="http://schemas.microsoft.com/office/powerpoint/2010/main" val="481370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1026" name="Picture 2" descr="The Data School - Parameters vs Filters in Tableau">
            <a:extLst>
              <a:ext uri="{FF2B5EF4-FFF2-40B4-BE49-F238E27FC236}">
                <a16:creationId xmlns:a16="http://schemas.microsoft.com/office/drawing/2014/main" id="{738B0F11-DDFF-C1CE-75DA-D790BA4B2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98135"/>
            <a:ext cx="110490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5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US" b="0" i="0" dirty="0">
                <a:solidFill>
                  <a:schemeClr val="accent5"/>
                </a:solidFill>
                <a:effectLst/>
                <a:latin typeface="Times New Roman" panose="02020603050405020304" pitchFamily="18" charset="0"/>
                <a:cs typeface="Times New Roman" panose="02020603050405020304" pitchFamily="18" charset="0"/>
              </a:rPr>
              <a:t>What kind of software is Tableau?</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0934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BE468E-327E-E8EC-CFB3-F3288D6D07C7}"/>
              </a:ext>
            </a:extLst>
          </p:cNvPr>
          <p:cNvSpPr txBox="1"/>
          <p:nvPr/>
        </p:nvSpPr>
        <p:spPr>
          <a:xfrm>
            <a:off x="1448788" y="2801660"/>
            <a:ext cx="9405257" cy="808619"/>
          </a:xfrm>
          <a:prstGeom prst="rect">
            <a:avLst/>
          </a:prstGeom>
          <a:noFill/>
        </p:spPr>
        <p:txBody>
          <a:bodyPr wrap="square">
            <a:spAutoFit/>
          </a:bodyPr>
          <a:lstStyle/>
          <a:p>
            <a:pPr algn="ctr">
              <a:lnSpc>
                <a:spcPct val="115000"/>
              </a:lnSpc>
              <a:spcBef>
                <a:spcPts val="1400"/>
              </a:spcBef>
              <a:spcAft>
                <a:spcPts val="400"/>
              </a:spcAft>
            </a:pPr>
            <a:r>
              <a:rPr lang="en-IN" sz="4400" dirty="0">
                <a:solidFill>
                  <a:schemeClr val="accent5"/>
                </a:solidFill>
                <a:latin typeface="Times New Roman" panose="02020603050405020304" pitchFamily="18" charset="0"/>
                <a:cs typeface="Times New Roman" panose="02020603050405020304" pitchFamily="18" charset="0"/>
              </a:rPr>
              <a:t>What is a hierarchical field?</a:t>
            </a:r>
          </a:p>
        </p:txBody>
      </p:sp>
    </p:spTree>
    <p:extLst>
      <p:ext uri="{BB962C8B-B14F-4D97-AF65-F5344CB8AC3E}">
        <p14:creationId xmlns:p14="http://schemas.microsoft.com/office/powerpoint/2010/main" val="3008013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850076" y="2375394"/>
            <a:ext cx="10700657" cy="2616101"/>
          </a:xfrm>
          <a:prstGeom prst="rect">
            <a:avLst/>
          </a:prstGeom>
          <a:noFill/>
        </p:spPr>
        <p:txBody>
          <a:bodyPr wrap="square">
            <a:spAutoFit/>
          </a:bodyPr>
          <a:lstStyle/>
          <a:p>
            <a:pPr algn="ctr"/>
            <a:r>
              <a:rPr lang="en-IN" sz="4000" dirty="0">
                <a:solidFill>
                  <a:srgbClr val="002060"/>
                </a:solidFill>
                <a:latin typeface="Times New Roman" panose="02020603050405020304" pitchFamily="18" charset="0"/>
                <a:cs typeface="Times New Roman" panose="02020603050405020304" pitchFamily="18" charset="0"/>
              </a:rPr>
              <a:t>A hierarchical field in tableau is used for drilling down data. It means viewing your data in a more granular level.</a:t>
            </a:r>
          </a:p>
          <a:p>
            <a:pPr algn="ctr"/>
            <a:endParaRPr lang="en-US" sz="4400" b="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1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29343" y="2313839"/>
            <a:ext cx="10700657" cy="1446550"/>
          </a:xfrm>
          <a:prstGeom prst="rect">
            <a:avLst/>
          </a:prstGeom>
          <a:noFill/>
        </p:spPr>
        <p:txBody>
          <a:bodyPr wrap="square">
            <a:spAutoFit/>
          </a:bodyPr>
          <a:lstStyle/>
          <a:p>
            <a:pPr algn="ctr"/>
            <a:r>
              <a:rPr lang="en-US" sz="4400" b="0" i="0" dirty="0">
                <a:solidFill>
                  <a:schemeClr val="accent5"/>
                </a:solidFill>
                <a:effectLst/>
                <a:latin typeface="Times New Roman" panose="02020603050405020304" pitchFamily="18" charset="0"/>
                <a:cs typeface="Times New Roman" panose="02020603050405020304" pitchFamily="18" charset="0"/>
              </a:rPr>
              <a:t>What is the difference between </a:t>
            </a:r>
            <a:r>
              <a:rPr lang="en-US" sz="4400" dirty="0">
                <a:solidFill>
                  <a:schemeClr val="accent5"/>
                </a:solidFill>
                <a:latin typeface="Times New Roman" panose="02020603050405020304" pitchFamily="18" charset="0"/>
                <a:cs typeface="Times New Roman" panose="02020603050405020304" pitchFamily="18" charset="0"/>
              </a:rPr>
              <a:t>set</a:t>
            </a:r>
            <a:r>
              <a:rPr lang="en-US" sz="4400" b="0" i="0" dirty="0">
                <a:solidFill>
                  <a:schemeClr val="accent5"/>
                </a:solidFill>
                <a:effectLst/>
                <a:latin typeface="Times New Roman" panose="02020603050405020304" pitchFamily="18" charset="0"/>
                <a:cs typeface="Times New Roman" panose="02020603050405020304" pitchFamily="18" charset="0"/>
              </a:rPr>
              <a:t> and </a:t>
            </a:r>
            <a:r>
              <a:rPr lang="en-US" sz="4400" dirty="0">
                <a:solidFill>
                  <a:schemeClr val="accent5"/>
                </a:solidFill>
                <a:latin typeface="Times New Roman" panose="02020603050405020304" pitchFamily="18" charset="0"/>
                <a:cs typeface="Times New Roman" panose="02020603050405020304" pitchFamily="18" charset="0"/>
              </a:rPr>
              <a:t>group</a:t>
            </a:r>
            <a:r>
              <a:rPr lang="en-US" sz="4400" b="0" i="0" dirty="0">
                <a:solidFill>
                  <a:schemeClr val="accent5"/>
                </a:solidFill>
                <a:effectLst/>
                <a:latin typeface="Times New Roman" panose="02020603050405020304" pitchFamily="18" charset="0"/>
                <a:cs typeface="Times New Roman" panose="02020603050405020304" pitchFamily="18" charset="0"/>
              </a:rPr>
              <a:t> in Tableau?</a:t>
            </a:r>
          </a:p>
        </p:txBody>
      </p:sp>
    </p:spTree>
    <p:extLst>
      <p:ext uri="{BB962C8B-B14F-4D97-AF65-F5344CB8AC3E}">
        <p14:creationId xmlns:p14="http://schemas.microsoft.com/office/powerpoint/2010/main" val="513250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359228" y="612844"/>
            <a:ext cx="11473543" cy="5632311"/>
          </a:xfrm>
          <a:prstGeom prst="rect">
            <a:avLst/>
          </a:prstGeom>
          <a:noFill/>
        </p:spPr>
        <p:txBody>
          <a:bodyPr wrap="square">
            <a:spAutoFit/>
          </a:bodyPr>
          <a:lstStyle/>
          <a:p>
            <a:pPr algn="ctr"/>
            <a:r>
              <a:rPr lang="en-US" sz="4000" i="0" dirty="0">
                <a:solidFill>
                  <a:srgbClr val="002060"/>
                </a:solidFill>
                <a:effectLst/>
                <a:latin typeface="Times New Roman" panose="02020603050405020304" pitchFamily="18" charset="0"/>
                <a:cs typeface="Times New Roman" panose="02020603050405020304" pitchFamily="18" charset="0"/>
              </a:rPr>
              <a:t>Sets are used to form subsets of data, based on the conditions chosen.</a:t>
            </a:r>
            <a:r>
              <a:rPr lang="en-US" sz="4000" b="0" i="0" dirty="0">
                <a:solidFill>
                  <a:srgbClr val="202124"/>
                </a:solidFill>
                <a:effectLst/>
                <a:latin typeface="arial" panose="020B0604020202020204" pitchFamily="34" charset="0"/>
              </a:rPr>
              <a:t> </a:t>
            </a:r>
            <a:r>
              <a:rPr lang="en-US" sz="4000" i="0" dirty="0">
                <a:solidFill>
                  <a:srgbClr val="002060"/>
                </a:solidFill>
                <a:effectLst/>
                <a:latin typeface="Times New Roman" panose="02020603050405020304" pitchFamily="18" charset="0"/>
                <a:cs typeface="Times New Roman" panose="02020603050405020304" pitchFamily="18" charset="0"/>
              </a:rPr>
              <a:t>For example, a set can be created for having a subset data of top 10 customers with the highest sales. </a:t>
            </a:r>
          </a:p>
          <a:p>
            <a:pPr algn="ctr"/>
            <a:r>
              <a:rPr lang="en-US" sz="4000" i="0" dirty="0">
                <a:solidFill>
                  <a:srgbClr val="FF0000"/>
                </a:solidFill>
                <a:effectLst/>
                <a:latin typeface="Times New Roman" panose="02020603050405020304" pitchFamily="18" charset="0"/>
                <a:cs typeface="Times New Roman" panose="02020603050405020304" pitchFamily="18" charset="0"/>
              </a:rPr>
              <a:t>Group is used to combine members present in a field. They let you put together data in a way that makes sense for your particular analysis needs.  For example, aggregated values of ‘Furniture’ and ‘Office Supplies’ can be obtained by using group. </a:t>
            </a:r>
          </a:p>
        </p:txBody>
      </p:sp>
    </p:spTree>
    <p:extLst>
      <p:ext uri="{BB962C8B-B14F-4D97-AF65-F5344CB8AC3E}">
        <p14:creationId xmlns:p14="http://schemas.microsoft.com/office/powerpoint/2010/main" val="933181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2E64B70-7581-0797-3635-A79DE971DA52}"/>
              </a:ext>
            </a:extLst>
          </p:cNvPr>
          <p:cNvSpPr txBox="1"/>
          <p:nvPr/>
        </p:nvSpPr>
        <p:spPr>
          <a:xfrm>
            <a:off x="1023257" y="2736346"/>
            <a:ext cx="10527476" cy="808619"/>
          </a:xfrm>
          <a:prstGeom prst="rect">
            <a:avLst/>
          </a:prstGeom>
          <a:noFill/>
        </p:spPr>
        <p:txBody>
          <a:bodyPr wrap="square">
            <a:spAutoFit/>
          </a:bodyPr>
          <a:lstStyle/>
          <a:p>
            <a:pPr>
              <a:lnSpc>
                <a:spcPct val="115000"/>
              </a:lnSpc>
              <a:spcBef>
                <a:spcPts val="1400"/>
              </a:spcBef>
              <a:spcAft>
                <a:spcPts val="400"/>
              </a:spcAft>
            </a:pPr>
            <a:r>
              <a:rPr lang="en-IN" sz="4400" dirty="0">
                <a:solidFill>
                  <a:schemeClr val="accent5"/>
                </a:solidFill>
                <a:latin typeface="Times New Roman" panose="02020603050405020304" pitchFamily="18" charset="0"/>
                <a:cs typeface="Times New Roman" panose="02020603050405020304" pitchFamily="18" charset="0"/>
              </a:rPr>
              <a:t>How to create a calculated field in Tableau?</a:t>
            </a:r>
          </a:p>
        </p:txBody>
      </p:sp>
    </p:spTree>
    <p:extLst>
      <p:ext uri="{BB962C8B-B14F-4D97-AF65-F5344CB8AC3E}">
        <p14:creationId xmlns:p14="http://schemas.microsoft.com/office/powerpoint/2010/main" val="2538576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801088" y="1421210"/>
            <a:ext cx="10700657" cy="3754874"/>
          </a:xfrm>
          <a:prstGeom prst="rect">
            <a:avLst/>
          </a:prstGeom>
          <a:noFill/>
        </p:spPr>
        <p:txBody>
          <a:bodyPr wrap="square">
            <a:spAutoFit/>
          </a:bodyPr>
          <a:lstStyle/>
          <a:p>
            <a:pPr marL="571500" lvl="0" indent="-571500">
              <a:lnSpc>
                <a:spcPct val="115000"/>
              </a:lnSpc>
              <a:spcBef>
                <a:spcPts val="1200"/>
              </a:spcBef>
              <a:spcAft>
                <a:spcPts val="0"/>
              </a:spcAft>
              <a:buFont typeface="Wingdings" panose="05000000000000000000" pitchFamily="2" charset="2"/>
              <a:buChar char="v"/>
            </a:pPr>
            <a:r>
              <a:rPr lang="en-IN" sz="4000" dirty="0">
                <a:solidFill>
                  <a:srgbClr val="002060"/>
                </a:solidFill>
                <a:latin typeface="Times New Roman" panose="02020603050405020304" pitchFamily="18" charset="0"/>
                <a:cs typeface="Times New Roman" panose="02020603050405020304" pitchFamily="18" charset="0"/>
              </a:rPr>
              <a:t>Click the drop down to the right of Dimensions on the Data pane and select “Create &gt; Calculated Field” to open the calculation editor.</a:t>
            </a:r>
          </a:p>
          <a:p>
            <a:pPr marL="571500" lvl="0" indent="-571500">
              <a:lnSpc>
                <a:spcPct val="115000"/>
              </a:lnSpc>
              <a:spcAft>
                <a:spcPts val="1200"/>
              </a:spcAft>
              <a:buFont typeface="Wingdings" panose="05000000000000000000" pitchFamily="2" charset="2"/>
              <a:buChar char="v"/>
            </a:pPr>
            <a:r>
              <a:rPr lang="en-IN" sz="4000" dirty="0">
                <a:solidFill>
                  <a:srgbClr val="FF0000"/>
                </a:solidFill>
                <a:latin typeface="Times New Roman" panose="02020603050405020304" pitchFamily="18" charset="0"/>
                <a:cs typeface="Times New Roman" panose="02020603050405020304" pitchFamily="18" charset="0"/>
              </a:rPr>
              <a:t>Name the new field and create a formula.</a:t>
            </a:r>
          </a:p>
          <a:p>
            <a:pPr algn="ctr"/>
            <a:endParaRPr lang="en-US"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584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056AE7-DAAE-9B0B-6400-DA2C5AA2CE4B}"/>
              </a:ext>
            </a:extLst>
          </p:cNvPr>
          <p:cNvSpPr txBox="1"/>
          <p:nvPr/>
        </p:nvSpPr>
        <p:spPr>
          <a:xfrm>
            <a:off x="641267" y="2819400"/>
            <a:ext cx="11115304" cy="808619"/>
          </a:xfrm>
          <a:prstGeom prst="rect">
            <a:avLst/>
          </a:prstGeom>
          <a:noFill/>
        </p:spPr>
        <p:txBody>
          <a:bodyPr wrap="square">
            <a:spAutoFit/>
          </a:bodyPr>
          <a:lstStyle/>
          <a:p>
            <a:pPr>
              <a:lnSpc>
                <a:spcPct val="115000"/>
              </a:lnSpc>
              <a:spcBef>
                <a:spcPts val="1400"/>
              </a:spcBef>
              <a:spcAft>
                <a:spcPts val="400"/>
              </a:spcAft>
            </a:pPr>
            <a:r>
              <a:rPr lang="en-IN" sz="4400" dirty="0">
                <a:solidFill>
                  <a:schemeClr val="accent5"/>
                </a:solidFill>
                <a:latin typeface="Times New Roman" panose="02020603050405020304" pitchFamily="18" charset="0"/>
                <a:cs typeface="Times New Roman" panose="02020603050405020304" pitchFamily="18" charset="0"/>
              </a:rPr>
              <a:t>What is disaggregation and aggregation of data?</a:t>
            </a:r>
          </a:p>
        </p:txBody>
      </p:sp>
    </p:spTree>
    <p:extLst>
      <p:ext uri="{BB962C8B-B14F-4D97-AF65-F5344CB8AC3E}">
        <p14:creationId xmlns:p14="http://schemas.microsoft.com/office/powerpoint/2010/main" val="1559338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674400"/>
            <a:ext cx="10700657" cy="5509200"/>
          </a:xfrm>
          <a:prstGeom prst="rect">
            <a:avLst/>
          </a:prstGeom>
          <a:noFill/>
        </p:spPr>
        <p:txBody>
          <a:bodyPr wrap="square">
            <a:spAutoFit/>
          </a:bodyPr>
          <a:lstStyle/>
          <a:p>
            <a:pPr algn="ctr"/>
            <a:r>
              <a:rPr lang="en-IN" sz="3200" dirty="0">
                <a:solidFill>
                  <a:srgbClr val="002060"/>
                </a:solidFill>
                <a:latin typeface="Times New Roman" panose="02020603050405020304" pitchFamily="18" charset="0"/>
                <a:cs typeface="Times New Roman" panose="02020603050405020304" pitchFamily="18" charset="0"/>
              </a:rPr>
              <a:t>The process of viewing numeric values or measures at higher and more summarized levels of the data is called aggregation. </a:t>
            </a:r>
          </a:p>
          <a:p>
            <a:pPr algn="ctr"/>
            <a:r>
              <a:rPr lang="en-IN" sz="3200" dirty="0">
                <a:solidFill>
                  <a:srgbClr val="FF0000"/>
                </a:solidFill>
                <a:latin typeface="Times New Roman" panose="02020603050405020304" pitchFamily="18" charset="0"/>
                <a:cs typeface="Times New Roman" panose="02020603050405020304" pitchFamily="18" charset="0"/>
              </a:rPr>
              <a:t>Disaggregating your data allows you to view every row of the data source which can be useful when you are </a:t>
            </a:r>
            <a:r>
              <a:rPr lang="en-IN" sz="3200" dirty="0" err="1">
                <a:solidFill>
                  <a:srgbClr val="FF0000"/>
                </a:solidFill>
                <a:latin typeface="Times New Roman" panose="02020603050405020304" pitchFamily="18" charset="0"/>
                <a:cs typeface="Times New Roman" panose="02020603050405020304" pitchFamily="18" charset="0"/>
              </a:rPr>
              <a:t>analyzing</a:t>
            </a:r>
            <a:r>
              <a:rPr lang="en-IN" sz="3200" dirty="0">
                <a:solidFill>
                  <a:srgbClr val="FF0000"/>
                </a:solidFill>
                <a:latin typeface="Times New Roman" panose="02020603050405020304" pitchFamily="18" charset="0"/>
                <a:cs typeface="Times New Roman" panose="02020603050405020304" pitchFamily="18" charset="0"/>
              </a:rPr>
              <a:t> measures that you may want to use both independently and dependently in the view.</a:t>
            </a:r>
          </a:p>
          <a:p>
            <a:pPr algn="ctr"/>
            <a:r>
              <a:rPr lang="en-IN" sz="3200" dirty="0">
                <a:solidFill>
                  <a:srgbClr val="002060"/>
                </a:solidFill>
                <a:latin typeface="Times New Roman" panose="02020603050405020304" pitchFamily="18" charset="0"/>
                <a:cs typeface="Times New Roman" panose="02020603050405020304" pitchFamily="18" charset="0"/>
              </a:rPr>
              <a:t> For example, you may be </a:t>
            </a:r>
            <a:r>
              <a:rPr lang="en-IN" sz="3200" dirty="0" err="1">
                <a:solidFill>
                  <a:srgbClr val="002060"/>
                </a:solidFill>
                <a:latin typeface="Times New Roman" panose="02020603050405020304" pitchFamily="18" charset="0"/>
                <a:cs typeface="Times New Roman" panose="02020603050405020304" pitchFamily="18" charset="0"/>
              </a:rPr>
              <a:t>analyzing</a:t>
            </a:r>
            <a:r>
              <a:rPr lang="en-IN" sz="3200" dirty="0">
                <a:solidFill>
                  <a:srgbClr val="002060"/>
                </a:solidFill>
                <a:latin typeface="Times New Roman" panose="02020603050405020304" pitchFamily="18" charset="0"/>
                <a:cs typeface="Times New Roman" panose="02020603050405020304" pitchFamily="18" charset="0"/>
              </a:rPr>
              <a:t> the results from a product satisfaction survey with the Age of participants along one axis. You can aggregate the Age field to determine the average age of participants or disaggregate the data to determine what age participants were most satisfied with the product.</a:t>
            </a:r>
            <a:endParaRPr lang="en-US"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107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the use of show me in Tableau?</a:t>
            </a:r>
          </a:p>
        </p:txBody>
      </p:sp>
    </p:spTree>
    <p:extLst>
      <p:ext uri="{BB962C8B-B14F-4D97-AF65-F5344CB8AC3E}">
        <p14:creationId xmlns:p14="http://schemas.microsoft.com/office/powerpoint/2010/main" val="38017879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347598-3BD7-90F7-A154-6832A07004B7}"/>
              </a:ext>
            </a:extLst>
          </p:cNvPr>
          <p:cNvSpPr txBox="1"/>
          <p:nvPr/>
        </p:nvSpPr>
        <p:spPr>
          <a:xfrm>
            <a:off x="444828" y="1823468"/>
            <a:ext cx="11387943" cy="3477875"/>
          </a:xfrm>
          <a:prstGeom prst="rect">
            <a:avLst/>
          </a:prstGeom>
          <a:noFill/>
        </p:spPr>
        <p:txBody>
          <a:bodyPr wrap="square">
            <a:spAutoFit/>
          </a:bodyPr>
          <a:lstStyle/>
          <a:p>
            <a:pPr marL="571500" indent="-571500">
              <a:buFont typeface="Wingdings" panose="05000000000000000000" pitchFamily="2" charset="2"/>
              <a:buChar char="v"/>
            </a:pPr>
            <a:r>
              <a:rPr lang="en-US" sz="4400" b="0" i="0" dirty="0">
                <a:solidFill>
                  <a:srgbClr val="002060"/>
                </a:solidFill>
                <a:effectLst/>
                <a:latin typeface="Times New Roman" panose="02020603050405020304" pitchFamily="18" charset="0"/>
                <a:cs typeface="Times New Roman" panose="02020603050405020304" pitchFamily="18" charset="0"/>
              </a:rPr>
              <a:t>The show me clause is used to applying a required view to existing data in the worksheet.</a:t>
            </a:r>
          </a:p>
          <a:p>
            <a:r>
              <a:rPr lang="en-US" sz="4400" b="0" i="0" dirty="0">
                <a:solidFill>
                  <a:srgbClr val="002060"/>
                </a:solidFill>
                <a:effectLst/>
                <a:latin typeface="Times New Roman" panose="02020603050405020304" pitchFamily="18" charset="0"/>
                <a:cs typeface="Times New Roman" panose="02020603050405020304" pitchFamily="18" charset="0"/>
              </a:rPr>
              <a:t> </a:t>
            </a:r>
          </a:p>
          <a:p>
            <a:pPr marL="571500" indent="-571500">
              <a:buFont typeface="Wingdings" panose="05000000000000000000" pitchFamily="2" charset="2"/>
              <a:buChar char="v"/>
            </a:pPr>
            <a:r>
              <a:rPr lang="en-US" sz="4400" b="0" i="0" dirty="0">
                <a:solidFill>
                  <a:srgbClr val="FF0000"/>
                </a:solidFill>
                <a:effectLst/>
                <a:latin typeface="Times New Roman" panose="02020603050405020304" pitchFamily="18" charset="0"/>
                <a:cs typeface="Times New Roman" panose="02020603050405020304" pitchFamily="18" charset="0"/>
              </a:rPr>
              <a:t>Views are displayed in graphical formats like a line chart, pie chart, and scatter plot.</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44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40DC8-DBC4-A0C4-76AB-2536578248EC}"/>
              </a:ext>
            </a:extLst>
          </p:cNvPr>
          <p:cNvSpPr>
            <a:spLocks noGrp="1"/>
          </p:cNvSpPr>
          <p:nvPr>
            <p:ph idx="1"/>
          </p:nvPr>
        </p:nvSpPr>
        <p:spPr>
          <a:xfrm>
            <a:off x="435430" y="1175657"/>
            <a:ext cx="11234056" cy="4920343"/>
          </a:xfrm>
        </p:spPr>
        <p:txBody>
          <a:bodyPr>
            <a:noAutofit/>
          </a:bodyPr>
          <a:lstStyle/>
          <a:p>
            <a:pPr algn="just">
              <a:buFont typeface="Wingdings" panose="05000000000000000000" pitchFamily="2" charset="2"/>
              <a:buChar char="v"/>
            </a:pPr>
            <a:r>
              <a:rPr lang="en-US" sz="3200" i="0" dirty="0">
                <a:solidFill>
                  <a:srgbClr val="002060"/>
                </a:solidFill>
                <a:effectLst/>
                <a:latin typeface="Times New Roman" panose="02020603050405020304" pitchFamily="18" charset="0"/>
                <a:cs typeface="Times New Roman" panose="02020603050405020304" pitchFamily="18" charset="0"/>
              </a:rPr>
              <a:t>Tableau is the powerful and fastest visualizing tool that is used in the Business Intelligence(BI) Industry. </a:t>
            </a:r>
          </a:p>
          <a:p>
            <a:pPr algn="just">
              <a:buFont typeface="Wingdings" panose="05000000000000000000" pitchFamily="2" charset="2"/>
              <a:buChar char="v"/>
            </a:pPr>
            <a:r>
              <a:rPr lang="en-US" sz="3200" i="0" dirty="0">
                <a:solidFill>
                  <a:srgbClr val="FF0000"/>
                </a:solidFill>
                <a:effectLst/>
                <a:latin typeface="Times New Roman" panose="02020603050405020304" pitchFamily="18" charset="0"/>
                <a:cs typeface="Times New Roman" panose="02020603050405020304" pitchFamily="18" charset="0"/>
              </a:rPr>
              <a:t>It simplifies the raw data into an understandable format. Analysis of the data becomes faster with Tableau. </a:t>
            </a:r>
          </a:p>
          <a:p>
            <a:pPr algn="just">
              <a:buFont typeface="Wingdings" panose="05000000000000000000" pitchFamily="2" charset="2"/>
              <a:buChar char="v"/>
            </a:pPr>
            <a:r>
              <a:rPr lang="en-US" sz="3200" i="0" dirty="0">
                <a:solidFill>
                  <a:srgbClr val="002060"/>
                </a:solidFill>
                <a:effectLst/>
                <a:latin typeface="Times New Roman" panose="02020603050405020304" pitchFamily="18" charset="0"/>
                <a:cs typeface="Times New Roman" panose="02020603050405020304" pitchFamily="18" charset="0"/>
              </a:rPr>
              <a:t>The visualizations can be created in the form of dashboards. </a:t>
            </a:r>
          </a:p>
          <a:p>
            <a:pPr algn="just">
              <a:buFont typeface="Wingdings" panose="05000000000000000000" pitchFamily="2" charset="2"/>
              <a:buChar char="v"/>
            </a:pPr>
            <a:r>
              <a:rPr lang="en-US" sz="3200" i="0" dirty="0">
                <a:solidFill>
                  <a:srgbClr val="FF0000"/>
                </a:solidFill>
                <a:effectLst/>
                <a:latin typeface="Times New Roman" panose="02020603050405020304" pitchFamily="18" charset="0"/>
                <a:cs typeface="Times New Roman" panose="02020603050405020304" pitchFamily="18" charset="0"/>
              </a:rPr>
              <a:t>The visualizations or diagrammatic representation of data can easily be understood by the employees of the organizations who are at different levels.</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34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1446550"/>
          </a:xfrm>
          <a:prstGeom prst="rect">
            <a:avLst/>
          </a:prstGeom>
          <a:noFill/>
        </p:spPr>
        <p:txBody>
          <a:bodyPr wrap="square">
            <a:spAutoFit/>
          </a:bodyPr>
          <a:lstStyle/>
          <a:p>
            <a:pPr algn="ctr"/>
            <a:r>
              <a:rPr lang="en-IN" sz="4400" dirty="0">
                <a:solidFill>
                  <a:schemeClr val="accent5"/>
                </a:solidFill>
                <a:latin typeface="Times New Roman" panose="02020603050405020304" pitchFamily="18" charset="0"/>
                <a:cs typeface="Times New Roman" panose="02020603050405020304" pitchFamily="18" charset="0"/>
              </a:rPr>
              <a:t>Define LOD Expression?</a:t>
            </a:r>
          </a:p>
          <a:p>
            <a:pPr algn="ctr"/>
            <a:endParaRPr lang="en-US"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6366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1690062"/>
            <a:ext cx="10700657" cy="3477875"/>
          </a:xfrm>
          <a:prstGeom prst="rect">
            <a:avLst/>
          </a:prstGeom>
          <a:noFill/>
        </p:spPr>
        <p:txBody>
          <a:bodyPr wrap="square">
            <a:spAutoFit/>
          </a:bodyPr>
          <a:lstStyle/>
          <a:p>
            <a:pPr algn="ctr"/>
            <a:r>
              <a:rPr lang="en-IN" sz="4400" dirty="0">
                <a:solidFill>
                  <a:srgbClr val="002060"/>
                </a:solidFill>
                <a:latin typeface="Times New Roman" panose="02020603050405020304" pitchFamily="18" charset="0"/>
                <a:cs typeface="Times New Roman" panose="02020603050405020304" pitchFamily="18" charset="0"/>
              </a:rPr>
              <a:t>LOD Expression stands for Level of Detail Expression, and it is used to run complex queries involving many dimensions at the data sourcing level.</a:t>
            </a:r>
          </a:p>
          <a:p>
            <a:pPr algn="ctr"/>
            <a:endParaRPr lang="en-US"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848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bar chart?</a:t>
            </a:r>
          </a:p>
        </p:txBody>
      </p:sp>
    </p:spTree>
    <p:extLst>
      <p:ext uri="{BB962C8B-B14F-4D97-AF65-F5344CB8AC3E}">
        <p14:creationId xmlns:p14="http://schemas.microsoft.com/office/powerpoint/2010/main" val="3941864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530432" y="859457"/>
            <a:ext cx="10700657" cy="4832092"/>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You can use bar chart to quickly compare data across categories, highlight differences, show trends and outliers, and reveal historical highs and lows at a glance. </a:t>
            </a:r>
          </a:p>
          <a:p>
            <a:pPr algn="ctr"/>
            <a:r>
              <a:rPr lang="en-US" sz="4400" b="0" i="0" dirty="0">
                <a:solidFill>
                  <a:srgbClr val="FF0000"/>
                </a:solidFill>
                <a:effectLst/>
                <a:latin typeface="Times New Roman" panose="02020603050405020304" pitchFamily="18" charset="0"/>
                <a:cs typeface="Times New Roman" panose="02020603050405020304" pitchFamily="18" charset="0"/>
              </a:rPr>
              <a:t>Bar charts are especially effective when you have data that can be split into multiple categories.</a:t>
            </a:r>
            <a:endParaRPr lang="en-US" sz="4400"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6880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line chart?</a:t>
            </a:r>
          </a:p>
        </p:txBody>
      </p:sp>
    </p:spTree>
    <p:extLst>
      <p:ext uri="{BB962C8B-B14F-4D97-AF65-F5344CB8AC3E}">
        <p14:creationId xmlns:p14="http://schemas.microsoft.com/office/powerpoint/2010/main" val="2316754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3" y="1052623"/>
            <a:ext cx="11131136" cy="4832092"/>
          </a:xfrm>
          <a:prstGeom prst="rect">
            <a:avLst/>
          </a:prstGeom>
          <a:noFill/>
        </p:spPr>
        <p:txBody>
          <a:bodyPr wrap="square">
            <a:spAutoFit/>
          </a:bodyPr>
          <a:lstStyle/>
          <a:p>
            <a:pPr algn="ctr"/>
            <a:r>
              <a:rPr lang="en-US" sz="4400" dirty="0">
                <a:solidFill>
                  <a:srgbClr val="002060"/>
                </a:solidFill>
                <a:latin typeface="Times New Roman" panose="02020603050405020304" pitchFamily="18" charset="0"/>
                <a:cs typeface="Times New Roman" panose="02020603050405020304" pitchFamily="18" charset="0"/>
              </a:rPr>
              <a:t>L</a:t>
            </a:r>
            <a:r>
              <a:rPr lang="en-US" sz="4400" b="0" i="0" dirty="0">
                <a:solidFill>
                  <a:srgbClr val="002060"/>
                </a:solidFill>
                <a:effectLst/>
                <a:latin typeface="Times New Roman" panose="02020603050405020304" pitchFamily="18" charset="0"/>
                <a:cs typeface="Times New Roman" panose="02020603050405020304" pitchFamily="18" charset="0"/>
              </a:rPr>
              <a:t>ine chart connects several distinct data points, presenting them as one continuous evolution.</a:t>
            </a:r>
          </a:p>
          <a:p>
            <a:pPr algn="ctr"/>
            <a:r>
              <a:rPr lang="en-US" sz="4400" b="0" i="0" dirty="0">
                <a:solidFill>
                  <a:srgbClr val="333333"/>
                </a:solidFill>
                <a:effectLst/>
                <a:latin typeface="Times New Roman" panose="02020603050405020304" pitchFamily="18" charset="0"/>
                <a:cs typeface="Times New Roman" panose="02020603050405020304" pitchFamily="18" charset="0"/>
              </a:rPr>
              <a:t> </a:t>
            </a:r>
            <a:r>
              <a:rPr lang="en-US" sz="4400" b="0" i="0" dirty="0">
                <a:solidFill>
                  <a:srgbClr val="FF0000"/>
                </a:solidFill>
                <a:effectLst/>
                <a:latin typeface="Times New Roman" panose="02020603050405020304" pitchFamily="18" charset="0"/>
                <a:cs typeface="Times New Roman" panose="02020603050405020304" pitchFamily="18" charset="0"/>
              </a:rPr>
              <a:t>Use line charts to view trends in data, usually over time.</a:t>
            </a:r>
          </a:p>
          <a:p>
            <a:pPr algn="ctr"/>
            <a:r>
              <a:rPr lang="en-US" sz="4400" b="0" i="0" dirty="0">
                <a:solidFill>
                  <a:srgbClr val="002060"/>
                </a:solidFill>
                <a:effectLst/>
                <a:latin typeface="Times New Roman" panose="02020603050405020304" pitchFamily="18" charset="0"/>
                <a:cs typeface="Times New Roman" panose="02020603050405020304" pitchFamily="18" charset="0"/>
              </a:rPr>
              <a:t>The result is a simple, straightforward way to visualize changes in one value relative to another.</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92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pie chart?</a:t>
            </a:r>
          </a:p>
        </p:txBody>
      </p:sp>
    </p:spTree>
    <p:extLst>
      <p:ext uri="{BB962C8B-B14F-4D97-AF65-F5344CB8AC3E}">
        <p14:creationId xmlns:p14="http://schemas.microsoft.com/office/powerpoint/2010/main" val="1203737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2" y="1741714"/>
            <a:ext cx="11131136" cy="2800767"/>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A pie chart represents data as slices of a circle with different sizes and colors.</a:t>
            </a:r>
          </a:p>
          <a:p>
            <a:pPr algn="ctr"/>
            <a:r>
              <a:rPr lang="en-US" sz="4400" i="0" dirty="0">
                <a:solidFill>
                  <a:srgbClr val="002060"/>
                </a:solidFill>
                <a:effectLst/>
                <a:latin typeface="Times New Roman" panose="02020603050405020304" pitchFamily="18" charset="0"/>
                <a:cs typeface="Times New Roman" panose="02020603050405020304" pitchFamily="18" charset="0"/>
              </a:rPr>
              <a:t> </a:t>
            </a:r>
            <a:r>
              <a:rPr lang="en-US" sz="4400" i="0" dirty="0">
                <a:solidFill>
                  <a:srgbClr val="FF0000"/>
                </a:solidFill>
                <a:effectLst/>
                <a:latin typeface="Times New Roman" panose="02020603050405020304" pitchFamily="18" charset="0"/>
                <a:cs typeface="Times New Roman" panose="02020603050405020304" pitchFamily="18" charset="0"/>
              </a:rPr>
              <a:t>Pie charts are best to use when you are trying to compare parts of a whole.</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0767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801088" y="2585982"/>
            <a:ext cx="10700657" cy="2123658"/>
          </a:xfrm>
          <a:prstGeom prst="rect">
            <a:avLst/>
          </a:prstGeom>
          <a:noFill/>
        </p:spPr>
        <p:txBody>
          <a:bodyPr wrap="square">
            <a:spAutoFit/>
          </a:bodyPr>
          <a:lstStyle/>
          <a:p>
            <a:pPr algn="ctr"/>
            <a:r>
              <a:rPr lang="en-IN" sz="4400" dirty="0">
                <a:solidFill>
                  <a:schemeClr val="accent5"/>
                </a:solidFill>
                <a:latin typeface="Times New Roman" panose="02020603050405020304" pitchFamily="18" charset="0"/>
                <a:cs typeface="Times New Roman" panose="02020603050405020304" pitchFamily="18" charset="0"/>
              </a:rPr>
              <a:t>Differentiate between Tiled and Floating in dashboards?</a:t>
            </a:r>
          </a:p>
          <a:p>
            <a:pPr algn="ctr"/>
            <a:endParaRPr lang="en-US" sz="4400" i="0" dirty="0">
              <a:solidFill>
                <a:schemeClr val="accent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95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3" y="1052623"/>
            <a:ext cx="11131136" cy="769441"/>
          </a:xfrm>
          <a:prstGeom prst="rect">
            <a:avLst/>
          </a:prstGeom>
          <a:noFill/>
        </p:spPr>
        <p:txBody>
          <a:bodyPr wrap="square">
            <a:spAutoFit/>
          </a:bodyPr>
          <a:lstStyle/>
          <a:p>
            <a:pPr algn="ctr"/>
            <a:endParaRPr lang="en-IN" sz="44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C9AEB2-BF41-2F13-2BE4-3C530F96984E}"/>
              </a:ext>
            </a:extLst>
          </p:cNvPr>
          <p:cNvSpPr txBox="1"/>
          <p:nvPr/>
        </p:nvSpPr>
        <p:spPr>
          <a:xfrm>
            <a:off x="530432" y="1936208"/>
            <a:ext cx="11241970" cy="3477875"/>
          </a:xfrm>
          <a:prstGeom prst="rect">
            <a:avLst/>
          </a:prstGeom>
          <a:noFill/>
        </p:spPr>
        <p:txBody>
          <a:bodyPr wrap="square">
            <a:spAutoFit/>
          </a:bodyPr>
          <a:lstStyle/>
          <a:p>
            <a:pPr algn="ctr"/>
            <a:r>
              <a:rPr lang="en-IN" sz="4400" dirty="0">
                <a:solidFill>
                  <a:srgbClr val="002060"/>
                </a:solidFill>
                <a:latin typeface="Times New Roman" panose="02020603050405020304" pitchFamily="18" charset="0"/>
                <a:cs typeface="Times New Roman" panose="02020603050405020304" pitchFamily="18" charset="0"/>
              </a:rPr>
              <a:t>In a tiled layout, items don’t overlap. The layout will be adjusted according to dashboard size. In the floating layout, items can be placed on some other layers. Floating items can have fixed positions and sizes.</a:t>
            </a:r>
          </a:p>
        </p:txBody>
      </p:sp>
    </p:spTree>
    <p:extLst>
      <p:ext uri="{BB962C8B-B14F-4D97-AF65-F5344CB8AC3E}">
        <p14:creationId xmlns:p14="http://schemas.microsoft.com/office/powerpoint/2010/main" val="329681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1143000" y="1164771"/>
            <a:ext cx="10210800" cy="4136572"/>
          </a:xfrm>
        </p:spPr>
        <p:txBody>
          <a:bodyPr/>
          <a:lstStyle/>
          <a:p>
            <a:pPr algn="ctr"/>
            <a:r>
              <a:rPr lang="en-US" i="0" dirty="0">
                <a:solidFill>
                  <a:schemeClr val="accent5"/>
                </a:solidFill>
                <a:effectLst/>
                <a:latin typeface="Times New Roman" panose="02020603050405020304" pitchFamily="18" charset="0"/>
                <a:cs typeface="Times New Roman" panose="02020603050405020304" pitchFamily="18" charset="0"/>
              </a:rPr>
              <a:t>What are the products offered by Tableau? Explain about it.</a:t>
            </a:r>
            <a:br>
              <a:rPr lang="en-US"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2318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IN" sz="4400" dirty="0">
                <a:solidFill>
                  <a:schemeClr val="accent5"/>
                </a:solidFill>
                <a:latin typeface="Times New Roman" panose="02020603050405020304" pitchFamily="18" charset="0"/>
                <a:cs typeface="Times New Roman" panose="02020603050405020304" pitchFamily="18" charset="0"/>
              </a:rPr>
              <a:t>State the components of the dashboard?</a:t>
            </a:r>
            <a:endParaRPr lang="en-US"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9018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3" y="1052623"/>
            <a:ext cx="11131136" cy="769441"/>
          </a:xfrm>
          <a:prstGeom prst="rect">
            <a:avLst/>
          </a:prstGeom>
          <a:noFill/>
        </p:spPr>
        <p:txBody>
          <a:bodyPr wrap="square">
            <a:spAutoFit/>
          </a:bodyPr>
          <a:lstStyle/>
          <a:p>
            <a:pPr algn="ctr"/>
            <a:endParaRPr lang="en-IN" sz="44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C9AEB2-BF41-2F13-2BE4-3C530F96984E}"/>
              </a:ext>
            </a:extLst>
          </p:cNvPr>
          <p:cNvSpPr txBox="1"/>
          <p:nvPr/>
        </p:nvSpPr>
        <p:spPr>
          <a:xfrm>
            <a:off x="475015" y="757841"/>
            <a:ext cx="11241970" cy="5047536"/>
          </a:xfrm>
          <a:prstGeom prst="rect">
            <a:avLst/>
          </a:prstGeom>
          <a:noFill/>
        </p:spPr>
        <p:txBody>
          <a:bodyPr wrap="square">
            <a:spAutoFit/>
          </a:bodyPr>
          <a:lstStyle/>
          <a:p>
            <a:pPr marL="571500" lvl="0" indent="-571500">
              <a:lnSpc>
                <a:spcPct val="200000"/>
              </a:lnSpc>
              <a:spcBef>
                <a:spcPts val="1200"/>
              </a:spcBef>
              <a:spcAft>
                <a:spcPts val="0"/>
              </a:spcAft>
              <a:buFont typeface="Wingdings" panose="05000000000000000000" pitchFamily="2" charset="2"/>
              <a:buChar char="v"/>
            </a:pPr>
            <a:r>
              <a:rPr lang="en-IN" sz="2400" dirty="0">
                <a:solidFill>
                  <a:srgbClr val="002060"/>
                </a:solidFill>
                <a:latin typeface="Times New Roman" panose="02020603050405020304" pitchFamily="18" charset="0"/>
                <a:cs typeface="Times New Roman" panose="02020603050405020304" pitchFamily="18" charset="0"/>
              </a:rPr>
              <a:t>Web: it consists of a web page embedded in the dashboard.</a:t>
            </a:r>
          </a:p>
          <a:p>
            <a:pPr marL="571500" lvl="0" indent="-571500">
              <a:lnSpc>
                <a:spcPct val="200000"/>
              </a:lnSpc>
              <a:buFont typeface="Wingdings" panose="05000000000000000000" pitchFamily="2" charset="2"/>
              <a:buChar char="v"/>
            </a:pPr>
            <a:r>
              <a:rPr lang="en-IN" sz="2400" dirty="0">
                <a:solidFill>
                  <a:srgbClr val="FF0000"/>
                </a:solidFill>
                <a:latin typeface="Times New Roman" panose="02020603050405020304" pitchFamily="18" charset="0"/>
                <a:cs typeface="Times New Roman" panose="02020603050405020304" pitchFamily="18" charset="0"/>
              </a:rPr>
              <a:t>Horizontal component: it is a horizontal layout container in which we can add objects.</a:t>
            </a:r>
          </a:p>
          <a:p>
            <a:pPr marL="571500" lvl="0" indent="-571500">
              <a:lnSpc>
                <a:spcPct val="200000"/>
              </a:lnSpc>
              <a:buFont typeface="Wingdings" panose="05000000000000000000" pitchFamily="2" charset="2"/>
              <a:buChar char="v"/>
            </a:pPr>
            <a:r>
              <a:rPr lang="en-IN" sz="2400" dirty="0">
                <a:solidFill>
                  <a:srgbClr val="002060"/>
                </a:solidFill>
                <a:latin typeface="Times New Roman" panose="02020603050405020304" pitchFamily="18" charset="0"/>
                <a:cs typeface="Times New Roman" panose="02020603050405020304" pitchFamily="18" charset="0"/>
              </a:rPr>
              <a:t>Vertical component: it is a vertical layout container in which we can add objects.</a:t>
            </a:r>
          </a:p>
          <a:p>
            <a:pPr marL="571500" lvl="0" indent="-571500">
              <a:lnSpc>
                <a:spcPct val="200000"/>
              </a:lnSpc>
              <a:buFont typeface="Wingdings" panose="05000000000000000000" pitchFamily="2" charset="2"/>
              <a:buChar char="v"/>
            </a:pPr>
            <a:r>
              <a:rPr lang="en-IN" sz="2400" dirty="0">
                <a:solidFill>
                  <a:srgbClr val="FF0000"/>
                </a:solidFill>
                <a:latin typeface="Times New Roman" panose="02020603050405020304" pitchFamily="18" charset="0"/>
                <a:cs typeface="Times New Roman" panose="02020603050405020304" pitchFamily="18" charset="0"/>
              </a:rPr>
              <a:t>Image Extract: it allows you to upload an image to the dashboard from a computer.</a:t>
            </a:r>
          </a:p>
          <a:p>
            <a:pPr marL="571500" lvl="0" indent="-571500">
              <a:lnSpc>
                <a:spcPct val="200000"/>
              </a:lnSpc>
              <a:spcAft>
                <a:spcPts val="1200"/>
              </a:spcAft>
              <a:buFont typeface="Wingdings" panose="05000000000000000000" pitchFamily="2" charset="2"/>
              <a:buChar char="v"/>
            </a:pPr>
            <a:r>
              <a:rPr lang="en-IN" sz="2400" dirty="0">
                <a:solidFill>
                  <a:srgbClr val="002060"/>
                </a:solidFill>
                <a:latin typeface="Times New Roman" panose="02020603050405020304" pitchFamily="18" charset="0"/>
                <a:cs typeface="Times New Roman" panose="02020603050405020304" pitchFamily="18" charset="0"/>
              </a:rPr>
              <a:t>Text: it is a small Word pad where we can format and edit the text.</a:t>
            </a:r>
          </a:p>
          <a:p>
            <a:pPr algn="ct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5504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maps?</a:t>
            </a:r>
          </a:p>
        </p:txBody>
      </p:sp>
    </p:spTree>
    <p:extLst>
      <p:ext uri="{BB962C8B-B14F-4D97-AF65-F5344CB8AC3E}">
        <p14:creationId xmlns:p14="http://schemas.microsoft.com/office/powerpoint/2010/main" val="28057679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3" y="1052623"/>
            <a:ext cx="11131136" cy="769441"/>
          </a:xfrm>
          <a:prstGeom prst="rect">
            <a:avLst/>
          </a:prstGeom>
          <a:noFill/>
        </p:spPr>
        <p:txBody>
          <a:bodyPr wrap="square">
            <a:spAutoFit/>
          </a:bodyPr>
          <a:lstStyle/>
          <a:p>
            <a:pPr algn="ctr"/>
            <a:endParaRPr lang="en-IN" sz="44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C9AEB2-BF41-2F13-2BE4-3C530F96984E}"/>
              </a:ext>
            </a:extLst>
          </p:cNvPr>
          <p:cNvSpPr txBox="1"/>
          <p:nvPr/>
        </p:nvSpPr>
        <p:spPr>
          <a:xfrm>
            <a:off x="530432" y="1936208"/>
            <a:ext cx="11241970" cy="2800767"/>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If you have geographic information associated with your data, maps are a simple and compelling way to show how location correlates with trends in your data.</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1719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Density maps?</a:t>
            </a:r>
          </a:p>
        </p:txBody>
      </p:sp>
    </p:spTree>
    <p:extLst>
      <p:ext uri="{BB962C8B-B14F-4D97-AF65-F5344CB8AC3E}">
        <p14:creationId xmlns:p14="http://schemas.microsoft.com/office/powerpoint/2010/main" val="42310925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3" y="1052623"/>
            <a:ext cx="11131136" cy="769441"/>
          </a:xfrm>
          <a:prstGeom prst="rect">
            <a:avLst/>
          </a:prstGeom>
          <a:noFill/>
        </p:spPr>
        <p:txBody>
          <a:bodyPr wrap="square">
            <a:spAutoFit/>
          </a:bodyPr>
          <a:lstStyle/>
          <a:p>
            <a:pPr algn="ctr"/>
            <a:endParaRPr lang="en-IN" sz="44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C9AEB2-BF41-2F13-2BE4-3C530F96984E}"/>
              </a:ext>
            </a:extLst>
          </p:cNvPr>
          <p:cNvSpPr txBox="1"/>
          <p:nvPr/>
        </p:nvSpPr>
        <p:spPr>
          <a:xfrm>
            <a:off x="419597" y="772886"/>
            <a:ext cx="11241970" cy="4832092"/>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Density maps reveal patterns or relative concentrations that might otherwise be hidden due to an overlapping mark on a map.</a:t>
            </a:r>
          </a:p>
          <a:p>
            <a:pPr algn="ctr"/>
            <a:endParaRPr lang="en-US" sz="4400" b="0" i="0" dirty="0">
              <a:solidFill>
                <a:srgbClr val="002060"/>
              </a:solidFill>
              <a:effectLst/>
              <a:latin typeface="Times New Roman" panose="02020603050405020304" pitchFamily="18" charset="0"/>
              <a:cs typeface="Times New Roman" panose="02020603050405020304" pitchFamily="18" charset="0"/>
            </a:endParaRPr>
          </a:p>
          <a:p>
            <a:pPr algn="ctr"/>
            <a:r>
              <a:rPr lang="en-US" sz="4400" b="0" i="0" dirty="0">
                <a:solidFill>
                  <a:srgbClr val="002060"/>
                </a:solidFill>
                <a:effectLst/>
                <a:latin typeface="Times New Roman" panose="02020603050405020304" pitchFamily="18" charset="0"/>
                <a:cs typeface="Times New Roman" panose="02020603050405020304" pitchFamily="18" charset="0"/>
              </a:rPr>
              <a:t> </a:t>
            </a:r>
            <a:r>
              <a:rPr lang="en-US" sz="4400" b="0" i="0" dirty="0">
                <a:solidFill>
                  <a:srgbClr val="FF0000"/>
                </a:solidFill>
                <a:effectLst/>
                <a:latin typeface="Times New Roman" panose="02020603050405020304" pitchFamily="18" charset="0"/>
                <a:cs typeface="Times New Roman" panose="02020603050405020304" pitchFamily="18" charset="0"/>
              </a:rPr>
              <a:t>Density maps are most effective when working with a data set containing many data points in a small geographic area.</a:t>
            </a:r>
            <a:endParaRPr lang="en-IN"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59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Scatter plot?</a:t>
            </a:r>
          </a:p>
        </p:txBody>
      </p:sp>
    </p:spTree>
    <p:extLst>
      <p:ext uri="{BB962C8B-B14F-4D97-AF65-F5344CB8AC3E}">
        <p14:creationId xmlns:p14="http://schemas.microsoft.com/office/powerpoint/2010/main" val="14021268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A0A033-45E5-7D37-B1B7-2633E8870591}"/>
              </a:ext>
            </a:extLst>
          </p:cNvPr>
          <p:cNvSpPr txBox="1"/>
          <p:nvPr/>
        </p:nvSpPr>
        <p:spPr>
          <a:xfrm>
            <a:off x="530433" y="1052623"/>
            <a:ext cx="11131136" cy="769441"/>
          </a:xfrm>
          <a:prstGeom prst="rect">
            <a:avLst/>
          </a:prstGeom>
          <a:noFill/>
        </p:spPr>
        <p:txBody>
          <a:bodyPr wrap="square">
            <a:spAutoFit/>
          </a:bodyPr>
          <a:lstStyle/>
          <a:p>
            <a:pPr algn="ctr"/>
            <a:endParaRPr lang="en-IN" sz="44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C9AEB2-BF41-2F13-2BE4-3C530F96984E}"/>
              </a:ext>
            </a:extLst>
          </p:cNvPr>
          <p:cNvSpPr txBox="1"/>
          <p:nvPr/>
        </p:nvSpPr>
        <p:spPr>
          <a:xfrm>
            <a:off x="419597" y="1351508"/>
            <a:ext cx="11241970" cy="4154984"/>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Scatter plots are an effective way to investigate the relationship between different variables.</a:t>
            </a:r>
          </a:p>
          <a:p>
            <a:pPr algn="ctr"/>
            <a:r>
              <a:rPr lang="en-US" sz="4400" b="0" i="0" dirty="0">
                <a:solidFill>
                  <a:srgbClr val="FF0000"/>
                </a:solidFill>
                <a:effectLst/>
                <a:latin typeface="Times New Roman" panose="02020603050405020304" pitchFamily="18" charset="0"/>
                <a:cs typeface="Times New Roman" panose="02020603050405020304" pitchFamily="18" charset="0"/>
              </a:rPr>
              <a:t>A scatter plot presents lots of distinct data points on a single chart. </a:t>
            </a:r>
          </a:p>
          <a:p>
            <a:pPr algn="ctr"/>
            <a:r>
              <a:rPr lang="en-US" sz="4400" b="0" i="0" dirty="0">
                <a:solidFill>
                  <a:srgbClr val="002060"/>
                </a:solidFill>
                <a:effectLst/>
                <a:latin typeface="Times New Roman" panose="02020603050405020304" pitchFamily="18" charset="0"/>
                <a:cs typeface="Times New Roman" panose="02020603050405020304" pitchFamily="18" charset="0"/>
              </a:rPr>
              <a:t>The chart can then be enhanced with analytics like cluster analysis or trend lines.</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9687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Gantt chart?</a:t>
            </a:r>
          </a:p>
        </p:txBody>
      </p:sp>
    </p:spTree>
    <p:extLst>
      <p:ext uri="{BB962C8B-B14F-4D97-AF65-F5344CB8AC3E}">
        <p14:creationId xmlns:p14="http://schemas.microsoft.com/office/powerpoint/2010/main" val="702235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850076" y="1920857"/>
            <a:ext cx="10700657" cy="2800767"/>
          </a:xfrm>
          <a:prstGeom prst="rect">
            <a:avLst/>
          </a:prstGeom>
          <a:noFill/>
        </p:spPr>
        <p:txBody>
          <a:bodyPr wrap="square">
            <a:spAutoFit/>
          </a:bodyPr>
          <a:lstStyle/>
          <a:p>
            <a:pPr algn="ctr"/>
            <a:r>
              <a:rPr lang="en-US" sz="4400" dirty="0">
                <a:solidFill>
                  <a:srgbClr val="002060"/>
                </a:solidFill>
                <a:latin typeface="Merriweather" panose="00000500000000000000" pitchFamily="2" charset="0"/>
              </a:rPr>
              <a:t>Gantt charts</a:t>
            </a:r>
            <a:r>
              <a:rPr lang="en-US" sz="4400" b="0" i="0" dirty="0">
                <a:solidFill>
                  <a:srgbClr val="002060"/>
                </a:solidFill>
                <a:effectLst/>
                <a:latin typeface="Merriweather" panose="00000500000000000000" pitchFamily="2" charset="0"/>
              </a:rPr>
              <a:t> display a project schedule or show changes in activity over time along with resource allocation.</a:t>
            </a:r>
            <a:endParaRPr lang="en-US"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06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40DC8-DBC4-A0C4-76AB-2536578248EC}"/>
              </a:ext>
            </a:extLst>
          </p:cNvPr>
          <p:cNvSpPr>
            <a:spLocks noGrp="1"/>
          </p:cNvSpPr>
          <p:nvPr>
            <p:ph idx="1"/>
          </p:nvPr>
        </p:nvSpPr>
        <p:spPr>
          <a:xfrm>
            <a:off x="435430" y="475013"/>
            <a:ext cx="11234056" cy="5620987"/>
          </a:xfrm>
        </p:spPr>
        <p:txBody>
          <a:bodyPr>
            <a:noAutofit/>
          </a:bodyPr>
          <a:lstStyle/>
          <a:p>
            <a:pPr algn="just">
              <a:buFont typeface="Wingdings" panose="05000000000000000000" pitchFamily="2" charset="2"/>
              <a:buChar char="v"/>
            </a:pPr>
            <a:r>
              <a:rPr lang="en-US" sz="3000" i="0" dirty="0">
                <a:solidFill>
                  <a:srgbClr val="002060"/>
                </a:solidFill>
                <a:effectLst/>
                <a:latin typeface="Times New Roman" panose="02020603050405020304" pitchFamily="18" charset="0"/>
                <a:cs typeface="Times New Roman" panose="02020603050405020304" pitchFamily="18" charset="0"/>
              </a:rPr>
              <a:t>Tableau Prep: Tableau Prep is responsible for preparing data for analysis. This tool provides 3 coordinated views which provide us with a complete picture of data.</a:t>
            </a:r>
          </a:p>
          <a:p>
            <a:pPr algn="just">
              <a:buFont typeface="Wingdings" panose="05000000000000000000" pitchFamily="2" charset="2"/>
              <a:buChar char="v"/>
            </a:pPr>
            <a:r>
              <a:rPr lang="en-US" sz="3000" i="0" dirty="0">
                <a:solidFill>
                  <a:srgbClr val="FF0000"/>
                </a:solidFill>
                <a:effectLst/>
                <a:latin typeface="Times New Roman" panose="02020603050405020304" pitchFamily="18" charset="0"/>
                <a:cs typeface="Times New Roman" panose="02020603050405020304" pitchFamily="18" charset="0"/>
              </a:rPr>
              <a:t>Tableau Desktop: Tableau Desktop is the place where the analysis happens. It has powerful drag and drops analytics which is very easy to use. Through the desktop, you get your data insights quickly.</a:t>
            </a:r>
          </a:p>
          <a:p>
            <a:pPr algn="just">
              <a:buFont typeface="Wingdings" panose="05000000000000000000" pitchFamily="2" charset="2"/>
              <a:buChar char="v"/>
            </a:pPr>
            <a:r>
              <a:rPr lang="en-US" sz="3000" i="0" dirty="0">
                <a:solidFill>
                  <a:srgbClr val="002060"/>
                </a:solidFill>
                <a:effectLst/>
                <a:latin typeface="Times New Roman" panose="02020603050405020304" pitchFamily="18" charset="0"/>
                <a:cs typeface="Times New Roman" panose="02020603050405020304" pitchFamily="18" charset="0"/>
              </a:rPr>
              <a:t>Tableau Online: Tableau Online is a secure and scalable self-service analytics cloud tool. You can use it anywhere, anytime and it has eliminated the complexities of IT.</a:t>
            </a:r>
          </a:p>
          <a:p>
            <a:pPr algn="just">
              <a:buFont typeface="Wingdings" panose="05000000000000000000" pitchFamily="2" charset="2"/>
              <a:buChar char="v"/>
            </a:pPr>
            <a:r>
              <a:rPr lang="en-US" sz="3000" i="0" dirty="0">
                <a:solidFill>
                  <a:srgbClr val="FF0000"/>
                </a:solidFill>
                <a:effectLst/>
                <a:latin typeface="Times New Roman" panose="02020603050405020304" pitchFamily="18" charset="0"/>
                <a:cs typeface="Times New Roman" panose="02020603050405020304" pitchFamily="18" charset="0"/>
              </a:rPr>
              <a:t>Tableau Server: From small to large enterprises, Tableau server is used for fulfilling their BI requirements. This is an on-premise solution. This tool can take data from anywhere and shared it across the organization through the desktop or mobile browsers.</a:t>
            </a:r>
          </a:p>
          <a:p>
            <a:pPr algn="just">
              <a:buFont typeface="Wingdings" panose="05000000000000000000" pitchFamily="2" charset="2"/>
              <a:buChar char="v"/>
            </a:pPr>
            <a:endParaRPr lang="en-IN" sz="3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507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Bubble chart?</a:t>
            </a:r>
          </a:p>
        </p:txBody>
      </p:sp>
    </p:spTree>
    <p:extLst>
      <p:ext uri="{BB962C8B-B14F-4D97-AF65-F5344CB8AC3E}">
        <p14:creationId xmlns:p14="http://schemas.microsoft.com/office/powerpoint/2010/main" val="19821572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522513"/>
            <a:ext cx="10700657" cy="1446550"/>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Bubble charts allow us to visualize three different measures at the same time.</a:t>
            </a:r>
          </a:p>
        </p:txBody>
      </p:sp>
      <p:pic>
        <p:nvPicPr>
          <p:cNvPr id="3074" name="Picture 2" descr="Present your data in a bubble chart">
            <a:extLst>
              <a:ext uri="{FF2B5EF4-FFF2-40B4-BE49-F238E27FC236}">
                <a16:creationId xmlns:a16="http://schemas.microsoft.com/office/drawing/2014/main" id="{A2D5708D-F939-8171-6B55-3979FAA81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691" y="2279932"/>
            <a:ext cx="4493451" cy="405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852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869010"/>
            <a:ext cx="107006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When can we use Tree maps?</a:t>
            </a:r>
          </a:p>
        </p:txBody>
      </p:sp>
    </p:spTree>
    <p:extLst>
      <p:ext uri="{BB962C8B-B14F-4D97-AF65-F5344CB8AC3E}">
        <p14:creationId xmlns:p14="http://schemas.microsoft.com/office/powerpoint/2010/main" val="2505175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367171"/>
            <a:ext cx="10700657" cy="2123658"/>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Tree maps relate different segments of your data to the whole. They make efficient use of space to show percent total for each category.</a:t>
            </a:r>
            <a:endParaRPr lang="en-US"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89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5543" y="2841563"/>
            <a:ext cx="11234057"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What is the calculated field in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907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446556-2D65-C29B-9505-64C2902951CF}"/>
              </a:ext>
            </a:extLst>
          </p:cNvPr>
          <p:cNvSpPr txBox="1"/>
          <p:nvPr/>
        </p:nvSpPr>
        <p:spPr>
          <a:xfrm>
            <a:off x="745671" y="2367171"/>
            <a:ext cx="10700657" cy="2123658"/>
          </a:xfrm>
          <a:prstGeom prst="rect">
            <a:avLst/>
          </a:prstGeom>
          <a:noFill/>
        </p:spPr>
        <p:txBody>
          <a:bodyPr wrap="square">
            <a:spAutoFit/>
          </a:bodyPr>
          <a:lstStyle/>
          <a:p>
            <a:pPr algn="ctr"/>
            <a:r>
              <a:rPr lang="en-US" sz="4400" b="0" i="0" dirty="0">
                <a:solidFill>
                  <a:srgbClr val="002060"/>
                </a:solidFill>
                <a:effectLst/>
                <a:latin typeface="Times New Roman" panose="02020603050405020304" pitchFamily="18" charset="0"/>
                <a:cs typeface="Times New Roman" panose="02020603050405020304" pitchFamily="18" charset="0"/>
              </a:rPr>
              <a:t>A calculated field is a new field that you can create using a formula to modify the existing field in your data source.</a:t>
            </a:r>
            <a:endParaRPr lang="en-US" sz="440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7482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5544" y="2841563"/>
            <a:ext cx="10591800" cy="769441"/>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Differentiate between Excel and Tableau?</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2021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44CD23A-CDD1-A8ED-A2D9-EAC6CA334889}"/>
              </a:ext>
            </a:extLst>
          </p:cNvPr>
          <p:cNvGraphicFramePr>
            <a:graphicFrameLocks noGrp="1"/>
          </p:cNvGraphicFramePr>
          <p:nvPr>
            <p:extLst>
              <p:ext uri="{D42A27DB-BD31-4B8C-83A1-F6EECF244321}">
                <p14:modId xmlns:p14="http://schemas.microsoft.com/office/powerpoint/2010/main" val="1547195505"/>
              </p:ext>
            </p:extLst>
          </p:nvPr>
        </p:nvGraphicFramePr>
        <p:xfrm>
          <a:off x="457200" y="379746"/>
          <a:ext cx="11288485" cy="5839368"/>
        </p:xfrm>
        <a:graphic>
          <a:graphicData uri="http://schemas.openxmlformats.org/drawingml/2006/table">
            <a:tbl>
              <a:tblPr/>
              <a:tblGrid>
                <a:gridCol w="5633357">
                  <a:extLst>
                    <a:ext uri="{9D8B030D-6E8A-4147-A177-3AD203B41FA5}">
                      <a16:colId xmlns:a16="http://schemas.microsoft.com/office/drawing/2014/main" val="2170893770"/>
                    </a:ext>
                  </a:extLst>
                </a:gridCol>
                <a:gridCol w="5655128">
                  <a:extLst>
                    <a:ext uri="{9D8B030D-6E8A-4147-A177-3AD203B41FA5}">
                      <a16:colId xmlns:a16="http://schemas.microsoft.com/office/drawing/2014/main" val="2747330286"/>
                    </a:ext>
                  </a:extLst>
                </a:gridCol>
              </a:tblGrid>
              <a:tr h="448802">
                <a:tc>
                  <a:txBody>
                    <a:bodyPr/>
                    <a:lstStyle/>
                    <a:p>
                      <a:pPr algn="ctr"/>
                      <a:r>
                        <a:rPr lang="en-IN" sz="2800" b="1" dirty="0">
                          <a:solidFill>
                            <a:schemeClr val="accent5"/>
                          </a:solidFill>
                          <a:effectLst/>
                          <a:latin typeface="Times New Roman" panose="02020603050405020304" pitchFamily="18" charset="0"/>
                          <a:cs typeface="Times New Roman" panose="02020603050405020304" pitchFamily="18" charset="0"/>
                        </a:rPr>
                        <a:t>Excel</a:t>
                      </a:r>
                      <a:endParaRPr lang="en-IN" sz="2800" dirty="0">
                        <a:solidFill>
                          <a:schemeClr val="accent5"/>
                        </a:solidFill>
                        <a:effectLst/>
                        <a:latin typeface="Times New Roman" panose="02020603050405020304" pitchFamily="18" charset="0"/>
                        <a:cs typeface="Times New Roman" panose="02020603050405020304" pitchFamily="18" charset="0"/>
                      </a:endParaRPr>
                    </a:p>
                  </a:txBody>
                  <a:tcPr marL="79188" marR="79188" marT="39594" marB="39594" anchor="ctr">
                    <a:lnL>
                      <a:noFill/>
                    </a:lnL>
                    <a:lnR w="6350" cap="flat" cmpd="sng" algn="ctr">
                      <a:solidFill>
                        <a:srgbClr val="E1E1E1"/>
                      </a:solidFill>
                      <a:prstDash val="solid"/>
                      <a:round/>
                      <a:headEnd type="none" w="med" len="med"/>
                      <a:tailEnd type="none" w="med" len="med"/>
                    </a:lnR>
                    <a:lnT>
                      <a:noFill/>
                    </a:lnT>
                    <a:lnB w="6350" cap="flat" cmpd="sng" algn="ctr">
                      <a:solidFill>
                        <a:srgbClr val="E1E1E1"/>
                      </a:solidFill>
                      <a:prstDash val="solid"/>
                      <a:round/>
                      <a:headEnd type="none" w="med" len="med"/>
                      <a:tailEnd type="none" w="med" len="med"/>
                    </a:lnB>
                    <a:solidFill>
                      <a:srgbClr val="F8F8F8"/>
                    </a:solidFill>
                  </a:tcPr>
                </a:tc>
                <a:tc>
                  <a:txBody>
                    <a:bodyPr/>
                    <a:lstStyle/>
                    <a:p>
                      <a:pPr algn="ctr"/>
                      <a:r>
                        <a:rPr lang="en-IN" sz="2800" b="1" dirty="0">
                          <a:solidFill>
                            <a:schemeClr val="accent5"/>
                          </a:solidFill>
                          <a:effectLst/>
                          <a:latin typeface="Times New Roman" panose="02020603050405020304" pitchFamily="18" charset="0"/>
                          <a:cs typeface="Times New Roman" panose="02020603050405020304" pitchFamily="18" charset="0"/>
                        </a:rPr>
                        <a:t>Tableau</a:t>
                      </a:r>
                      <a:endParaRPr lang="en-IN" sz="2800" dirty="0">
                        <a:solidFill>
                          <a:schemeClr val="accent5"/>
                        </a:solidFill>
                        <a:effectLst/>
                        <a:latin typeface="Times New Roman" panose="02020603050405020304" pitchFamily="18" charset="0"/>
                        <a:cs typeface="Times New Roman" panose="02020603050405020304" pitchFamily="18" charset="0"/>
                      </a:endParaRPr>
                    </a:p>
                  </a:txBody>
                  <a:tcPr marL="79188" marR="79188" marT="39594" marB="39594" anchor="ctr">
                    <a:lnL w="6350" cap="flat" cmpd="sng" algn="ctr">
                      <a:solidFill>
                        <a:srgbClr val="E1E1E1"/>
                      </a:solidFill>
                      <a:prstDash val="solid"/>
                      <a:round/>
                      <a:headEnd type="none" w="med" len="med"/>
                      <a:tailEnd type="none" w="med" len="med"/>
                    </a:lnL>
                    <a:lnR w="6350" cap="flat" cmpd="sng" algn="ctr">
                      <a:solidFill>
                        <a:srgbClr val="E1E1E1"/>
                      </a:solidFill>
                      <a:prstDash val="solid"/>
                      <a:round/>
                      <a:headEnd type="none" w="med" len="med"/>
                      <a:tailEnd type="none" w="med" len="med"/>
                    </a:lnR>
                    <a:lnT>
                      <a:noFill/>
                    </a:lnT>
                    <a:lnB w="6350" cap="flat" cmpd="sng" algn="ctr">
                      <a:solidFill>
                        <a:srgbClr val="E1E1E1"/>
                      </a:solidFill>
                      <a:prstDash val="solid"/>
                      <a:round/>
                      <a:headEnd type="none" w="med" len="med"/>
                      <a:tailEnd type="none" w="med" len="med"/>
                    </a:lnB>
                    <a:solidFill>
                      <a:srgbClr val="F8F8F8"/>
                    </a:solidFill>
                  </a:tcPr>
                </a:tc>
                <a:extLst>
                  <a:ext uri="{0D108BD9-81ED-4DB2-BD59-A6C34878D82A}">
                    <a16:rowId xmlns:a16="http://schemas.microsoft.com/office/drawing/2014/main" val="2982751204"/>
                  </a:ext>
                </a:extLst>
              </a:tr>
              <a:tr h="1100208">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Excel is spreadsheet software that is used for data manipulation.</a:t>
                      </a:r>
                    </a:p>
                  </a:txBody>
                  <a:tcPr marL="79188" marR="79188" marT="39594" marB="39594" anchor="ctr">
                    <a:lnL>
                      <a:noFill/>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FFFFF"/>
                    </a:solidFill>
                  </a:tcP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Tableau is a data visualization tool that is used for analysis.</a:t>
                      </a:r>
                    </a:p>
                  </a:txBody>
                  <a:tcPr marL="79188" marR="79188" marT="39594" marB="39594" anchor="ctr">
                    <a:lnL w="6350" cap="flat" cmpd="sng" algn="ctr">
                      <a:solidFill>
                        <a:srgbClr val="E1E1E1"/>
                      </a:solidFill>
                      <a:prstDash val="solid"/>
                      <a:round/>
                      <a:headEnd type="none" w="med" len="med"/>
                      <a:tailEnd type="none" w="med" len="med"/>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3907654882"/>
                  </a:ext>
                </a:extLst>
              </a:tr>
              <a:tr h="1100208">
                <a:tc>
                  <a:txBody>
                    <a:bodyPr/>
                    <a:lstStyle/>
                    <a:p>
                      <a:pPr algn="ctr"/>
                      <a:r>
                        <a:rPr lang="en-US" sz="2800" dirty="0">
                          <a:solidFill>
                            <a:srgbClr val="FF0000"/>
                          </a:solidFill>
                          <a:effectLst/>
                          <a:latin typeface="Times New Roman" panose="02020603050405020304" pitchFamily="18" charset="0"/>
                          <a:cs typeface="Times New Roman" panose="02020603050405020304" pitchFamily="18" charset="0"/>
                        </a:rPr>
                        <a:t>It is ideal for statistical analysis of structured data.</a:t>
                      </a:r>
                    </a:p>
                  </a:txBody>
                  <a:tcPr marL="79188" marR="79188" marT="39594" marB="39594" anchor="ctr">
                    <a:lnL>
                      <a:noFill/>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8F8F8"/>
                    </a:solidFill>
                  </a:tcPr>
                </a:tc>
                <a:tc>
                  <a:txBody>
                    <a:bodyPr/>
                    <a:lstStyle/>
                    <a:p>
                      <a:pPr algn="ctr"/>
                      <a:r>
                        <a:rPr lang="en-US" sz="2800" dirty="0">
                          <a:solidFill>
                            <a:srgbClr val="FF0000"/>
                          </a:solidFill>
                          <a:effectLst/>
                          <a:latin typeface="Times New Roman" panose="02020603050405020304" pitchFamily="18" charset="0"/>
                          <a:cs typeface="Times New Roman" panose="02020603050405020304" pitchFamily="18" charset="0"/>
                        </a:rPr>
                        <a:t>It is ideal for the quick and easy representation of big data.</a:t>
                      </a:r>
                    </a:p>
                  </a:txBody>
                  <a:tcPr marL="79188" marR="79188" marT="39594" marB="39594" anchor="ctr">
                    <a:lnL w="6350" cap="flat" cmpd="sng" algn="ctr">
                      <a:solidFill>
                        <a:srgbClr val="E1E1E1"/>
                      </a:solidFill>
                      <a:prstDash val="solid"/>
                      <a:round/>
                      <a:headEnd type="none" w="med" len="med"/>
                      <a:tailEnd type="none" w="med" len="med"/>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8F8F8"/>
                    </a:solidFill>
                  </a:tcPr>
                </a:tc>
                <a:extLst>
                  <a:ext uri="{0D108BD9-81ED-4DB2-BD59-A6C34878D82A}">
                    <a16:rowId xmlns:a16="http://schemas.microsoft.com/office/drawing/2014/main" val="1749007659"/>
                  </a:ext>
                </a:extLst>
              </a:tr>
              <a:tr h="1100208">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Macro and visual basic language are must to fully utilize excel.</a:t>
                      </a:r>
                    </a:p>
                  </a:txBody>
                  <a:tcPr marL="79188" marR="79188" marT="39594" marB="39594" anchor="ctr">
                    <a:lnL>
                      <a:noFill/>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FFFFF"/>
                    </a:solidFill>
                  </a:tcP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It can be used with no programming experience.</a:t>
                      </a:r>
                    </a:p>
                  </a:txBody>
                  <a:tcPr marL="79188" marR="79188" marT="39594" marB="39594" anchor="ctr">
                    <a:lnL w="6350" cap="flat" cmpd="sng" algn="ctr">
                      <a:solidFill>
                        <a:srgbClr val="E1E1E1"/>
                      </a:solidFill>
                      <a:prstDash val="solid"/>
                      <a:round/>
                      <a:headEnd type="none" w="med" len="med"/>
                      <a:tailEnd type="none" w="med" len="med"/>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991771858"/>
                  </a:ext>
                </a:extLst>
              </a:tr>
              <a:tr h="1100208">
                <a:tc>
                  <a:txBody>
                    <a:bodyPr/>
                    <a:lstStyle/>
                    <a:p>
                      <a:pPr algn="ctr"/>
                      <a:r>
                        <a:rPr lang="en-US" sz="2800" dirty="0">
                          <a:solidFill>
                            <a:srgbClr val="FF0000"/>
                          </a:solidFill>
                          <a:effectLst/>
                          <a:latin typeface="Times New Roman" panose="02020603050405020304" pitchFamily="18" charset="0"/>
                          <a:cs typeface="Times New Roman" panose="02020603050405020304" pitchFamily="18" charset="0"/>
                        </a:rPr>
                        <a:t>The inbuilt security feature is not as good as compared to Tableau.</a:t>
                      </a:r>
                    </a:p>
                  </a:txBody>
                  <a:tcPr marL="79188" marR="79188" marT="39594" marB="39594" anchor="ctr">
                    <a:lnL>
                      <a:noFill/>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8F8F8"/>
                    </a:solidFill>
                  </a:tcPr>
                </a:tc>
                <a:tc>
                  <a:txBody>
                    <a:bodyPr/>
                    <a:lstStyle/>
                    <a:p>
                      <a:pPr algn="ctr"/>
                      <a:r>
                        <a:rPr lang="en-US" sz="2800" dirty="0">
                          <a:solidFill>
                            <a:srgbClr val="FF0000"/>
                          </a:solidFill>
                          <a:effectLst/>
                          <a:latin typeface="Times New Roman" panose="02020603050405020304" pitchFamily="18" charset="0"/>
                          <a:cs typeface="Times New Roman" panose="02020603050405020304" pitchFamily="18" charset="0"/>
                        </a:rPr>
                        <a:t>The inbuilt security feature is not as good as compared to Excel.</a:t>
                      </a:r>
                    </a:p>
                  </a:txBody>
                  <a:tcPr marL="79188" marR="79188" marT="39594" marB="39594" anchor="ctr">
                    <a:lnL w="6350" cap="flat" cmpd="sng" algn="ctr">
                      <a:solidFill>
                        <a:srgbClr val="E1E1E1"/>
                      </a:solidFill>
                      <a:prstDash val="solid"/>
                      <a:round/>
                      <a:headEnd type="none" w="med" len="med"/>
                      <a:tailEnd type="none" w="med" len="med"/>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8F8F8"/>
                    </a:solidFill>
                  </a:tcPr>
                </a:tc>
                <a:extLst>
                  <a:ext uri="{0D108BD9-81ED-4DB2-BD59-A6C34878D82A}">
                    <a16:rowId xmlns:a16="http://schemas.microsoft.com/office/drawing/2014/main" val="895409796"/>
                  </a:ext>
                </a:extLst>
              </a:tr>
              <a:tr h="770147">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Best for preparing on-off reports with small data</a:t>
                      </a:r>
                    </a:p>
                  </a:txBody>
                  <a:tcPr marL="79188" marR="79188" marT="39594" marB="39594" anchor="ctr">
                    <a:lnL>
                      <a:noFill/>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FFFFF"/>
                    </a:solidFill>
                  </a:tcP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Best while working with big data.</a:t>
                      </a:r>
                    </a:p>
                  </a:txBody>
                  <a:tcPr marL="79188" marR="79188" marT="39594" marB="39594" anchor="ctr">
                    <a:lnL w="6350" cap="flat" cmpd="sng" algn="ctr">
                      <a:solidFill>
                        <a:srgbClr val="E1E1E1"/>
                      </a:solidFill>
                      <a:prstDash val="solid"/>
                      <a:round/>
                      <a:headEnd type="none" w="med" len="med"/>
                      <a:tailEnd type="none" w="med" len="med"/>
                    </a:lnL>
                    <a:lnR w="6350" cap="flat" cmpd="sng" algn="ctr">
                      <a:solidFill>
                        <a:srgbClr val="E1E1E1"/>
                      </a:solidFill>
                      <a:prstDash val="solid"/>
                      <a:round/>
                      <a:headEnd type="none" w="med" len="med"/>
                      <a:tailEnd type="none" w="med" len="med"/>
                    </a:lnR>
                    <a:lnT w="6350" cap="flat" cmpd="sng" algn="ctr">
                      <a:solidFill>
                        <a:srgbClr val="E1E1E1"/>
                      </a:solidFill>
                      <a:prstDash val="solid"/>
                      <a:round/>
                      <a:headEnd type="none" w="med" len="med"/>
                      <a:tailEnd type="none" w="med" len="med"/>
                    </a:lnT>
                    <a:lnB w="6350" cap="flat" cmpd="sng" algn="ctr">
                      <a:solidFill>
                        <a:srgbClr val="E1E1E1"/>
                      </a:solidFill>
                      <a:prstDash val="solid"/>
                      <a:round/>
                      <a:headEnd type="none" w="med" len="med"/>
                      <a:tailEnd type="none" w="med" len="med"/>
                    </a:lnB>
                    <a:solidFill>
                      <a:srgbClr val="FFFFFF"/>
                    </a:solidFill>
                  </a:tcPr>
                </a:tc>
                <a:extLst>
                  <a:ext uri="{0D108BD9-81ED-4DB2-BD59-A6C34878D82A}">
                    <a16:rowId xmlns:a16="http://schemas.microsoft.com/office/drawing/2014/main" val="3600513913"/>
                  </a:ext>
                </a:extLst>
              </a:tr>
            </a:tbl>
          </a:graphicData>
        </a:graphic>
      </p:graphicFrame>
    </p:spTree>
    <p:extLst>
      <p:ext uri="{BB962C8B-B14F-4D97-AF65-F5344CB8AC3E}">
        <p14:creationId xmlns:p14="http://schemas.microsoft.com/office/powerpoint/2010/main" val="1143787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2705725"/>
            <a:ext cx="10591800" cy="1446550"/>
          </a:xfrm>
          <a:prstGeom prst="rect">
            <a:avLst/>
          </a:prstGeom>
          <a:noFill/>
        </p:spPr>
        <p:txBody>
          <a:bodyPr wrap="square">
            <a:spAutoFit/>
          </a:bodyPr>
          <a:lstStyle/>
          <a:p>
            <a:pPr algn="ctr"/>
            <a:r>
              <a:rPr lang="en-US" sz="4400" i="0" dirty="0">
                <a:solidFill>
                  <a:schemeClr val="accent5"/>
                </a:solidFill>
                <a:effectLst/>
                <a:latin typeface="Times New Roman" panose="02020603050405020304" pitchFamily="18" charset="0"/>
                <a:cs typeface="Times New Roman" panose="02020603050405020304" pitchFamily="18" charset="0"/>
              </a:rPr>
              <a:t> </a:t>
            </a:r>
            <a:r>
              <a:rPr lang="en-US" sz="4400" b="1" i="0" dirty="0">
                <a:solidFill>
                  <a:schemeClr val="accent5"/>
                </a:solidFill>
                <a:effectLst/>
                <a:latin typeface="Times New Roman" panose="02020603050405020304" pitchFamily="18" charset="0"/>
                <a:cs typeface="Times New Roman" panose="02020603050405020304" pitchFamily="18" charset="0"/>
              </a:rPr>
              <a:t>Which option do we use to adjust the text within a cell </a:t>
            </a:r>
            <a:endParaRPr lang="en-IN" sz="4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8648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2DB2A2D-002C-045C-5695-C232ADCA6D27}"/>
              </a:ext>
            </a:extLst>
          </p:cNvPr>
          <p:cNvSpPr>
            <a:spLocks noGrp="1"/>
          </p:cNvSpPr>
          <p:nvPr>
            <p:ph type="title"/>
          </p:nvPr>
        </p:nvSpPr>
        <p:spPr>
          <a:xfrm>
            <a:off x="641267" y="772886"/>
            <a:ext cx="11020301" cy="4528457"/>
          </a:xfrm>
        </p:spPr>
        <p:txBody>
          <a:bodyPr/>
          <a:lstStyle/>
          <a:p>
            <a:pPr algn="ctr"/>
            <a:br>
              <a:rPr lang="en-IN" i="0" dirty="0">
                <a:solidFill>
                  <a:schemeClr val="accent5"/>
                </a:solidFill>
                <a:effectLst/>
                <a:latin typeface="Times New Roman" panose="02020603050405020304" pitchFamily="18" charset="0"/>
                <a:cs typeface="Times New Roman" panose="02020603050405020304" pitchFamily="18" charset="0"/>
              </a:rPr>
            </a:br>
            <a:endParaRPr lang="en-IN" dirty="0">
              <a:solidFill>
                <a:schemeClr val="accent5"/>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5F650A-BA17-0480-E997-5D0A3F0C5EEE}"/>
              </a:ext>
            </a:extLst>
          </p:cNvPr>
          <p:cNvSpPr txBox="1"/>
          <p:nvPr/>
        </p:nvSpPr>
        <p:spPr>
          <a:xfrm>
            <a:off x="800100" y="3037114"/>
            <a:ext cx="10591800" cy="769441"/>
          </a:xfrm>
          <a:prstGeom prst="rect">
            <a:avLst/>
          </a:prstGeom>
          <a:noFill/>
        </p:spPr>
        <p:txBody>
          <a:bodyPr wrap="square">
            <a:spAutoFit/>
          </a:bodyPr>
          <a:lstStyle/>
          <a:p>
            <a:pPr algn="ctr"/>
            <a:r>
              <a:rPr lang="en-US" sz="4400" i="0" dirty="0">
                <a:solidFill>
                  <a:srgbClr val="002060"/>
                </a:solidFill>
                <a:effectLst/>
                <a:latin typeface="Times New Roman" panose="02020603050405020304" pitchFamily="18" charset="0"/>
                <a:cs typeface="Times New Roman" panose="02020603050405020304" pitchFamily="18" charset="0"/>
              </a:rPr>
              <a:t>Wrap text </a:t>
            </a:r>
            <a:endParaRPr lang="en-IN"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687538"/>
      </p:ext>
    </p:extLst>
  </p:cSld>
  <p:clrMapOvr>
    <a:masterClrMapping/>
  </p:clrMapOvr>
</p:sld>
</file>

<file path=ppt/theme/theme1.xml><?xml version="1.0" encoding="utf-8"?>
<a:theme xmlns:a="http://schemas.openxmlformats.org/drawingml/2006/main" name="Basi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997</TotalTime>
  <Words>3243</Words>
  <Application>Microsoft Office PowerPoint</Application>
  <PresentationFormat>Widescreen</PresentationFormat>
  <Paragraphs>336</Paragraphs>
  <Slides>128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128</vt:i4>
      </vt:variant>
    </vt:vector>
  </HeadingPairs>
  <TitlesOfParts>
    <vt:vector size="138" baseType="lpstr">
      <vt:lpstr>arial</vt:lpstr>
      <vt:lpstr>arial</vt:lpstr>
      <vt:lpstr>Corbel</vt:lpstr>
      <vt:lpstr>inter-regular</vt:lpstr>
      <vt:lpstr>Merriweather</vt:lpstr>
      <vt:lpstr>Open Sans</vt:lpstr>
      <vt:lpstr>Times New Roman</vt:lpstr>
      <vt:lpstr>Times New Roman</vt:lpstr>
      <vt:lpstr>Wingdings</vt:lpstr>
      <vt:lpstr>Basis</vt:lpstr>
      <vt:lpstr>PowerPoint Presentation</vt:lpstr>
      <vt:lpstr>What is data visualization and why is it used?</vt:lpstr>
      <vt:lpstr>PowerPoint Presentation</vt:lpstr>
      <vt:lpstr>Name any 5 data visualization Tool</vt:lpstr>
      <vt:lpstr>PowerPoint Presentation</vt:lpstr>
      <vt:lpstr>What kind of software is Tableau?</vt:lpstr>
      <vt:lpstr>PowerPoint Presentation</vt:lpstr>
      <vt:lpstr>What are the products offered by Tableau? Explain about it. </vt:lpstr>
      <vt:lpstr>PowerPoint Presentation</vt:lpstr>
      <vt:lpstr>How many types of data connections are there in Tableau? What are they?</vt:lpstr>
      <vt:lpstr>We have 2 types they are live &amp; extract</vt:lpstr>
      <vt:lpstr>Is Tableau live or extract better?</vt:lpstr>
      <vt:lpstr>Extract are better than live connection because Extracts are optimized for storage and performance.  Extracts tend to be much faster than live connections, especially in more complex visualizations with large data sets, filters, calculations A live connection will always have a constraint of upload and download network and internet speeds. </vt:lpstr>
      <vt:lpstr>. What are the different datatypes in Tableau? </vt:lpstr>
      <vt:lpstr>. </vt:lpstr>
      <vt:lpstr>What are Measures and Dimensions? </vt:lpstr>
      <vt:lpstr>Measures are the numeric metrics or measurable quantities of the data, which can be analyzed by dimension  Dimensions are the descriptive attribute values </vt:lpstr>
      <vt:lpstr>Explain different connection types in Tableau? </vt:lpstr>
      <vt:lpstr>Extract: Extract is a snapshot of data that will be extracted from the data source and put into the Tableau repository. This snapshot can be refreshed periodically fully or incrementally.   Live: It creates a direct connection to the data source and data will be fetched directly from tables. So, data will be up to date and consistent. But, this also affects access speed. </vt:lpstr>
      <vt:lpstr> </vt:lpstr>
      <vt:lpstr> </vt:lpstr>
      <vt:lpstr> </vt:lpstr>
      <vt:lpstr> </vt:lpstr>
      <vt:lpstr> </vt:lpstr>
      <vt:lpstr> </vt:lpstr>
      <vt:lpstr> </vt:lpstr>
      <vt:lpstr>The join clause tells Tableau which fields are shared between the tables and how to match the corresponding rows.   For example, rows with the same ID are aligned in the results table. Join clauses most often use the equality operator (=) which matches rows with the same values.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To prevent other users from accidentally or deliberately changing, moving, or deleting data in a worksheet, you can lock the cells on your Excel worksheet and then protect the sheet with a password.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 Skill lync</dc:creator>
  <cp:lastModifiedBy>Shalini Skill lync</cp:lastModifiedBy>
  <cp:revision>17</cp:revision>
  <dcterms:created xsi:type="dcterms:W3CDTF">2022-06-21T13:01:41Z</dcterms:created>
  <dcterms:modified xsi:type="dcterms:W3CDTF">2022-08-04T09:07:19Z</dcterms:modified>
</cp:coreProperties>
</file>