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3" r:id="rId3"/>
    <p:sldId id="258" r:id="rId4"/>
    <p:sldId id="259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73" r:id="rId13"/>
    <p:sldId id="287" r:id="rId14"/>
    <p:sldId id="301" r:id="rId15"/>
  </p:sldIdLst>
  <p:sldSz cx="9144000" cy="5143500" type="screen16x9"/>
  <p:notesSz cx="6858000" cy="9144000"/>
  <p:embeddedFontLs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Segoe UI Light" panose="020B0502040204020203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7CF3CD-377D-4D9F-94CF-555596DA4BE5}">
  <a:tblStyle styleId="{A57CF3CD-377D-4D9F-94CF-555596DA4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71" autoAdjust="0"/>
  </p:normalViewPr>
  <p:slideViewPr>
    <p:cSldViewPr snapToGrid="0">
      <p:cViewPr varScale="1">
        <p:scale>
          <a:sx n="101" d="100"/>
          <a:sy n="101" d="100"/>
        </p:scale>
        <p:origin x="14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C23D3-A222-464B-AA79-0901C6A750DD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820E37BB-0EF2-4F00-AD6B-7A80D8032875}">
      <dgm:prSet phldrT="[Text]" custT="1"/>
      <dgm:spPr/>
      <dgm:t>
        <a:bodyPr/>
        <a:lstStyle/>
        <a:p>
          <a:r>
            <a:rPr lang="en-US" sz="1800" dirty="0">
              <a:solidFill>
                <a:srgbClr val="002060"/>
              </a:solidFill>
            </a:rPr>
            <a:t>Top</a:t>
          </a:r>
        </a:p>
        <a:p>
          <a:r>
            <a:rPr lang="en-US" sz="1800" dirty="0">
              <a:solidFill>
                <a:srgbClr val="002060"/>
              </a:solidFill>
            </a:rPr>
            <a:t>5</a:t>
          </a:r>
        </a:p>
      </dgm:t>
    </dgm:pt>
    <dgm:pt modelId="{93B0FD03-E60E-4D36-8B64-2D47AD4E83F7}" type="parTrans" cxnId="{BFC399C9-5FBE-4FB5-9FB6-FFB7BECB3005}">
      <dgm:prSet/>
      <dgm:spPr/>
      <dgm:t>
        <a:bodyPr/>
        <a:lstStyle/>
        <a:p>
          <a:endParaRPr lang="en-US"/>
        </a:p>
      </dgm:t>
    </dgm:pt>
    <dgm:pt modelId="{88164601-D045-49AC-B2BD-B0263B19D45E}" type="sibTrans" cxnId="{BFC399C9-5FBE-4FB5-9FB6-FFB7BECB3005}">
      <dgm:prSet/>
      <dgm:spPr/>
      <dgm:t>
        <a:bodyPr/>
        <a:lstStyle/>
        <a:p>
          <a:endParaRPr lang="en-US"/>
        </a:p>
      </dgm:t>
    </dgm:pt>
    <dgm:pt modelId="{F57E3FE4-9D84-4C39-A5AE-72C5EBEEB0F1}" type="pres">
      <dgm:prSet presAssocID="{FB4C23D3-A222-464B-AA79-0901C6A750DD}" presName="Name0" presStyleCnt="0">
        <dgm:presLayoutVars>
          <dgm:chMax/>
          <dgm:chPref/>
          <dgm:dir/>
        </dgm:presLayoutVars>
      </dgm:prSet>
      <dgm:spPr/>
    </dgm:pt>
    <dgm:pt modelId="{4DB9DBB4-8931-40F9-8B99-73BF26390AA0}" type="pres">
      <dgm:prSet presAssocID="{820E37BB-0EF2-4F00-AD6B-7A80D8032875}" presName="composite" presStyleCnt="0"/>
      <dgm:spPr/>
    </dgm:pt>
    <dgm:pt modelId="{976839AE-63B7-40D6-B016-7A91202E9985}" type="pres">
      <dgm:prSet presAssocID="{820E37BB-0EF2-4F00-AD6B-7A80D8032875}" presName="Accent" presStyleLbl="alignNode1" presStyleIdx="0" presStyleCnt="1" custScaleX="85453" custScaleY="82283" custLinFactNeighborX="-3281" custLinFactNeighborY="63277">
        <dgm:presLayoutVars>
          <dgm:chMax val="0"/>
          <dgm:chPref val="0"/>
        </dgm:presLayoutVars>
      </dgm:prSet>
      <dgm:spPr>
        <a:solidFill>
          <a:schemeClr val="bg2">
            <a:lumMod val="95000"/>
            <a:lumOff val="5000"/>
          </a:schemeClr>
        </a:solidFill>
      </dgm:spPr>
    </dgm:pt>
    <dgm:pt modelId="{4CD255F7-E0DA-442F-A65B-DDC77EAEED7E}" type="pres">
      <dgm:prSet presAssocID="{820E37BB-0EF2-4F00-AD6B-7A80D8032875}" presName="Image" presStyleLbl="bgImgPlace1" presStyleIdx="0" presStyleCnt="1" custScaleX="160716" custScaleY="206203" custLinFactNeighborX="4987" custLinFactNeighborY="-10586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scene3d>
          <a:camera prst="isometricOffAxis1Right"/>
          <a:lightRig rig="threePt" dir="t"/>
        </a:scene3d>
      </dgm:spPr>
    </dgm:pt>
    <dgm:pt modelId="{5A6A5D20-F425-42A7-AD31-F7762330946B}" type="pres">
      <dgm:prSet presAssocID="{820E37BB-0EF2-4F00-AD6B-7A80D8032875}" presName="Parent" presStyleLbl="fgAccFollowNode1" presStyleIdx="0" presStyleCnt="1" custScaleX="70426" custScaleY="78094" custLinFactNeighborX="1953" custLinFactNeighborY="76573">
        <dgm:presLayoutVars>
          <dgm:chMax val="0"/>
          <dgm:chPref val="0"/>
          <dgm:bulletEnabled val="1"/>
        </dgm:presLayoutVars>
      </dgm:prSet>
      <dgm:spPr/>
    </dgm:pt>
    <dgm:pt modelId="{7C220224-4B4E-4166-8ECC-F642D3C36FC7}" type="pres">
      <dgm:prSet presAssocID="{820E37BB-0EF2-4F00-AD6B-7A80D8032875}" presName="Space" presStyleCnt="0">
        <dgm:presLayoutVars>
          <dgm:chMax val="0"/>
          <dgm:chPref val="0"/>
        </dgm:presLayoutVars>
      </dgm:prSet>
      <dgm:spPr/>
    </dgm:pt>
  </dgm:ptLst>
  <dgm:cxnLst>
    <dgm:cxn modelId="{688D887B-5D2C-4044-A799-FED9E26F4FB9}" type="presOf" srcId="{820E37BB-0EF2-4F00-AD6B-7A80D8032875}" destId="{5A6A5D20-F425-42A7-AD31-F7762330946B}" srcOrd="0" destOrd="0" presId="urn:microsoft.com/office/officeart/2008/layout/AlternatingPictureCircles"/>
    <dgm:cxn modelId="{CDE32B8C-5EA2-416C-91E3-ED480B8C31D3}" type="presOf" srcId="{FB4C23D3-A222-464B-AA79-0901C6A750DD}" destId="{F57E3FE4-9D84-4C39-A5AE-72C5EBEEB0F1}" srcOrd="0" destOrd="0" presId="urn:microsoft.com/office/officeart/2008/layout/AlternatingPictureCircles"/>
    <dgm:cxn modelId="{BFC399C9-5FBE-4FB5-9FB6-FFB7BECB3005}" srcId="{FB4C23D3-A222-464B-AA79-0901C6A750DD}" destId="{820E37BB-0EF2-4F00-AD6B-7A80D8032875}" srcOrd="0" destOrd="0" parTransId="{93B0FD03-E60E-4D36-8B64-2D47AD4E83F7}" sibTransId="{88164601-D045-49AC-B2BD-B0263B19D45E}"/>
    <dgm:cxn modelId="{2A6458D9-7A82-4E69-9B66-EDA333DDCC61}" type="presParOf" srcId="{F57E3FE4-9D84-4C39-A5AE-72C5EBEEB0F1}" destId="{4DB9DBB4-8931-40F9-8B99-73BF26390AA0}" srcOrd="0" destOrd="0" presId="urn:microsoft.com/office/officeart/2008/layout/AlternatingPictureCircles"/>
    <dgm:cxn modelId="{0DEAC50E-1B01-4D31-BA4B-49B362C6393E}" type="presParOf" srcId="{4DB9DBB4-8931-40F9-8B99-73BF26390AA0}" destId="{976839AE-63B7-40D6-B016-7A91202E9985}" srcOrd="0" destOrd="0" presId="urn:microsoft.com/office/officeart/2008/layout/AlternatingPictureCircles"/>
    <dgm:cxn modelId="{ABA09611-07E7-4E09-9D9B-824E55220835}" type="presParOf" srcId="{4DB9DBB4-8931-40F9-8B99-73BF26390AA0}" destId="{4CD255F7-E0DA-442F-A65B-DDC77EAEED7E}" srcOrd="1" destOrd="0" presId="urn:microsoft.com/office/officeart/2008/layout/AlternatingPictureCircles"/>
    <dgm:cxn modelId="{80B383EF-46F3-4258-BF2E-36A6F9FEDD3B}" type="presParOf" srcId="{4DB9DBB4-8931-40F9-8B99-73BF26390AA0}" destId="{5A6A5D20-F425-42A7-AD31-F7762330946B}" srcOrd="2" destOrd="0" presId="urn:microsoft.com/office/officeart/2008/layout/AlternatingPictureCircles"/>
    <dgm:cxn modelId="{E47870F2-4DD3-4F14-9411-CA7626202A33}" type="presParOf" srcId="{4DB9DBB4-8931-40F9-8B99-73BF26390AA0}" destId="{7C220224-4B4E-4166-8ECC-F642D3C36FC7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6F604-6ED9-4670-B45B-3FC9D1AC76B3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174138C7-B071-49E6-B2C8-912C512A8E58}">
      <dgm:prSet phldrT="[Text]" custT="1"/>
      <dgm:spPr/>
      <dgm:t>
        <a:bodyPr/>
        <a:lstStyle/>
        <a:p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Bottom </a:t>
          </a:r>
        </a:p>
        <a:p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5</a:t>
          </a:r>
        </a:p>
      </dgm:t>
    </dgm:pt>
    <dgm:pt modelId="{758FD9CE-AC9A-41DB-A69D-631EAC4FCF5F}" type="parTrans" cxnId="{5E8BF1C4-03B3-4330-BE42-551614643C45}">
      <dgm:prSet/>
      <dgm:spPr/>
      <dgm:t>
        <a:bodyPr/>
        <a:lstStyle/>
        <a:p>
          <a:endParaRPr lang="en-US"/>
        </a:p>
      </dgm:t>
    </dgm:pt>
    <dgm:pt modelId="{4279ACBC-322C-4702-9904-8679459E67CE}" type="sibTrans" cxnId="{5E8BF1C4-03B3-4330-BE42-551614643C45}">
      <dgm:prSet/>
      <dgm:spPr/>
      <dgm:t>
        <a:bodyPr/>
        <a:lstStyle/>
        <a:p>
          <a:endParaRPr lang="en-US"/>
        </a:p>
      </dgm:t>
    </dgm:pt>
    <dgm:pt modelId="{BC0CDD11-8B36-4D5C-86A5-C861E53C775C}" type="pres">
      <dgm:prSet presAssocID="{2F46F604-6ED9-4670-B45B-3FC9D1AC76B3}" presName="Name0" presStyleCnt="0">
        <dgm:presLayoutVars>
          <dgm:chMax/>
          <dgm:chPref/>
          <dgm:dir/>
        </dgm:presLayoutVars>
      </dgm:prSet>
      <dgm:spPr/>
    </dgm:pt>
    <dgm:pt modelId="{B86860BD-1266-4ABF-B9BD-C983432E7211}" type="pres">
      <dgm:prSet presAssocID="{174138C7-B071-49E6-B2C8-912C512A8E58}" presName="composite" presStyleCnt="0"/>
      <dgm:spPr/>
    </dgm:pt>
    <dgm:pt modelId="{7C3221E8-16CE-45B5-959F-67987A6F1810}" type="pres">
      <dgm:prSet presAssocID="{174138C7-B071-49E6-B2C8-912C512A8E58}" presName="Accent" presStyleLbl="alignNode1" presStyleIdx="0" presStyleCnt="1" custScaleX="96920" custScaleY="86312" custLinFactNeighborX="-7522" custLinFactNeighborY="70158">
        <dgm:presLayoutVars>
          <dgm:chMax val="0"/>
          <dgm:chPref val="0"/>
        </dgm:presLayoutVars>
      </dgm:prSet>
      <dgm:spPr>
        <a:solidFill>
          <a:schemeClr val="bg2">
            <a:lumMod val="95000"/>
            <a:lumOff val="5000"/>
          </a:schemeClr>
        </a:solidFill>
      </dgm:spPr>
    </dgm:pt>
    <dgm:pt modelId="{851F24F5-B456-4CB3-921D-17A8C512E8F6}" type="pres">
      <dgm:prSet presAssocID="{174138C7-B071-49E6-B2C8-912C512A8E58}" presName="Image" presStyleLbl="bgImgPlace1" presStyleIdx="0" presStyleCnt="1" custScaleX="160782" custScaleY="197688" custLinFactNeighborX="-848" custLinFactNeighborY="9773">
        <dgm:presLayoutVars>
          <dgm:chMax val="0"/>
          <dgm:chPref val="0"/>
          <dgm:bulletEnabled val="1"/>
        </dgm:presLayoutVars>
      </dgm:prSet>
      <dgm:spPr>
        <a:xfrm>
          <a:off x="1915" y="50354"/>
          <a:ext cx="2006021" cy="242211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rgbClr val="8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isometricOffAxis1Right"/>
          <a:lightRig rig="threePt" dir="t"/>
        </a:scene3d>
      </dgm:spPr>
    </dgm:pt>
    <dgm:pt modelId="{5F30CC94-1590-4D37-A95E-13F8552E9F14}" type="pres">
      <dgm:prSet presAssocID="{174138C7-B071-49E6-B2C8-912C512A8E58}" presName="Parent" presStyleLbl="fgAccFollowNode1" presStyleIdx="0" presStyleCnt="1" custScaleX="84895" custScaleY="77481" custLinFactNeighborX="-6006" custLinFactNeighborY="89653">
        <dgm:presLayoutVars>
          <dgm:chMax val="0"/>
          <dgm:chPref val="0"/>
          <dgm:bulletEnabled val="1"/>
        </dgm:presLayoutVars>
      </dgm:prSet>
      <dgm:spPr/>
    </dgm:pt>
    <dgm:pt modelId="{AB29E218-99EC-4D90-AA7C-E28D1B9E46C6}" type="pres">
      <dgm:prSet presAssocID="{174138C7-B071-49E6-B2C8-912C512A8E58}" presName="Space" presStyleCnt="0">
        <dgm:presLayoutVars>
          <dgm:chMax val="0"/>
          <dgm:chPref val="0"/>
        </dgm:presLayoutVars>
      </dgm:prSet>
      <dgm:spPr/>
    </dgm:pt>
  </dgm:ptLst>
  <dgm:cxnLst>
    <dgm:cxn modelId="{2BDEFEA4-9092-43C9-A79E-CA9A4BF45122}" type="presOf" srcId="{2F46F604-6ED9-4670-B45B-3FC9D1AC76B3}" destId="{BC0CDD11-8B36-4D5C-86A5-C861E53C775C}" srcOrd="0" destOrd="0" presId="urn:microsoft.com/office/officeart/2008/layout/AlternatingPictureCircles"/>
    <dgm:cxn modelId="{5E8BF1C4-03B3-4330-BE42-551614643C45}" srcId="{2F46F604-6ED9-4670-B45B-3FC9D1AC76B3}" destId="{174138C7-B071-49E6-B2C8-912C512A8E58}" srcOrd="0" destOrd="0" parTransId="{758FD9CE-AC9A-41DB-A69D-631EAC4FCF5F}" sibTransId="{4279ACBC-322C-4702-9904-8679459E67CE}"/>
    <dgm:cxn modelId="{999055E0-1F50-4E08-98B5-4D1B06DD185F}" type="presOf" srcId="{174138C7-B071-49E6-B2C8-912C512A8E58}" destId="{5F30CC94-1590-4D37-A95E-13F8552E9F14}" srcOrd="0" destOrd="0" presId="urn:microsoft.com/office/officeart/2008/layout/AlternatingPictureCircles"/>
    <dgm:cxn modelId="{B3D2F400-4BD6-4C8E-978C-E8192E361AF1}" type="presParOf" srcId="{BC0CDD11-8B36-4D5C-86A5-C861E53C775C}" destId="{B86860BD-1266-4ABF-B9BD-C983432E7211}" srcOrd="0" destOrd="0" presId="urn:microsoft.com/office/officeart/2008/layout/AlternatingPictureCircles"/>
    <dgm:cxn modelId="{28B2217D-6FDD-44D4-911B-C47A7A4D1196}" type="presParOf" srcId="{B86860BD-1266-4ABF-B9BD-C983432E7211}" destId="{7C3221E8-16CE-45B5-959F-67987A6F1810}" srcOrd="0" destOrd="0" presId="urn:microsoft.com/office/officeart/2008/layout/AlternatingPictureCircles"/>
    <dgm:cxn modelId="{98781638-779A-4206-A684-8576BDF2D9D0}" type="presParOf" srcId="{B86860BD-1266-4ABF-B9BD-C983432E7211}" destId="{851F24F5-B456-4CB3-921D-17A8C512E8F6}" srcOrd="1" destOrd="0" presId="urn:microsoft.com/office/officeart/2008/layout/AlternatingPictureCircles"/>
    <dgm:cxn modelId="{B36D7B03-F81F-41B3-A269-540D5261AA61}" type="presParOf" srcId="{B86860BD-1266-4ABF-B9BD-C983432E7211}" destId="{5F30CC94-1590-4D37-A95E-13F8552E9F14}" srcOrd="2" destOrd="0" presId="urn:microsoft.com/office/officeart/2008/layout/AlternatingPictureCircles"/>
    <dgm:cxn modelId="{37EC9DA6-5861-4541-B4B5-CCA2F17541AE}" type="presParOf" srcId="{B86860BD-1266-4ABF-B9BD-C983432E7211}" destId="{AB29E218-99EC-4D90-AA7C-E28D1B9E46C6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839AE-63B7-40D6-B016-7A91202E9985}">
      <dsp:nvSpPr>
        <dsp:cNvPr id="0" name=""/>
        <dsp:cNvSpPr/>
      </dsp:nvSpPr>
      <dsp:spPr>
        <a:xfrm>
          <a:off x="2054161" y="1700501"/>
          <a:ext cx="1263432" cy="1216510"/>
        </a:xfrm>
        <a:prstGeom prst="donut">
          <a:avLst>
            <a:gd name="adj" fmla="val 1101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255F7-E0DA-442F-A65B-DDC77EAEED7E}">
      <dsp:nvSpPr>
        <dsp:cNvPr id="0" name=""/>
        <dsp:cNvSpPr/>
      </dsp:nvSpPr>
      <dsp:spPr>
        <a:xfrm>
          <a:off x="92062" y="0"/>
          <a:ext cx="2922501" cy="28350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A5D20-F425-42A7-AD31-F7762330946B}">
      <dsp:nvSpPr>
        <dsp:cNvPr id="0" name=""/>
        <dsp:cNvSpPr/>
      </dsp:nvSpPr>
      <dsp:spPr>
        <a:xfrm>
          <a:off x="2350833" y="1891240"/>
          <a:ext cx="812151" cy="90053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Top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5</a:t>
          </a:r>
        </a:p>
      </dsp:txBody>
      <dsp:txXfrm>
        <a:off x="2469770" y="2023121"/>
        <a:ext cx="574277" cy="636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221E8-16CE-45B5-959F-67987A6F1810}">
      <dsp:nvSpPr>
        <dsp:cNvPr id="0" name=""/>
        <dsp:cNvSpPr/>
      </dsp:nvSpPr>
      <dsp:spPr>
        <a:xfrm>
          <a:off x="1872950" y="1985925"/>
          <a:ext cx="1407237" cy="1253158"/>
        </a:xfrm>
        <a:prstGeom prst="donut">
          <a:avLst>
            <a:gd name="adj" fmla="val 11010"/>
          </a:avLst>
        </a:prstGeom>
        <a:solidFill>
          <a:schemeClr val="bg2">
            <a:lumMod val="95000"/>
            <a:lumOff val="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F24F5-B456-4CB3-921D-17A8C512E8F6}">
      <dsp:nvSpPr>
        <dsp:cNvPr id="0" name=""/>
        <dsp:cNvSpPr/>
      </dsp:nvSpPr>
      <dsp:spPr>
        <a:xfrm>
          <a:off x="0" y="416903"/>
          <a:ext cx="2871192" cy="266918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25400" cap="flat" cmpd="sng" algn="ctr">
          <a:solidFill>
            <a:srgbClr val="8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0CC94-1590-4D37-A95E-13F8552E9F14}">
      <dsp:nvSpPr>
        <dsp:cNvPr id="0" name=""/>
        <dsp:cNvSpPr/>
      </dsp:nvSpPr>
      <dsp:spPr>
        <a:xfrm>
          <a:off x="2137056" y="2196098"/>
          <a:ext cx="961424" cy="87742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Bottom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  <a:latin typeface="Arial"/>
              <a:ea typeface="+mn-ea"/>
              <a:cs typeface="+mn-cs"/>
            </a:rPr>
            <a:t>5</a:t>
          </a:r>
        </a:p>
      </dsp:txBody>
      <dsp:txXfrm>
        <a:off x="2277853" y="2324594"/>
        <a:ext cx="679830" cy="620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2a3310bb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2a3310bb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2a3310bbe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2a3310bbe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2a3310bbe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2a3310bbe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3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28be81424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28be81424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5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51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5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78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2a3310b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2a3310bb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3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  <a:effectLst>
            <a:outerShdw blurRad="14287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121850" y="3641061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2285709" y="-1385084"/>
            <a:ext cx="3682436" cy="2297800"/>
            <a:chOff x="2285709" y="-1385084"/>
            <a:chExt cx="3682436" cy="2297800"/>
          </a:xfrm>
        </p:grpSpPr>
        <p:grpSp>
          <p:nvGrpSpPr>
            <p:cNvPr id="51" name="Google Shape;51;p2"/>
            <p:cNvGrpSpPr/>
            <p:nvPr/>
          </p:nvGrpSpPr>
          <p:grpSpPr>
            <a:xfrm rot="5400000">
              <a:off x="2145482" y="-88670"/>
              <a:ext cx="1520982" cy="302065"/>
              <a:chOff x="5642557" y="-150670"/>
              <a:chExt cx="1520982" cy="30206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10800000">
              <a:off x="2285709" y="-940189"/>
              <a:ext cx="302065" cy="1520982"/>
              <a:chOff x="-108754" y="2690919"/>
              <a:chExt cx="302065" cy="1520982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5620745" y="-1385084"/>
              <a:ext cx="347400" cy="2297800"/>
              <a:chOff x="6420895" y="-1455296"/>
              <a:chExt cx="347400" cy="2297800"/>
            </a:xfrm>
          </p:grpSpPr>
          <p:sp>
            <p:nvSpPr>
              <p:cNvPr id="64" name="Google Shape;64;p2"/>
              <p:cNvSpPr/>
              <p:nvPr/>
            </p:nvSpPr>
            <p:spPr>
              <a:xfrm rot="5400000">
                <a:off x="5457595" y="-4919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5736895" y="-1888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>
            <a:off x="-1752505" y="1"/>
            <a:ext cx="2376680" cy="3260858"/>
            <a:chOff x="-1752505" y="43776"/>
            <a:chExt cx="2376680" cy="3260858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-558008" y="3170665"/>
              <a:ext cx="1105976" cy="133969"/>
              <a:chOff x="8183182" y="663852"/>
              <a:chExt cx="1475028" cy="178673"/>
            </a:xfrm>
          </p:grpSpPr>
          <p:grpSp>
            <p:nvGrpSpPr>
              <p:cNvPr id="68" name="Google Shape;68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" name="Google Shape;90;p2"/>
            <p:cNvGrpSpPr/>
            <p:nvPr/>
          </p:nvGrpSpPr>
          <p:grpSpPr>
            <a:xfrm rot="5400000">
              <a:off x="85100" y="1293637"/>
              <a:ext cx="98902" cy="553090"/>
              <a:chOff x="4898850" y="4820550"/>
              <a:chExt cx="98902" cy="55309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4898850" y="4820550"/>
                <a:ext cx="98902" cy="98902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fill="none" extrusionOk="0">
                    <a:moveTo>
                      <a:pt x="1810" y="124"/>
                    </a:moveTo>
                    <a:cubicBezTo>
                      <a:pt x="2603" y="248"/>
                      <a:pt x="3173" y="1017"/>
                      <a:pt x="3024" y="1810"/>
                    </a:cubicBezTo>
                    <a:cubicBezTo>
                      <a:pt x="2900" y="2603"/>
                      <a:pt x="2157" y="3173"/>
                      <a:pt x="1339" y="3025"/>
                    </a:cubicBezTo>
                    <a:cubicBezTo>
                      <a:pt x="545" y="2901"/>
                      <a:pt x="0" y="2157"/>
                      <a:pt x="124" y="1339"/>
                    </a:cubicBezTo>
                    <a:cubicBezTo>
                      <a:pt x="248" y="546"/>
                      <a:pt x="992" y="0"/>
                      <a:pt x="1810" y="1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4339" y="4847971"/>
                <a:ext cx="46366" cy="4309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383" extrusionOk="0">
                    <a:moveTo>
                      <a:pt x="744" y="1"/>
                    </a:moveTo>
                    <a:cubicBezTo>
                      <a:pt x="417" y="1"/>
                      <a:pt x="119" y="253"/>
                      <a:pt x="74" y="583"/>
                    </a:cubicBezTo>
                    <a:cubicBezTo>
                      <a:pt x="0" y="955"/>
                      <a:pt x="273" y="1327"/>
                      <a:pt x="645" y="1376"/>
                    </a:cubicBezTo>
                    <a:cubicBezTo>
                      <a:pt x="676" y="1380"/>
                      <a:pt x="708" y="1383"/>
                      <a:pt x="739" y="1383"/>
                    </a:cubicBezTo>
                    <a:cubicBezTo>
                      <a:pt x="1074" y="1383"/>
                      <a:pt x="1370" y="1146"/>
                      <a:pt x="1438" y="806"/>
                    </a:cubicBezTo>
                    <a:cubicBezTo>
                      <a:pt x="1487" y="434"/>
                      <a:pt x="1240" y="62"/>
                      <a:pt x="868" y="13"/>
                    </a:cubicBezTo>
                    <a:cubicBezTo>
                      <a:pt x="826" y="4"/>
                      <a:pt x="785" y="1"/>
                      <a:pt x="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901935" y="5281687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2951"/>
                    </a:moveTo>
                    <a:cubicBezTo>
                      <a:pt x="645" y="2951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ubicBezTo>
                      <a:pt x="2950" y="2306"/>
                      <a:pt x="2281" y="2951"/>
                      <a:pt x="1463" y="29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925866" y="5306428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297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1" y="1388"/>
                      <a:pt x="1389" y="1066"/>
                      <a:pt x="1389" y="694"/>
                    </a:cubicBezTo>
                    <a:cubicBezTo>
                      <a:pt x="1389" y="297"/>
                      <a:pt x="1091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942100" y="4917862"/>
                <a:ext cx="31" cy="358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504" fill="none" extrusionOk="0">
                    <a:moveTo>
                      <a:pt x="0" y="11503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>
              <a:off x="-1752505" y="2269891"/>
              <a:ext cx="2297800" cy="347400"/>
              <a:chOff x="-1414555" y="3058729"/>
              <a:chExt cx="2297800" cy="3474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-1414555" y="33380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-1111455" y="30587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-5400000">
              <a:off x="-311438" y="-30503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1" y="3929284"/>
            <a:ext cx="7734714" cy="2599313"/>
            <a:chOff x="11" y="3929284"/>
            <a:chExt cx="7734714" cy="2599313"/>
          </a:xfrm>
        </p:grpSpPr>
        <p:grpSp>
          <p:nvGrpSpPr>
            <p:cNvPr id="101" name="Google Shape;101;p2"/>
            <p:cNvGrpSpPr/>
            <p:nvPr/>
          </p:nvGrpSpPr>
          <p:grpSpPr>
            <a:xfrm rot="10800000">
              <a:off x="1563339" y="4450440"/>
              <a:ext cx="883262" cy="242091"/>
              <a:chOff x="2300350" y="2601250"/>
              <a:chExt cx="2275275" cy="62362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2"/>
            <p:cNvSpPr/>
            <p:nvPr/>
          </p:nvSpPr>
          <p:spPr>
            <a:xfrm rot="10800000">
              <a:off x="6707657" y="3929284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rot="5400000">
              <a:off x="6559423" y="4651042"/>
              <a:ext cx="883262" cy="242091"/>
              <a:chOff x="2300350" y="2601250"/>
              <a:chExt cx="2275275" cy="6236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2"/>
            <p:cNvSpPr/>
            <p:nvPr/>
          </p:nvSpPr>
          <p:spPr>
            <a:xfrm rot="10800000">
              <a:off x="11" y="3929288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2"/>
            <p:cNvGrpSpPr/>
            <p:nvPr/>
          </p:nvGrpSpPr>
          <p:grpSpPr>
            <a:xfrm rot="-5400000" flipH="1">
              <a:off x="6724721" y="5297767"/>
              <a:ext cx="1823016" cy="196994"/>
              <a:chOff x="7857346" y="4002005"/>
              <a:chExt cx="1823016" cy="196994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2"/>
            <p:cNvGrpSpPr/>
            <p:nvPr/>
          </p:nvGrpSpPr>
          <p:grpSpPr>
            <a:xfrm rot="-5400000" flipH="1">
              <a:off x="3743196" y="5518592"/>
              <a:ext cx="1823016" cy="196994"/>
              <a:chOff x="7857346" y="4002005"/>
              <a:chExt cx="1823016" cy="196994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2"/>
          <p:cNvGrpSpPr/>
          <p:nvPr/>
        </p:nvGrpSpPr>
        <p:grpSpPr>
          <a:xfrm>
            <a:off x="7420820" y="70201"/>
            <a:ext cx="3199750" cy="4333922"/>
            <a:chOff x="7420820" y="70201"/>
            <a:chExt cx="3199750" cy="4333922"/>
          </a:xfrm>
        </p:grpSpPr>
        <p:sp>
          <p:nvSpPr>
            <p:cNvPr id="126" name="Google Shape;126;p2"/>
            <p:cNvSpPr/>
            <p:nvPr/>
          </p:nvSpPr>
          <p:spPr>
            <a:xfrm rot="10800000">
              <a:off x="8625870" y="317066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8206162" y="-27861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8267389" y="242565"/>
              <a:ext cx="883262" cy="242091"/>
              <a:chOff x="2300350" y="2601250"/>
              <a:chExt cx="2275275" cy="623625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8267392" y="4270154"/>
              <a:ext cx="1105976" cy="133969"/>
              <a:chOff x="8183182" y="663852"/>
              <a:chExt cx="1475028" cy="178673"/>
            </a:xfrm>
          </p:grpSpPr>
          <p:grpSp>
            <p:nvGrpSpPr>
              <p:cNvPr id="136" name="Google Shape;136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2"/>
            <p:cNvGrpSpPr/>
            <p:nvPr/>
          </p:nvGrpSpPr>
          <p:grpSpPr>
            <a:xfrm>
              <a:off x="7861857" y="1218667"/>
              <a:ext cx="1520982" cy="302065"/>
              <a:chOff x="5642557" y="-150670"/>
              <a:chExt cx="1520982" cy="302065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2"/>
            <p:cNvGrpSpPr/>
            <p:nvPr/>
          </p:nvGrpSpPr>
          <p:grpSpPr>
            <a:xfrm>
              <a:off x="7420820" y="2617291"/>
              <a:ext cx="2637100" cy="376400"/>
              <a:chOff x="7624995" y="2199679"/>
              <a:chExt cx="2637100" cy="376400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>
                <a:off x="7624995" y="25079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>
                <a:off x="8267395" y="21996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9" name="Google Shape;16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2" name="Google Shape;21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0" name="Google Shape;22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26" name="Google Shape;226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32" name="Google Shape;23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3" name="Google Shape;23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57" name="Google Shape;257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64" name="Google Shape;264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0" name="Google Shape;35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94" name="Google Shape;39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08" name="Google Shape;40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21" name="Google Shape;42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27" name="Google Shape;42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34" name="Google Shape;43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42" name="Google Shape;44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50" name="Google Shape;45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1" name="Google Shape;491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4" name="Google Shape;534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1" name="Google Shape;541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49" name="Google Shape;549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5" name="Google Shape;565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0" name="Google Shape;570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6" name="Google Shape;576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3" name="Google Shape;583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2" name="Google Shape;622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4" name="Google Shape;624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27" name="Google Shape;627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2" name="Google Shape;63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2" name="Google Shape;642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48" name="Google Shape;648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5" name="Google Shape;65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2" name="Google Shape;66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69" name="Google Shape;669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77" name="Google Shape;677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19" name="Google Shape;719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29" name="Google Shape;729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2" name="Google Shape;732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38" name="Google Shape;73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5" name="Google Shape;745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49" name="Google Shape;749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0" name="Google Shape;750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1" name="Google Shape;761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1" name="Google Shape;771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2" name="Google Shape;772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79" name="Google Shape;779;p1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20" name="Google Shape;820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9" name="Google Shape;859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60" name="Google Shape;860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61" name="Google Shape;861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67" name="Google Shape;867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11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873" name="Google Shape;873;p1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76" name="Google Shape;876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80" name="Google Shape;88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887" name="Google Shape;887;p1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93" name="Google Shape;893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99" name="Google Shape;899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06" name="Google Shape;906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7" name="Google Shape;907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8" name="Google Shape;91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29" name="Google Shape;929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1"/>
          <p:cNvGrpSpPr/>
          <p:nvPr/>
        </p:nvGrpSpPr>
        <p:grpSpPr>
          <a:xfrm>
            <a:off x="-235013" y="606814"/>
            <a:ext cx="1519438" cy="586800"/>
            <a:chOff x="-235013" y="606814"/>
            <a:chExt cx="1519438" cy="586800"/>
          </a:xfrm>
        </p:grpSpPr>
        <p:sp>
          <p:nvSpPr>
            <p:cNvPr id="944" name="Google Shape;944;p1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11"/>
            <p:cNvGrpSpPr/>
            <p:nvPr/>
          </p:nvGrpSpPr>
          <p:grpSpPr>
            <a:xfrm>
              <a:off x="-235013" y="829744"/>
              <a:ext cx="1105976" cy="133969"/>
              <a:chOff x="8183182" y="663852"/>
              <a:chExt cx="1475028" cy="178673"/>
            </a:xfrm>
          </p:grpSpPr>
          <p:grpSp>
            <p:nvGrpSpPr>
              <p:cNvPr id="946" name="Google Shape;946;p1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947" name="Google Shape;947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7" name="Google Shape;957;p1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958" name="Google Shape;958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ravina-karni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9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fif"/><Relationship Id="rId5" Type="http://schemas.openxmlformats.org/officeDocument/2006/relationships/image" Target="../media/image27.png"/><Relationship Id="rId4" Type="http://schemas.openxmlformats.org/officeDocument/2006/relationships/image" Target="../media/image26.jf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f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/>
          <p:nvPr/>
        </p:nvSpPr>
        <p:spPr>
          <a:xfrm>
            <a:off x="620572" y="1817994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5"/>
          <p:cNvSpPr txBox="1">
            <a:spLocks noGrp="1"/>
          </p:cNvSpPr>
          <p:nvPr>
            <p:ph type="subTitle" idx="1"/>
          </p:nvPr>
        </p:nvSpPr>
        <p:spPr>
          <a:xfrm>
            <a:off x="-349792" y="2771997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WEEK 2 -TASK 4</a:t>
            </a:r>
            <a:endParaRPr u="sng" dirty="0"/>
          </a:p>
        </p:txBody>
      </p:sp>
      <p:grpSp>
        <p:nvGrpSpPr>
          <p:cNvPr id="979" name="Google Shape;979;p15"/>
          <p:cNvGrpSpPr/>
          <p:nvPr/>
        </p:nvGrpSpPr>
        <p:grpSpPr>
          <a:xfrm rot="5400000">
            <a:off x="4843800" y="496862"/>
            <a:ext cx="98902" cy="553090"/>
            <a:chOff x="4898850" y="4820550"/>
            <a:chExt cx="98902" cy="553090"/>
          </a:xfrm>
        </p:grpSpPr>
        <p:sp>
          <p:nvSpPr>
            <p:cNvPr id="980" name="Google Shape;980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>
            <a:off x="6763126" y="2043519"/>
            <a:ext cx="1252897" cy="51000"/>
            <a:chOff x="2915381" y="4104819"/>
            <a:chExt cx="1252897" cy="51000"/>
          </a:xfrm>
        </p:grpSpPr>
        <p:sp>
          <p:nvSpPr>
            <p:cNvPr id="986" name="Google Shape;986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15"/>
          <p:cNvSpPr txBox="1">
            <a:spLocks noGrp="1"/>
          </p:cNvSpPr>
          <p:nvPr>
            <p:ph type="ctrTitle"/>
          </p:nvPr>
        </p:nvSpPr>
        <p:spPr>
          <a:xfrm>
            <a:off x="884588" y="794253"/>
            <a:ext cx="4144831" cy="1661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WAVECON </a:t>
            </a:r>
            <a:r>
              <a:rPr lang="en" dirty="0">
                <a:solidFill>
                  <a:schemeClr val="lt1"/>
                </a:solidFill>
              </a:rPr>
              <a:t> 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sz="2000" dirty="0"/>
              <a:t>TELECOM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A34F5-63B1-E18B-9A52-DBCFB7B5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022" y="81257"/>
            <a:ext cx="1067454" cy="1067454"/>
          </a:xfrm>
          <a:prstGeom prst="rect">
            <a:avLst/>
          </a:prstGeom>
        </p:spPr>
      </p:pic>
      <p:sp>
        <p:nvSpPr>
          <p:cNvPr id="4" name="Google Shape;977;p15">
            <a:extLst>
              <a:ext uri="{FF2B5EF4-FFF2-40B4-BE49-F238E27FC236}">
                <a16:creationId xmlns:a16="http://schemas.microsoft.com/office/drawing/2014/main" id="{97EAA060-29F4-2A95-FDFE-7CDEFBB84F49}"/>
              </a:ext>
            </a:extLst>
          </p:cNvPr>
          <p:cNvSpPr/>
          <p:nvPr/>
        </p:nvSpPr>
        <p:spPr>
          <a:xfrm>
            <a:off x="5901267" y="3680148"/>
            <a:ext cx="2413000" cy="3521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</a:t>
            </a:r>
            <a:r>
              <a:rPr lang="en-US" b="1" u="sng" dirty="0"/>
              <a:t>RAVINA KARNIK</a:t>
            </a:r>
            <a:endParaRPr b="1" u="sng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22F645E5-35F6-C995-6642-F53C0B8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89" y="3680149"/>
            <a:ext cx="328723" cy="32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149A2-4A68-1C41-6A38-0E5F05AAD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796" y="3328043"/>
            <a:ext cx="1032933" cy="1032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07708" y="955036"/>
            <a:ext cx="8598664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6EE8A-DCAD-AFF1-8759-A925F62C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" y="1168400"/>
            <a:ext cx="7975752" cy="348488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</p:spPr>
      </p:pic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96146"/>
            <a:ext cx="8330604" cy="5881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</a:rPr>
              <a:t>Is there any plan that is discontinued after the 5G launch? What is the reason for it?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92859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272668" y="1056073"/>
            <a:ext cx="8598664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96146"/>
            <a:ext cx="8330604" cy="5881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Exo"/>
                <a:ea typeface="Exo"/>
                <a:cs typeface="Exo"/>
                <a:sym typeface="Exo"/>
              </a:rPr>
              <a:t>Impact of 5G launch on ARPU in different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581E0-928E-131F-0C18-3ECC4BC3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94" y="1277094"/>
            <a:ext cx="7239627" cy="333784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8463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2"/>
          <p:cNvSpPr txBox="1">
            <a:spLocks noGrp="1"/>
          </p:cNvSpPr>
          <p:nvPr>
            <p:ph type="title"/>
          </p:nvPr>
        </p:nvSpPr>
        <p:spPr>
          <a:xfrm>
            <a:off x="713100" y="242081"/>
            <a:ext cx="7717800" cy="569400"/>
          </a:xfrm>
          <a:prstGeom prst="rect">
            <a:avLst/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 IMPACT OF 5G LAUNCH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2174ED-4510-EF38-1369-E2317877C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9387"/>
              </p:ext>
            </p:extLst>
          </p:nvPr>
        </p:nvGraphicFramePr>
        <p:xfrm>
          <a:off x="713100" y="1258790"/>
          <a:ext cx="3475021" cy="2917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7C2F953-3FAC-8E29-B73B-4825A9E6B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20966"/>
              </p:ext>
            </p:extLst>
          </p:nvPr>
        </p:nvGraphicFramePr>
        <p:xfrm>
          <a:off x="5017864" y="811481"/>
          <a:ext cx="3413035" cy="323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Google Shape;2145;p4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3646050" y="1901375"/>
            <a:ext cx="1851900" cy="18537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rgbClr val="8FFFFF">
                <a:alpha val="40000"/>
              </a:srgbClr>
            </a:outerShdw>
          </a:effectLst>
        </p:spPr>
      </p:pic>
      <p:grpSp>
        <p:nvGrpSpPr>
          <p:cNvPr id="2147" name="Google Shape;2147;p46"/>
          <p:cNvGrpSpPr/>
          <p:nvPr/>
        </p:nvGrpSpPr>
        <p:grpSpPr>
          <a:xfrm>
            <a:off x="371346" y="1627219"/>
            <a:ext cx="2357052" cy="939139"/>
            <a:chOff x="750297" y="1935556"/>
            <a:chExt cx="2357052" cy="939139"/>
          </a:xfrm>
        </p:grpSpPr>
        <p:sp>
          <p:nvSpPr>
            <p:cNvPr id="2148" name="Google Shape;2148;p46"/>
            <p:cNvSpPr/>
            <p:nvPr/>
          </p:nvSpPr>
          <p:spPr>
            <a:xfrm>
              <a:off x="750297" y="1935556"/>
              <a:ext cx="2357052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Exclusive Promotions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49" name="Google Shape;2149;p46"/>
            <p:cNvSpPr txBox="1"/>
            <p:nvPr/>
          </p:nvSpPr>
          <p:spPr>
            <a:xfrm>
              <a:off x="1220522" y="2312195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Offer special promotions and discounts to existing customers for contract renewals.</a:t>
              </a:r>
              <a:endParaRPr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164808" y="3289648"/>
            <a:ext cx="8812938" cy="1004375"/>
            <a:chOff x="48520" y="2197063"/>
            <a:chExt cx="8812938" cy="1004375"/>
          </a:xfrm>
        </p:grpSpPr>
        <p:sp>
          <p:nvSpPr>
            <p:cNvPr id="2151" name="Google Shape;2151;p46"/>
            <p:cNvSpPr/>
            <p:nvPr/>
          </p:nvSpPr>
          <p:spPr>
            <a:xfrm>
              <a:off x="48520" y="2197063"/>
              <a:ext cx="2561427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</a:t>
              </a: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Workshops and Webinars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2" name="Google Shape;2152;p46"/>
            <p:cNvSpPr txBox="1"/>
            <p:nvPr/>
          </p:nvSpPr>
          <p:spPr>
            <a:xfrm>
              <a:off x="6507939" y="2638938"/>
              <a:ext cx="2353519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Broaden Service Offerings: Introduce new services such as high-speed internet, smart home solutions, or enterprise package</a:t>
              </a:r>
              <a:endParaRPr sz="9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54" name="Google Shape;2154;p46"/>
          <p:cNvSpPr/>
          <p:nvPr/>
        </p:nvSpPr>
        <p:spPr>
          <a:xfrm>
            <a:off x="6404870" y="3325617"/>
            <a:ext cx="257287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Broaden Service Offerings: </a:t>
            </a: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156" name="Google Shape;2156;p46"/>
          <p:cNvGrpSpPr/>
          <p:nvPr/>
        </p:nvGrpSpPr>
        <p:grpSpPr>
          <a:xfrm>
            <a:off x="6473450" y="1624944"/>
            <a:ext cx="2291711" cy="969559"/>
            <a:chOff x="6624946" y="1930031"/>
            <a:chExt cx="2291711" cy="969559"/>
          </a:xfrm>
        </p:grpSpPr>
        <p:sp>
          <p:nvSpPr>
            <p:cNvPr id="2157" name="Google Shape;2157;p46"/>
            <p:cNvSpPr/>
            <p:nvPr/>
          </p:nvSpPr>
          <p:spPr>
            <a:xfrm>
              <a:off x="6624946" y="1930031"/>
              <a:ext cx="222039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Customized Offerings: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8" name="Google Shape;2158;p46"/>
            <p:cNvSpPr txBox="1"/>
            <p:nvPr/>
          </p:nvSpPr>
          <p:spPr>
            <a:xfrm>
              <a:off x="6768950" y="2337090"/>
              <a:ext cx="214770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Adapt services based on the unique needs of different regions.</a:t>
              </a:r>
            </a:p>
          </p:txBody>
        </p:sp>
      </p:grpSp>
      <p:sp>
        <p:nvSpPr>
          <p:cNvPr id="2159" name="Google Shape;2159;p46"/>
          <p:cNvSpPr/>
          <p:nvPr/>
        </p:nvSpPr>
        <p:spPr>
          <a:xfrm>
            <a:off x="2784599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5740853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6"/>
          <p:cNvSpPr/>
          <p:nvPr/>
        </p:nvSpPr>
        <p:spPr>
          <a:xfrm>
            <a:off x="5740845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6"/>
          <p:cNvSpPr/>
          <p:nvPr/>
        </p:nvSpPr>
        <p:spPr>
          <a:xfrm>
            <a:off x="2747388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46"/>
          <p:cNvGrpSpPr/>
          <p:nvPr/>
        </p:nvGrpSpPr>
        <p:grpSpPr>
          <a:xfrm>
            <a:off x="4593924" y="2036862"/>
            <a:ext cx="331500" cy="331500"/>
            <a:chOff x="1443599" y="2835362"/>
            <a:chExt cx="331500" cy="331500"/>
          </a:xfrm>
        </p:grpSpPr>
        <p:sp>
          <p:nvSpPr>
            <p:cNvPr id="2211" name="Google Shape;2211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46"/>
          <p:cNvGrpSpPr/>
          <p:nvPr/>
        </p:nvGrpSpPr>
        <p:grpSpPr>
          <a:xfrm>
            <a:off x="3883148" y="2472278"/>
            <a:ext cx="331500" cy="331500"/>
            <a:chOff x="1443599" y="2835362"/>
            <a:chExt cx="331500" cy="331500"/>
          </a:xfrm>
        </p:grpSpPr>
        <p:sp>
          <p:nvSpPr>
            <p:cNvPr id="2214" name="Google Shape;2214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46"/>
          <p:cNvGrpSpPr/>
          <p:nvPr/>
        </p:nvGrpSpPr>
        <p:grpSpPr>
          <a:xfrm>
            <a:off x="4837801" y="2730218"/>
            <a:ext cx="331500" cy="331500"/>
            <a:chOff x="1443599" y="2835362"/>
            <a:chExt cx="331500" cy="331500"/>
          </a:xfrm>
        </p:grpSpPr>
        <p:sp>
          <p:nvSpPr>
            <p:cNvPr id="2217" name="Google Shape;2217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6"/>
          <p:cNvGrpSpPr/>
          <p:nvPr/>
        </p:nvGrpSpPr>
        <p:grpSpPr>
          <a:xfrm>
            <a:off x="4406124" y="3218087"/>
            <a:ext cx="331500" cy="331500"/>
            <a:chOff x="1443599" y="2835362"/>
            <a:chExt cx="331500" cy="331500"/>
          </a:xfrm>
        </p:grpSpPr>
        <p:sp>
          <p:nvSpPr>
            <p:cNvPr id="2220" name="Google Shape;2220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22" name="Google Shape;2222;p46"/>
          <p:cNvCxnSpPr>
            <a:stCxn id="2159" idx="6"/>
            <a:endCxn id="2214" idx="2"/>
          </p:cNvCxnSpPr>
          <p:nvPr/>
        </p:nvCxnSpPr>
        <p:spPr>
          <a:xfrm>
            <a:off x="3440099" y="1901380"/>
            <a:ext cx="443049" cy="7366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46"/>
          <p:cNvCxnSpPr>
            <a:stCxn id="2187" idx="2"/>
            <a:endCxn id="2211" idx="6"/>
          </p:cNvCxnSpPr>
          <p:nvPr/>
        </p:nvCxnSpPr>
        <p:spPr>
          <a:xfrm flipH="1">
            <a:off x="4925445" y="1901380"/>
            <a:ext cx="815400" cy="301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4" name="Google Shape;2224;p46"/>
          <p:cNvCxnSpPr>
            <a:stCxn id="2204" idx="6"/>
            <a:endCxn id="2220" idx="2"/>
          </p:cNvCxnSpPr>
          <p:nvPr/>
        </p:nvCxnSpPr>
        <p:spPr>
          <a:xfrm rot="10800000" flipH="1">
            <a:off x="3402888" y="3383905"/>
            <a:ext cx="1003200" cy="120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5" name="Google Shape;2225;p46"/>
          <p:cNvCxnSpPr>
            <a:stCxn id="2186" idx="2"/>
            <a:endCxn id="2217" idx="6"/>
          </p:cNvCxnSpPr>
          <p:nvPr/>
        </p:nvCxnSpPr>
        <p:spPr>
          <a:xfrm rot="10800000">
            <a:off x="5169301" y="2895969"/>
            <a:ext cx="571552" cy="6082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9C28-9AC7-D3A2-963F-9322BD413814}"/>
              </a:ext>
            </a:extLst>
          </p:cNvPr>
          <p:cNvSpPr/>
          <p:nvPr/>
        </p:nvSpPr>
        <p:spPr>
          <a:xfrm>
            <a:off x="439278" y="402572"/>
            <a:ext cx="8025560" cy="50719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Exo" panose="020B0604020202020204" charset="0"/>
              </a:rPr>
              <a:t>Revenue Elevation Strategies</a:t>
            </a:r>
            <a:endParaRPr lang="en-US" sz="2400" b="1" dirty="0">
              <a:solidFill>
                <a:schemeClr val="accent1">
                  <a:lumMod val="90000"/>
                  <a:lumOff val="10000"/>
                </a:schemeClr>
              </a:solidFill>
              <a:latin typeface="Exo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43CBD-DF11-13DC-2FC7-6B83A5F2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19220" y="3344226"/>
            <a:ext cx="350423" cy="276043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3" name="Google Shape;2149;p46">
            <a:extLst>
              <a:ext uri="{FF2B5EF4-FFF2-40B4-BE49-F238E27FC236}">
                <a16:creationId xmlns:a16="http://schemas.microsoft.com/office/drawing/2014/main" id="{8FBC8C30-EEF0-B37F-6DC4-902D660D198A}"/>
              </a:ext>
            </a:extLst>
          </p:cNvPr>
          <p:cNvSpPr txBox="1"/>
          <p:nvPr/>
        </p:nvSpPr>
        <p:spPr>
          <a:xfrm>
            <a:off x="84089" y="3685511"/>
            <a:ext cx="2642146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Workshops and Webinars: Conduct educational sessions to showcase the benefits of premium services</a:t>
            </a:r>
            <a:endParaRPr sz="10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38E4BF-C265-A884-7111-4E84FE605C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99" t="17636" r="16717" b="15246"/>
          <a:stretch/>
        </p:blipFill>
        <p:spPr>
          <a:xfrm>
            <a:off x="2919466" y="3332222"/>
            <a:ext cx="340480" cy="35328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4B77F2-5954-0216-E731-C3142B673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382" y="1730420"/>
            <a:ext cx="334344" cy="334344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8E58CD-D32A-C60E-6680-946D8C6FFA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57" t="13405" r="14722" b="8974"/>
          <a:stretch/>
        </p:blipFill>
        <p:spPr>
          <a:xfrm>
            <a:off x="2964256" y="1706933"/>
            <a:ext cx="323893" cy="381317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Google Shape;2145;p4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3646050" y="1901375"/>
            <a:ext cx="1851900" cy="18537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rgbClr val="8FFFFF">
                <a:alpha val="40000"/>
              </a:srgbClr>
            </a:outerShdw>
          </a:effectLst>
        </p:spPr>
      </p:pic>
      <p:grpSp>
        <p:nvGrpSpPr>
          <p:cNvPr id="2147" name="Google Shape;2147;p46"/>
          <p:cNvGrpSpPr/>
          <p:nvPr/>
        </p:nvGrpSpPr>
        <p:grpSpPr>
          <a:xfrm>
            <a:off x="371346" y="1627219"/>
            <a:ext cx="2357052" cy="939139"/>
            <a:chOff x="750297" y="1935556"/>
            <a:chExt cx="2357052" cy="939139"/>
          </a:xfrm>
        </p:grpSpPr>
        <p:sp>
          <p:nvSpPr>
            <p:cNvPr id="2148" name="Google Shape;2148;p46"/>
            <p:cNvSpPr/>
            <p:nvPr/>
          </p:nvSpPr>
          <p:spPr>
            <a:xfrm>
              <a:off x="750297" y="1935556"/>
              <a:ext cx="2357052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Employee Training: 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49" name="Google Shape;2149;p46"/>
            <p:cNvSpPr txBox="1"/>
            <p:nvPr/>
          </p:nvSpPr>
          <p:spPr>
            <a:xfrm>
              <a:off x="1220522" y="2312195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Train employees to provide excellent customer service and support</a:t>
              </a:r>
              <a:endParaRPr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162080" y="3220369"/>
            <a:ext cx="8815666" cy="1073654"/>
            <a:chOff x="45792" y="2127784"/>
            <a:chExt cx="8815666" cy="1073654"/>
          </a:xfrm>
        </p:grpSpPr>
        <p:sp>
          <p:nvSpPr>
            <p:cNvPr id="2151" name="Google Shape;2151;p46"/>
            <p:cNvSpPr/>
            <p:nvPr/>
          </p:nvSpPr>
          <p:spPr>
            <a:xfrm>
              <a:off x="45792" y="2127784"/>
              <a:ext cx="2561427" cy="3999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Language Options: 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2" name="Google Shape;2152;p46"/>
            <p:cNvSpPr txBox="1"/>
            <p:nvPr/>
          </p:nvSpPr>
          <p:spPr>
            <a:xfrm>
              <a:off x="6507939" y="2638938"/>
              <a:ext cx="2353519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Develop interactive mobile apps with features like bill tracking, data usage monitoring, and customer support.</a:t>
              </a:r>
              <a:endParaRPr sz="9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54" name="Google Shape;2154;p46"/>
          <p:cNvSpPr/>
          <p:nvPr/>
        </p:nvSpPr>
        <p:spPr>
          <a:xfrm>
            <a:off x="6525259" y="3282297"/>
            <a:ext cx="205996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Interactive Apps:  </a:t>
            </a: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156" name="Google Shape;2156;p46"/>
          <p:cNvGrpSpPr/>
          <p:nvPr/>
        </p:nvGrpSpPr>
        <p:grpSpPr>
          <a:xfrm>
            <a:off x="6473450" y="1624944"/>
            <a:ext cx="2298484" cy="991544"/>
            <a:chOff x="6624946" y="1930031"/>
            <a:chExt cx="2298484" cy="991544"/>
          </a:xfrm>
        </p:grpSpPr>
        <p:sp>
          <p:nvSpPr>
            <p:cNvPr id="2157" name="Google Shape;2157;p46"/>
            <p:cNvSpPr/>
            <p:nvPr/>
          </p:nvSpPr>
          <p:spPr>
            <a:xfrm>
              <a:off x="6624946" y="1930031"/>
              <a:ext cx="2220397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Incentivized Referrals: 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8" name="Google Shape;2158;p46"/>
            <p:cNvSpPr txBox="1"/>
            <p:nvPr/>
          </p:nvSpPr>
          <p:spPr>
            <a:xfrm>
              <a:off x="6775723" y="2359075"/>
              <a:ext cx="2147707" cy="5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Launch a referral program offering discounts or additional data for customers who refer new users.</a:t>
              </a:r>
            </a:p>
          </p:txBody>
        </p:sp>
      </p:grpSp>
      <p:sp>
        <p:nvSpPr>
          <p:cNvPr id="2159" name="Google Shape;2159;p46"/>
          <p:cNvSpPr/>
          <p:nvPr/>
        </p:nvSpPr>
        <p:spPr>
          <a:xfrm>
            <a:off x="2784599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5740853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6"/>
          <p:cNvSpPr/>
          <p:nvPr/>
        </p:nvSpPr>
        <p:spPr>
          <a:xfrm>
            <a:off x="5740845" y="1573630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6"/>
          <p:cNvSpPr/>
          <p:nvPr/>
        </p:nvSpPr>
        <p:spPr>
          <a:xfrm>
            <a:off x="2747388" y="3176455"/>
            <a:ext cx="655500" cy="655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46"/>
          <p:cNvGrpSpPr/>
          <p:nvPr/>
        </p:nvGrpSpPr>
        <p:grpSpPr>
          <a:xfrm>
            <a:off x="4593924" y="2036862"/>
            <a:ext cx="331500" cy="331500"/>
            <a:chOff x="1443599" y="2835362"/>
            <a:chExt cx="331500" cy="331500"/>
          </a:xfrm>
        </p:grpSpPr>
        <p:sp>
          <p:nvSpPr>
            <p:cNvPr id="2211" name="Google Shape;2211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46"/>
          <p:cNvGrpSpPr/>
          <p:nvPr/>
        </p:nvGrpSpPr>
        <p:grpSpPr>
          <a:xfrm>
            <a:off x="3883148" y="2472278"/>
            <a:ext cx="331500" cy="331500"/>
            <a:chOff x="1443599" y="2835362"/>
            <a:chExt cx="331500" cy="331500"/>
          </a:xfrm>
        </p:grpSpPr>
        <p:sp>
          <p:nvSpPr>
            <p:cNvPr id="2214" name="Google Shape;2214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46"/>
          <p:cNvGrpSpPr/>
          <p:nvPr/>
        </p:nvGrpSpPr>
        <p:grpSpPr>
          <a:xfrm>
            <a:off x="4837801" y="2730218"/>
            <a:ext cx="331500" cy="331500"/>
            <a:chOff x="1443599" y="2835362"/>
            <a:chExt cx="331500" cy="331500"/>
          </a:xfrm>
        </p:grpSpPr>
        <p:sp>
          <p:nvSpPr>
            <p:cNvPr id="2217" name="Google Shape;2217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6"/>
          <p:cNvGrpSpPr/>
          <p:nvPr/>
        </p:nvGrpSpPr>
        <p:grpSpPr>
          <a:xfrm>
            <a:off x="4406124" y="3218087"/>
            <a:ext cx="331500" cy="331500"/>
            <a:chOff x="1443599" y="2835362"/>
            <a:chExt cx="331500" cy="331500"/>
          </a:xfrm>
        </p:grpSpPr>
        <p:sp>
          <p:nvSpPr>
            <p:cNvPr id="2220" name="Google Shape;2220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22" name="Google Shape;2222;p46"/>
          <p:cNvCxnSpPr>
            <a:stCxn id="2159" idx="6"/>
            <a:endCxn id="2214" idx="2"/>
          </p:cNvCxnSpPr>
          <p:nvPr/>
        </p:nvCxnSpPr>
        <p:spPr>
          <a:xfrm>
            <a:off x="3440099" y="1901380"/>
            <a:ext cx="443049" cy="7366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46"/>
          <p:cNvCxnSpPr>
            <a:stCxn id="2187" idx="2"/>
            <a:endCxn id="2211" idx="6"/>
          </p:cNvCxnSpPr>
          <p:nvPr/>
        </p:nvCxnSpPr>
        <p:spPr>
          <a:xfrm flipH="1">
            <a:off x="4925445" y="1901380"/>
            <a:ext cx="815400" cy="301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4" name="Google Shape;2224;p46"/>
          <p:cNvCxnSpPr>
            <a:stCxn id="2204" idx="6"/>
            <a:endCxn id="2220" idx="2"/>
          </p:cNvCxnSpPr>
          <p:nvPr/>
        </p:nvCxnSpPr>
        <p:spPr>
          <a:xfrm rot="10800000" flipH="1">
            <a:off x="3402888" y="3383905"/>
            <a:ext cx="1003200" cy="120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5" name="Google Shape;2225;p46"/>
          <p:cNvCxnSpPr>
            <a:stCxn id="2186" idx="2"/>
            <a:endCxn id="2217" idx="6"/>
          </p:cNvCxnSpPr>
          <p:nvPr/>
        </p:nvCxnSpPr>
        <p:spPr>
          <a:xfrm rot="10800000">
            <a:off x="5169301" y="2895969"/>
            <a:ext cx="571552" cy="6082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9C28-9AC7-D3A2-963F-9322BD413814}"/>
              </a:ext>
            </a:extLst>
          </p:cNvPr>
          <p:cNvSpPr/>
          <p:nvPr/>
        </p:nvSpPr>
        <p:spPr>
          <a:xfrm>
            <a:off x="439278" y="402572"/>
            <a:ext cx="8025560" cy="50719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Exo" panose="020B0604020202020204" charset="0"/>
              </a:rPr>
              <a:t>Active Users Increase Strategies</a:t>
            </a:r>
          </a:p>
        </p:txBody>
      </p:sp>
      <p:sp>
        <p:nvSpPr>
          <p:cNvPr id="13" name="Google Shape;2149;p46">
            <a:extLst>
              <a:ext uri="{FF2B5EF4-FFF2-40B4-BE49-F238E27FC236}">
                <a16:creationId xmlns:a16="http://schemas.microsoft.com/office/drawing/2014/main" id="{8FBC8C30-EEF0-B37F-6DC4-902D660D198A}"/>
              </a:ext>
            </a:extLst>
          </p:cNvPr>
          <p:cNvSpPr txBox="1"/>
          <p:nvPr/>
        </p:nvSpPr>
        <p:spPr>
          <a:xfrm>
            <a:off x="84089" y="3685511"/>
            <a:ext cx="2642146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Language Options: Provide multilingual support to cater to a wider audience.</a:t>
            </a:r>
            <a:endParaRPr sz="10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E67CE-6021-706F-A43B-E0133BBC2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49" y="1736054"/>
            <a:ext cx="330404" cy="330404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2DDC5-EA7F-7FFB-31D7-F32E396E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374" y="3337988"/>
            <a:ext cx="312339" cy="31233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0928C-169C-D230-80D8-6E3BD4CC56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2" t="5822" r="11067" b="7683"/>
          <a:stretch/>
        </p:blipFill>
        <p:spPr>
          <a:xfrm>
            <a:off x="5930748" y="1736054"/>
            <a:ext cx="292749" cy="32909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88027-95FF-B486-2D3E-224744726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898272" y="3320939"/>
            <a:ext cx="299330" cy="29933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41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3934"/>
            <a:ext cx="9144000" cy="459611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" y="397774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043197"/>
                  </p:ext>
                </p:extLst>
              </p:nvPr>
            </p:nvGraphicFramePr>
            <p:xfrm>
              <a:off x="685800" y="273934"/>
              <a:ext cx="5735320" cy="45956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73934"/>
                <a:ext cx="5735320" cy="4595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17"/>
          <p:cNvGrpSpPr/>
          <p:nvPr/>
        </p:nvGrpSpPr>
        <p:grpSpPr>
          <a:xfrm>
            <a:off x="54458" y="3635351"/>
            <a:ext cx="1404075" cy="1138299"/>
            <a:chOff x="507305" y="1975018"/>
            <a:chExt cx="1755241" cy="677090"/>
          </a:xfrm>
        </p:grpSpPr>
        <p:sp>
          <p:nvSpPr>
            <p:cNvPr id="1016" name="Google Shape;1016;p17"/>
            <p:cNvSpPr/>
            <p:nvPr/>
          </p:nvSpPr>
          <p:spPr>
            <a:xfrm>
              <a:off x="536177" y="1975018"/>
              <a:ext cx="1726369" cy="1977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Revenue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17" name="Google Shape;1017;p17"/>
            <p:cNvSpPr txBox="1"/>
            <p:nvPr/>
          </p:nvSpPr>
          <p:spPr>
            <a:xfrm>
              <a:off x="507305" y="2180269"/>
              <a:ext cx="1726369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impact of the 5G launch on our revenue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6B21BF-3941-6E4A-B5F6-78E95003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0" y="1164170"/>
            <a:ext cx="520671" cy="520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9AF85-EA03-5E7A-9DA2-6DDB7680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09" y="1870103"/>
            <a:ext cx="472515" cy="47251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D4D793-F4EE-9516-4273-9838AD25EA12}"/>
              </a:ext>
            </a:extLst>
          </p:cNvPr>
          <p:cNvSpPr/>
          <p:nvPr/>
        </p:nvSpPr>
        <p:spPr>
          <a:xfrm>
            <a:off x="2149552" y="1495491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C05A7E0-7B6C-B62E-7488-05098C101B7F}"/>
              </a:ext>
            </a:extLst>
          </p:cNvPr>
          <p:cNvSpPr/>
          <p:nvPr/>
        </p:nvSpPr>
        <p:spPr>
          <a:xfrm>
            <a:off x="3964321" y="869267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7D4B826-C2AE-57CA-FD04-B2BA4BF22F31}"/>
              </a:ext>
            </a:extLst>
          </p:cNvPr>
          <p:cNvSpPr/>
          <p:nvPr/>
        </p:nvSpPr>
        <p:spPr>
          <a:xfrm>
            <a:off x="335605" y="792172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F44D00-2DBC-BB88-73A8-33171C9B3ED4}"/>
              </a:ext>
            </a:extLst>
          </p:cNvPr>
          <p:cNvSpPr/>
          <p:nvPr/>
        </p:nvSpPr>
        <p:spPr>
          <a:xfrm>
            <a:off x="7917164" y="888741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6B6CD61-A75D-6CA0-DB4E-F3C9F4744D5F}"/>
              </a:ext>
            </a:extLst>
          </p:cNvPr>
          <p:cNvSpPr/>
          <p:nvPr/>
        </p:nvSpPr>
        <p:spPr>
          <a:xfrm>
            <a:off x="5899924" y="1495491"/>
            <a:ext cx="850351" cy="117744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CE5AD6-54A6-79FC-9BAF-6B0146DE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93" y="1224236"/>
            <a:ext cx="460605" cy="460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AE8D80-9EBE-A56A-F22F-4D0F397B7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785" y="1855030"/>
            <a:ext cx="502660" cy="5026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B61078-53BD-0498-1EEB-976C03CAE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453" y="1208044"/>
            <a:ext cx="502221" cy="502221"/>
          </a:xfrm>
          <a:prstGeom prst="rect">
            <a:avLst/>
          </a:prstGeom>
        </p:spPr>
      </p:pic>
      <p:grpSp>
        <p:nvGrpSpPr>
          <p:cNvPr id="20" name="Google Shape;1015;p17">
            <a:extLst>
              <a:ext uri="{FF2B5EF4-FFF2-40B4-BE49-F238E27FC236}">
                <a16:creationId xmlns:a16="http://schemas.microsoft.com/office/drawing/2014/main" id="{4CEF88C9-EC9D-7438-BF90-1FA56DC16E40}"/>
              </a:ext>
            </a:extLst>
          </p:cNvPr>
          <p:cNvGrpSpPr/>
          <p:nvPr/>
        </p:nvGrpSpPr>
        <p:grpSpPr>
          <a:xfrm>
            <a:off x="1635760" y="3661424"/>
            <a:ext cx="1513970" cy="1125659"/>
            <a:chOff x="369924" y="1975018"/>
            <a:chExt cx="1892622" cy="669571"/>
          </a:xfrm>
        </p:grpSpPr>
        <p:sp>
          <p:nvSpPr>
            <p:cNvPr id="21" name="Google Shape;1016;p17">
              <a:extLst>
                <a:ext uri="{FF2B5EF4-FFF2-40B4-BE49-F238E27FC236}">
                  <a16:creationId xmlns:a16="http://schemas.microsoft.com/office/drawing/2014/main" id="{E0C8E641-4208-59FE-57CC-420902551D0D}"/>
                </a:ext>
              </a:extLst>
            </p:cNvPr>
            <p:cNvSpPr/>
            <p:nvPr/>
          </p:nvSpPr>
          <p:spPr>
            <a:xfrm>
              <a:off x="536177" y="1975018"/>
              <a:ext cx="1726369" cy="1977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KPI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" name="Google Shape;1017;p17">
              <a:extLst>
                <a:ext uri="{FF2B5EF4-FFF2-40B4-BE49-F238E27FC236}">
                  <a16:creationId xmlns:a16="http://schemas.microsoft.com/office/drawing/2014/main" id="{A261644F-5A44-3A68-CFB6-D88A83CBD79C}"/>
                </a:ext>
              </a:extLst>
            </p:cNvPr>
            <p:cNvSpPr txBox="1"/>
            <p:nvPr/>
          </p:nvSpPr>
          <p:spPr>
            <a:xfrm>
              <a:off x="369924" y="2172750"/>
              <a:ext cx="1887872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underperforming KPI’s after the 5G launch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3" name="Google Shape;1015;p17">
            <a:extLst>
              <a:ext uri="{FF2B5EF4-FFF2-40B4-BE49-F238E27FC236}">
                <a16:creationId xmlns:a16="http://schemas.microsoft.com/office/drawing/2014/main" id="{1383832B-7BA0-B981-70B7-B356360B7B37}"/>
              </a:ext>
            </a:extLst>
          </p:cNvPr>
          <p:cNvGrpSpPr/>
          <p:nvPr/>
        </p:nvGrpSpPr>
        <p:grpSpPr>
          <a:xfrm>
            <a:off x="3766365" y="3682327"/>
            <a:ext cx="1380979" cy="1176055"/>
            <a:chOff x="536177" y="2019383"/>
            <a:chExt cx="1726369" cy="699549"/>
          </a:xfrm>
        </p:grpSpPr>
        <p:sp>
          <p:nvSpPr>
            <p:cNvPr id="24" name="Google Shape;1016;p17">
              <a:extLst>
                <a:ext uri="{FF2B5EF4-FFF2-40B4-BE49-F238E27FC236}">
                  <a16:creationId xmlns:a16="http://schemas.microsoft.com/office/drawing/2014/main" id="{E90D2377-7FA5-8678-5131-DFFA388241E5}"/>
                </a:ext>
              </a:extLst>
            </p:cNvPr>
            <p:cNvSpPr/>
            <p:nvPr/>
          </p:nvSpPr>
          <p:spPr>
            <a:xfrm>
              <a:off x="536177" y="2019383"/>
              <a:ext cx="1726369" cy="18529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Plan</a:t>
              </a:r>
              <a:endParaRPr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5" name="Google Shape;1017;p17">
              <a:extLst>
                <a:ext uri="{FF2B5EF4-FFF2-40B4-BE49-F238E27FC236}">
                  <a16:creationId xmlns:a16="http://schemas.microsoft.com/office/drawing/2014/main" id="{4ADC42CC-571F-DAF0-44C3-84E7E2F8ED17}"/>
                </a:ext>
              </a:extLst>
            </p:cNvPr>
            <p:cNvSpPr txBox="1"/>
            <p:nvPr/>
          </p:nvSpPr>
          <p:spPr>
            <a:xfrm>
              <a:off x="536177" y="2247092"/>
              <a:ext cx="1726369" cy="47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Plan analysis after 5G launch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6" name="Google Shape;1015;p17">
            <a:extLst>
              <a:ext uri="{FF2B5EF4-FFF2-40B4-BE49-F238E27FC236}">
                <a16:creationId xmlns:a16="http://schemas.microsoft.com/office/drawing/2014/main" id="{8F645F07-3D6F-5B38-EC25-40BBC74C6857}"/>
              </a:ext>
            </a:extLst>
          </p:cNvPr>
          <p:cNvGrpSpPr/>
          <p:nvPr/>
        </p:nvGrpSpPr>
        <p:grpSpPr>
          <a:xfrm>
            <a:off x="5763980" y="3648981"/>
            <a:ext cx="1384779" cy="1138099"/>
            <a:chOff x="536176" y="2023990"/>
            <a:chExt cx="1731119" cy="676971"/>
          </a:xfrm>
        </p:grpSpPr>
        <p:sp>
          <p:nvSpPr>
            <p:cNvPr id="27" name="Google Shape;1016;p17">
              <a:extLst>
                <a:ext uri="{FF2B5EF4-FFF2-40B4-BE49-F238E27FC236}">
                  <a16:creationId xmlns:a16="http://schemas.microsoft.com/office/drawing/2014/main" id="{20F59D8C-A761-A055-CBDE-BD9C1A663BB1}"/>
                </a:ext>
              </a:extLst>
            </p:cNvPr>
            <p:cNvSpPr/>
            <p:nvPr/>
          </p:nvSpPr>
          <p:spPr>
            <a:xfrm>
              <a:off x="540926" y="2023990"/>
              <a:ext cx="1726369" cy="2164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Plan Affected</a:t>
              </a:r>
              <a:endParaRPr sz="1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8" name="Google Shape;1017;p17">
              <a:extLst>
                <a:ext uri="{FF2B5EF4-FFF2-40B4-BE49-F238E27FC236}">
                  <a16:creationId xmlns:a16="http://schemas.microsoft.com/office/drawing/2014/main" id="{E2444E03-030C-3756-FBFE-9742C58CA465}"/>
                </a:ext>
              </a:extLst>
            </p:cNvPr>
            <p:cNvSpPr txBox="1"/>
            <p:nvPr/>
          </p:nvSpPr>
          <p:spPr>
            <a:xfrm>
              <a:off x="536176" y="2229122"/>
              <a:ext cx="1726369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Plan affected largely by the 5G launch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9" name="Google Shape;1015;p17">
            <a:extLst>
              <a:ext uri="{FF2B5EF4-FFF2-40B4-BE49-F238E27FC236}">
                <a16:creationId xmlns:a16="http://schemas.microsoft.com/office/drawing/2014/main" id="{EF92E92B-B515-AEAD-062B-2F820DDF41CD}"/>
              </a:ext>
            </a:extLst>
          </p:cNvPr>
          <p:cNvGrpSpPr/>
          <p:nvPr/>
        </p:nvGrpSpPr>
        <p:grpSpPr>
          <a:xfrm>
            <a:off x="7650718" y="3601994"/>
            <a:ext cx="1380980" cy="1204193"/>
            <a:chOff x="534762" y="2038907"/>
            <a:chExt cx="1726370" cy="716285"/>
          </a:xfrm>
        </p:grpSpPr>
        <p:sp>
          <p:nvSpPr>
            <p:cNvPr id="30" name="Google Shape;1016;p17">
              <a:extLst>
                <a:ext uri="{FF2B5EF4-FFF2-40B4-BE49-F238E27FC236}">
                  <a16:creationId xmlns:a16="http://schemas.microsoft.com/office/drawing/2014/main" id="{2DCCD25F-9669-C863-EDC1-AEE31E1E19F6}"/>
                </a:ext>
              </a:extLst>
            </p:cNvPr>
            <p:cNvSpPr/>
            <p:nvPr/>
          </p:nvSpPr>
          <p:spPr>
            <a:xfrm>
              <a:off x="534762" y="2038907"/>
              <a:ext cx="1726369" cy="22849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discontinued </a:t>
              </a:r>
              <a:endParaRPr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1" name="Google Shape;1017;p17">
              <a:extLst>
                <a:ext uri="{FF2B5EF4-FFF2-40B4-BE49-F238E27FC236}">
                  <a16:creationId xmlns:a16="http://schemas.microsoft.com/office/drawing/2014/main" id="{1D58BB5F-59EA-6D6D-BFDE-945345307641}"/>
                </a:ext>
              </a:extLst>
            </p:cNvPr>
            <p:cNvSpPr txBox="1"/>
            <p:nvPr/>
          </p:nvSpPr>
          <p:spPr>
            <a:xfrm>
              <a:off x="534763" y="2283353"/>
              <a:ext cx="1726369" cy="471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discontinued Plan</a:t>
              </a:r>
              <a:endParaRPr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CAC06E2B-F79F-1339-47A0-26F3956C267D}"/>
              </a:ext>
            </a:extLst>
          </p:cNvPr>
          <p:cNvSpPr/>
          <p:nvPr/>
        </p:nvSpPr>
        <p:spPr>
          <a:xfrm rot="5400000">
            <a:off x="-4258" y="2690106"/>
            <a:ext cx="1509847" cy="285016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0932B2CD-0092-7A55-3B1D-C4F2E92BBEED}"/>
              </a:ext>
            </a:extLst>
          </p:cNvPr>
          <p:cNvSpPr/>
          <p:nvPr/>
        </p:nvSpPr>
        <p:spPr>
          <a:xfrm rot="5400000">
            <a:off x="2180229" y="3069691"/>
            <a:ext cx="750676" cy="285017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16E61C3F-A350-7A0D-A8DC-CC07B15D912E}"/>
              </a:ext>
            </a:extLst>
          </p:cNvPr>
          <p:cNvSpPr/>
          <p:nvPr/>
        </p:nvSpPr>
        <p:spPr>
          <a:xfrm rot="5400000">
            <a:off x="5929243" y="2972401"/>
            <a:ext cx="826689" cy="380584"/>
          </a:xfrm>
          <a:prstGeom prst="stripedRightArrow">
            <a:avLst>
              <a:gd name="adj1" fmla="val 35741"/>
              <a:gd name="adj2" fmla="val 50000"/>
            </a:avLst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5C511853-E809-EB17-E548-3A4ED9E6CB83}"/>
              </a:ext>
            </a:extLst>
          </p:cNvPr>
          <p:cNvSpPr/>
          <p:nvPr/>
        </p:nvSpPr>
        <p:spPr>
          <a:xfrm rot="5400000">
            <a:off x="7684880" y="2754876"/>
            <a:ext cx="1380307" cy="285018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6F05FDD1-37CF-8A76-6540-D14B25BC77E4}"/>
              </a:ext>
            </a:extLst>
          </p:cNvPr>
          <p:cNvSpPr/>
          <p:nvPr/>
        </p:nvSpPr>
        <p:spPr>
          <a:xfrm rot="5400000">
            <a:off x="3630104" y="2745204"/>
            <a:ext cx="1509847" cy="285017"/>
          </a:xfrm>
          <a:prstGeom prst="stripedRightArrow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19F4E10-08A2-D7B0-5858-F045A2995357}"/>
              </a:ext>
            </a:extLst>
          </p:cNvPr>
          <p:cNvSpPr/>
          <p:nvPr/>
        </p:nvSpPr>
        <p:spPr>
          <a:xfrm>
            <a:off x="232945" y="247958"/>
            <a:ext cx="8773705" cy="467805"/>
          </a:xfrm>
          <a:prstGeom prst="flowChartAlternateProcess">
            <a:avLst/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  <a:sym typeface="Exo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8"/>
          <p:cNvSpPr>
            <a:spLocks/>
          </p:cNvSpPr>
          <p:nvPr/>
        </p:nvSpPr>
        <p:spPr>
          <a:xfrm rot="10800000" flipH="1">
            <a:off x="379938" y="1116096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375769" y="185338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" sz="1800" b="1" dirty="0">
                <a:solidFill>
                  <a:schemeClr val="bg2"/>
                </a:solidFill>
                <a:latin typeface="Exo"/>
                <a:sym typeface="Exo"/>
              </a:rPr>
              <a:t> 	</a:t>
            </a:r>
            <a:r>
              <a:rPr lang="en-US" sz="1800" b="1" dirty="0">
                <a:solidFill>
                  <a:schemeClr val="bg2"/>
                </a:solidFill>
                <a:latin typeface="Exo"/>
              </a:rPr>
              <a:t>What is the impact of the 5G launch on our revenue? </a:t>
            </a:r>
            <a:endParaRPr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  <p:sp>
        <p:nvSpPr>
          <p:cNvPr id="1050" name="Google Shape;1050;p18"/>
          <p:cNvSpPr/>
          <p:nvPr/>
        </p:nvSpPr>
        <p:spPr>
          <a:xfrm rot="10800000" flipH="1">
            <a:off x="243841" y="2412044"/>
            <a:ext cx="8462532" cy="256144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00B79-A96B-1C1F-C583-F9DDC6BC877E}"/>
              </a:ext>
            </a:extLst>
          </p:cNvPr>
          <p:cNvSpPr txBox="1"/>
          <p:nvPr/>
        </p:nvSpPr>
        <p:spPr>
          <a:xfrm>
            <a:off x="578244" y="1274214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after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7075-8E5D-5D03-6FA0-8FE26095A1C0}"/>
              </a:ext>
            </a:extLst>
          </p:cNvPr>
          <p:cNvSpPr txBox="1"/>
          <p:nvPr/>
        </p:nvSpPr>
        <p:spPr>
          <a:xfrm>
            <a:off x="375769" y="1526775"/>
            <a:ext cx="186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15.90</a:t>
            </a:r>
            <a:r>
              <a:rPr lang="en-US" sz="3200" dirty="0">
                <a:solidFill>
                  <a:schemeClr val="bg1"/>
                </a:solidFill>
              </a:rPr>
              <a:t> bn</a:t>
            </a:r>
          </a:p>
        </p:txBody>
      </p:sp>
      <p:sp>
        <p:nvSpPr>
          <p:cNvPr id="4" name="Google Shape;1040;p18">
            <a:extLst>
              <a:ext uri="{FF2B5EF4-FFF2-40B4-BE49-F238E27FC236}">
                <a16:creationId xmlns:a16="http://schemas.microsoft.com/office/drawing/2014/main" id="{1B076E7B-8889-2C92-3E7F-6D01AED5863E}"/>
              </a:ext>
            </a:extLst>
          </p:cNvPr>
          <p:cNvSpPr>
            <a:spLocks/>
          </p:cNvSpPr>
          <p:nvPr/>
        </p:nvSpPr>
        <p:spPr>
          <a:xfrm rot="10800000" flipH="1">
            <a:off x="3454399" y="1124818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1E0CD-1478-F865-926E-05870805F0AD}"/>
              </a:ext>
            </a:extLst>
          </p:cNvPr>
          <p:cNvSpPr txBox="1"/>
          <p:nvPr/>
        </p:nvSpPr>
        <p:spPr>
          <a:xfrm>
            <a:off x="3454399" y="1224881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before 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2084B-8224-B25E-39C7-A4678FD89174}"/>
              </a:ext>
            </a:extLst>
          </p:cNvPr>
          <p:cNvSpPr txBox="1"/>
          <p:nvPr/>
        </p:nvSpPr>
        <p:spPr>
          <a:xfrm>
            <a:off x="3490224" y="1457357"/>
            <a:ext cx="186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16.00</a:t>
            </a:r>
            <a:r>
              <a:rPr lang="en-US" sz="3200" dirty="0">
                <a:solidFill>
                  <a:schemeClr val="bg1"/>
                </a:solidFill>
              </a:rPr>
              <a:t> bn</a:t>
            </a:r>
          </a:p>
        </p:txBody>
      </p:sp>
      <p:sp>
        <p:nvSpPr>
          <p:cNvPr id="8" name="Google Shape;1040;p18">
            <a:extLst>
              <a:ext uri="{FF2B5EF4-FFF2-40B4-BE49-F238E27FC236}">
                <a16:creationId xmlns:a16="http://schemas.microsoft.com/office/drawing/2014/main" id="{B8AC5B73-22DD-CA76-9452-0ED11C5C3E04}"/>
              </a:ext>
            </a:extLst>
          </p:cNvPr>
          <p:cNvSpPr>
            <a:spLocks/>
          </p:cNvSpPr>
          <p:nvPr/>
        </p:nvSpPr>
        <p:spPr>
          <a:xfrm rot="10800000" flipH="1">
            <a:off x="6529163" y="1162067"/>
            <a:ext cx="1815324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07A8C-7EAE-FA64-1F48-D2F3A4CF6857}"/>
              </a:ext>
            </a:extLst>
          </p:cNvPr>
          <p:cNvSpPr txBox="1"/>
          <p:nvPr/>
        </p:nvSpPr>
        <p:spPr>
          <a:xfrm>
            <a:off x="6602519" y="1274214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change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029C-D654-71A0-F687-A6F9F790C7B5}"/>
              </a:ext>
            </a:extLst>
          </p:cNvPr>
          <p:cNvSpPr txBox="1"/>
          <p:nvPr/>
        </p:nvSpPr>
        <p:spPr>
          <a:xfrm>
            <a:off x="6602519" y="1492186"/>
            <a:ext cx="186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-0.50 %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9A68E-9294-6673-29D8-B208326B7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31" r="-206"/>
          <a:stretch/>
        </p:blipFill>
        <p:spPr>
          <a:xfrm>
            <a:off x="565100" y="2503511"/>
            <a:ext cx="7906859" cy="23559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8"/>
          <p:cNvSpPr>
            <a:spLocks/>
          </p:cNvSpPr>
          <p:nvPr/>
        </p:nvSpPr>
        <p:spPr>
          <a:xfrm rot="10800000" flipH="1">
            <a:off x="129478" y="970914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375769" y="185338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  <a:sym typeface="Exo"/>
              </a:rPr>
              <a:t> 	</a:t>
            </a:r>
            <a:r>
              <a:rPr lang="en-US" sz="1800" b="1" dirty="0">
                <a:solidFill>
                  <a:schemeClr val="bg2"/>
                </a:solidFill>
                <a:latin typeface="Exo"/>
              </a:rPr>
              <a:t>Which KPI is underperforming after the 5G launch?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00B79-A96B-1C1F-C583-F9DDC6BC877E}"/>
              </a:ext>
            </a:extLst>
          </p:cNvPr>
          <p:cNvSpPr txBox="1"/>
          <p:nvPr/>
        </p:nvSpPr>
        <p:spPr>
          <a:xfrm>
            <a:off x="125460" y="1064622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users after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7075-8E5D-5D03-6FA0-8FE26095A1C0}"/>
              </a:ext>
            </a:extLst>
          </p:cNvPr>
          <p:cNvSpPr txBox="1">
            <a:spLocks/>
          </p:cNvSpPr>
          <p:nvPr/>
        </p:nvSpPr>
        <p:spPr>
          <a:xfrm>
            <a:off x="267342" y="1341180"/>
            <a:ext cx="185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77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4" name="Google Shape;1040;p18">
            <a:extLst>
              <a:ext uri="{FF2B5EF4-FFF2-40B4-BE49-F238E27FC236}">
                <a16:creationId xmlns:a16="http://schemas.microsoft.com/office/drawing/2014/main" id="{1B076E7B-8889-2C92-3E7F-6D01AED5863E}"/>
              </a:ext>
            </a:extLst>
          </p:cNvPr>
          <p:cNvSpPr>
            <a:spLocks/>
          </p:cNvSpPr>
          <p:nvPr/>
        </p:nvSpPr>
        <p:spPr>
          <a:xfrm rot="10800000" flipH="1">
            <a:off x="160741" y="2254774"/>
            <a:ext cx="1865422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1E0CD-1478-F865-926E-05870805F0AD}"/>
              </a:ext>
            </a:extLst>
          </p:cNvPr>
          <p:cNvSpPr txBox="1"/>
          <p:nvPr/>
        </p:nvSpPr>
        <p:spPr>
          <a:xfrm>
            <a:off x="125460" y="2320578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users before 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2084B-8224-B25E-39C7-A4678FD89174}"/>
              </a:ext>
            </a:extLst>
          </p:cNvPr>
          <p:cNvSpPr txBox="1">
            <a:spLocks/>
          </p:cNvSpPr>
          <p:nvPr/>
        </p:nvSpPr>
        <p:spPr>
          <a:xfrm>
            <a:off x="485361" y="2567259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84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8" name="Google Shape;1040;p18">
            <a:extLst>
              <a:ext uri="{FF2B5EF4-FFF2-40B4-BE49-F238E27FC236}">
                <a16:creationId xmlns:a16="http://schemas.microsoft.com/office/drawing/2014/main" id="{B8AC5B73-22DD-CA76-9452-0ED11C5C3E04}"/>
              </a:ext>
            </a:extLst>
          </p:cNvPr>
          <p:cNvSpPr>
            <a:spLocks/>
          </p:cNvSpPr>
          <p:nvPr/>
        </p:nvSpPr>
        <p:spPr>
          <a:xfrm rot="10800000" flipH="1">
            <a:off x="103531" y="3580055"/>
            <a:ext cx="2011680" cy="101750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07A8C-7EAE-FA64-1F48-D2F3A4CF6857}"/>
              </a:ext>
            </a:extLst>
          </p:cNvPr>
          <p:cNvSpPr txBox="1"/>
          <p:nvPr/>
        </p:nvSpPr>
        <p:spPr>
          <a:xfrm>
            <a:off x="125460" y="3631676"/>
            <a:ext cx="20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Active users change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029C-D654-71A0-F687-A6F9F790C7B5}"/>
              </a:ext>
            </a:extLst>
          </p:cNvPr>
          <p:cNvSpPr txBox="1">
            <a:spLocks/>
          </p:cNvSpPr>
          <p:nvPr/>
        </p:nvSpPr>
        <p:spPr>
          <a:xfrm>
            <a:off x="266157" y="3923931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-8.28 %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040;p18">
            <a:extLst>
              <a:ext uri="{FF2B5EF4-FFF2-40B4-BE49-F238E27FC236}">
                <a16:creationId xmlns:a16="http://schemas.microsoft.com/office/drawing/2014/main" id="{468C9DE5-F185-48B0-2DC2-26B452E4A9FB}"/>
              </a:ext>
            </a:extLst>
          </p:cNvPr>
          <p:cNvSpPr>
            <a:spLocks/>
          </p:cNvSpPr>
          <p:nvPr/>
        </p:nvSpPr>
        <p:spPr>
          <a:xfrm rot="10800000" flipH="1">
            <a:off x="2882866" y="2292561"/>
            <a:ext cx="2092668" cy="89407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40;p18">
            <a:extLst>
              <a:ext uri="{FF2B5EF4-FFF2-40B4-BE49-F238E27FC236}">
                <a16:creationId xmlns:a16="http://schemas.microsoft.com/office/drawing/2014/main" id="{513C03D2-CE1E-8FD3-2153-405CBFA77CD9}"/>
              </a:ext>
            </a:extLst>
          </p:cNvPr>
          <p:cNvSpPr>
            <a:spLocks/>
          </p:cNvSpPr>
          <p:nvPr/>
        </p:nvSpPr>
        <p:spPr>
          <a:xfrm rot="10800000" flipH="1">
            <a:off x="2925570" y="3580054"/>
            <a:ext cx="2069787" cy="89407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40;p18">
            <a:extLst>
              <a:ext uri="{FF2B5EF4-FFF2-40B4-BE49-F238E27FC236}">
                <a16:creationId xmlns:a16="http://schemas.microsoft.com/office/drawing/2014/main" id="{37F6A487-1C0A-1B33-0903-19B43B63B6F2}"/>
              </a:ext>
            </a:extLst>
          </p:cNvPr>
          <p:cNvSpPr>
            <a:spLocks/>
          </p:cNvSpPr>
          <p:nvPr/>
        </p:nvSpPr>
        <p:spPr>
          <a:xfrm rot="10800000" flipH="1">
            <a:off x="2897765" y="1067757"/>
            <a:ext cx="2047165" cy="89407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D9CF6-E405-D2E4-46AF-74D6BB99BF80}"/>
              </a:ext>
            </a:extLst>
          </p:cNvPr>
          <p:cNvSpPr txBox="1"/>
          <p:nvPr/>
        </p:nvSpPr>
        <p:spPr>
          <a:xfrm>
            <a:off x="2897765" y="2335990"/>
            <a:ext cx="209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Unsub_users</a:t>
            </a:r>
            <a:r>
              <a:rPr lang="en-US" dirty="0">
                <a:solidFill>
                  <a:schemeClr val="bg1"/>
                </a:solidFill>
              </a:rPr>
              <a:t> after 5G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D5975-D52C-4845-615C-EC397A3CFC75}"/>
              </a:ext>
            </a:extLst>
          </p:cNvPr>
          <p:cNvSpPr txBox="1"/>
          <p:nvPr/>
        </p:nvSpPr>
        <p:spPr>
          <a:xfrm>
            <a:off x="2922233" y="3641385"/>
            <a:ext cx="213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Unsub_users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chg</a:t>
            </a:r>
            <a:r>
              <a:rPr lang="en-US" dirty="0">
                <a:solidFill>
                  <a:schemeClr val="bg1"/>
                </a:solidFill>
              </a:rPr>
              <a:t> % 5G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0779D-47F7-8349-4EAD-8A2300084D3A}"/>
              </a:ext>
            </a:extLst>
          </p:cNvPr>
          <p:cNvSpPr txBox="1"/>
          <p:nvPr/>
        </p:nvSpPr>
        <p:spPr>
          <a:xfrm>
            <a:off x="2932872" y="1127524"/>
            <a:ext cx="207264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Unsub_users</a:t>
            </a:r>
            <a:r>
              <a:rPr lang="en-US" dirty="0">
                <a:solidFill>
                  <a:schemeClr val="bg1"/>
                </a:solidFill>
              </a:rPr>
              <a:t> after 5G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BD5AF1-986A-5429-E6EF-D49EE68345E2}"/>
              </a:ext>
            </a:extLst>
          </p:cNvPr>
          <p:cNvSpPr txBox="1">
            <a:spLocks/>
          </p:cNvSpPr>
          <p:nvPr/>
        </p:nvSpPr>
        <p:spPr>
          <a:xfrm>
            <a:off x="3399623" y="2548046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7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B2798-EA49-A93D-D8F0-8701D3BD0A15}"/>
              </a:ext>
            </a:extLst>
          </p:cNvPr>
          <p:cNvSpPr txBox="1">
            <a:spLocks/>
          </p:cNvSpPr>
          <p:nvPr/>
        </p:nvSpPr>
        <p:spPr>
          <a:xfrm>
            <a:off x="3190209" y="3896005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23.50%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56481-2D6E-AEB7-0056-845583F47AC0}"/>
              </a:ext>
            </a:extLst>
          </p:cNvPr>
          <p:cNvSpPr txBox="1">
            <a:spLocks/>
          </p:cNvSpPr>
          <p:nvPr/>
        </p:nvSpPr>
        <p:spPr>
          <a:xfrm>
            <a:off x="3085841" y="1365187"/>
            <a:ext cx="1859089" cy="58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 6</a:t>
            </a:r>
            <a:r>
              <a:rPr lang="en-US" sz="3200" dirty="0">
                <a:solidFill>
                  <a:schemeClr val="bg1"/>
                </a:solidFill>
              </a:rPr>
              <a:t> 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8E3454D-3B21-4676-B1E5-06C66144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61" y="2949223"/>
            <a:ext cx="2803963" cy="1672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109710-FED4-7D73-0E5D-F0A522A1B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0" y="1075739"/>
            <a:ext cx="2834208" cy="16009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E4B2A8-4F5A-1CFF-2F3E-94B1C0509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241" y="1569320"/>
            <a:ext cx="493554" cy="51150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C618D4-ACBE-824A-74E5-5D8B10696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354" y="3515586"/>
            <a:ext cx="511507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82727" y="335156"/>
            <a:ext cx="5130951" cy="4673723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4314"/>
              </p:ext>
            </p:extLst>
          </p:nvPr>
        </p:nvGraphicFramePr>
        <p:xfrm>
          <a:off x="5983493" y="466238"/>
          <a:ext cx="2722880" cy="4248002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2124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Pune city has positive high percentage change +18% which means active users are increases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  <a:tr h="2124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Three cities Chennai, Pune, Lucknow have positive change. others have negative change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33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CB443B1-0FED-54E2-4506-1D76D91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7" y="883298"/>
            <a:ext cx="4566572" cy="357744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08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49354" y="182880"/>
            <a:ext cx="5448806" cy="466344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473045"/>
              </p:ext>
            </p:extLst>
          </p:nvPr>
        </p:nvGraphicFramePr>
        <p:xfrm>
          <a:off x="5902213" y="724139"/>
          <a:ext cx="2722880" cy="3875153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20393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/Mumbai city has negative percentage change -12.63% which means unsubscribed  users are decreases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  <a:tr h="1835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Remaining all cities have unsubscribe users are increases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33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8476A0-2E6D-C94C-74C4-CF081015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3" y="888535"/>
            <a:ext cx="5164325" cy="32521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585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07708" y="955037"/>
            <a:ext cx="5520932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8119"/>
              </p:ext>
            </p:extLst>
          </p:nvPr>
        </p:nvGraphicFramePr>
        <p:xfrm>
          <a:off x="6390640" y="1056640"/>
          <a:ext cx="2411074" cy="3596640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411074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15820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plan p1 is performing well because its value is increases after 5G launch.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  <a:tr h="20145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Plan p11,p12 and p13 are launched after 5G launches and in that p11 and p12 are performing well as compared to p13.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33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66EE8A-DCAD-AFF1-8759-A925F62C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" y="1168400"/>
            <a:ext cx="4856632" cy="348488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73851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</a:rPr>
              <a:t>After the 5G launch, which plans are performing well and Which are not performing well in terms of revenue? 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423948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/>
          <p:nvPr/>
        </p:nvSpPr>
        <p:spPr>
          <a:xfrm rot="10800000" flipH="1">
            <a:off x="107708" y="955037"/>
            <a:ext cx="5520932" cy="389128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91F3E-1C9E-C22C-9CE1-0134C292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43228"/>
              </p:ext>
            </p:extLst>
          </p:nvPr>
        </p:nvGraphicFramePr>
        <p:xfrm>
          <a:off x="6207760" y="1056640"/>
          <a:ext cx="2593954" cy="3572320"/>
        </p:xfrm>
        <a:graphic>
          <a:graphicData uri="http://schemas.openxmlformats.org/drawingml/2006/table">
            <a:tbl>
              <a:tblPr firstRow="1" bandRow="1">
                <a:tableStyleId>{A57CF3CD-377D-4D9F-94CF-555596DA4BE5}</a:tableStyleId>
              </a:tblPr>
              <a:tblGrid>
                <a:gridCol w="2593954">
                  <a:extLst>
                    <a:ext uri="{9D8B030D-6E8A-4147-A177-3AD203B41FA5}">
                      <a16:colId xmlns:a16="http://schemas.microsoft.com/office/drawing/2014/main" val="109472607"/>
                    </a:ext>
                  </a:extLst>
                </a:gridCol>
              </a:tblGrid>
              <a:tr h="33832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Plan p8(Daily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Saviour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(1 GB / Day) validity: 1 Day),p9(Combo TopUp: 14.95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Talktime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and 300 MB data),p10(Big Combo Pack (6 GB / Day) validity: 3 Days) are largely affected by the 5G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launch.they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have zero increment in their revenue hence we discontinue with that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403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66EE8A-DCAD-AFF1-8759-A925F62C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" y="1168400"/>
            <a:ext cx="4856632" cy="348488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softEdge rad="50800"/>
          </a:effectLst>
          <a:scene3d>
            <a:camera prst="isometricOffAxis1Right"/>
            <a:lightRig rig="threePt" dir="t"/>
          </a:scene3d>
        </p:spPr>
      </p:pic>
      <p:sp>
        <p:nvSpPr>
          <p:cNvPr id="4" name="Google Shape;1046;p18">
            <a:extLst>
              <a:ext uri="{FF2B5EF4-FFF2-40B4-BE49-F238E27FC236}">
                <a16:creationId xmlns:a16="http://schemas.microsoft.com/office/drawing/2014/main" id="{BFBC9755-D27E-612B-BD82-EDC0B31B9E1F}"/>
              </a:ext>
            </a:extLst>
          </p:cNvPr>
          <p:cNvSpPr/>
          <p:nvPr/>
        </p:nvSpPr>
        <p:spPr>
          <a:xfrm>
            <a:off x="375768" y="173851"/>
            <a:ext cx="8330604" cy="58477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28DA3"/>
              </a:gs>
              <a:gs pos="100000">
                <a:schemeClr val="lt1"/>
              </a:gs>
            </a:gsLst>
            <a:lin ang="5400000" scaled="1"/>
          </a:gradFill>
          <a:ln>
            <a:solidFill>
              <a:srgbClr val="72C8D3"/>
            </a:solidFill>
          </a:ln>
          <a:effectLst>
            <a:outerShdw blurRad="142875" algn="b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200"/>
            </a:pPr>
            <a:r>
              <a:rPr lang="en-US" sz="1800" b="1" dirty="0">
                <a:solidFill>
                  <a:schemeClr val="bg2"/>
                </a:solidFill>
                <a:latin typeface="Exo"/>
              </a:rPr>
              <a:t>Is there any plan affected largely by the 5G launch? Should we continue or discontinue that plan?</a:t>
            </a:r>
            <a:endParaRPr lang="en-US" sz="1800" b="1" dirty="0">
              <a:solidFill>
                <a:schemeClr val="bg2"/>
              </a:solidFill>
              <a:latin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271377076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Infographics by Slidesgo">
  <a:themeElements>
    <a:clrScheme name="Simple Light">
      <a:dk1>
        <a:srgbClr val="FFFFFF"/>
      </a:dk1>
      <a:lt1>
        <a:srgbClr val="8FFFFF"/>
      </a:lt1>
      <a:dk2>
        <a:srgbClr val="000000"/>
      </a:dk2>
      <a:lt2>
        <a:srgbClr val="606060"/>
      </a:lt2>
      <a:accent1>
        <a:srgbClr val="151B46"/>
      </a:accent1>
      <a:accent2>
        <a:srgbClr val="1D2875"/>
      </a:accent2>
      <a:accent3>
        <a:srgbClr val="2C4ED7"/>
      </a:accent3>
      <a:accent4>
        <a:srgbClr val="95FFA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f5090d87-b6ef-42a4-8384-baf938e1e2a1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d72+cN47+VxYG7ltwICXq135re8Xeh9tF0e4uDjgUAUVSqXcdOxjbveaK/O9HzbibXx6PKyftuA0SZDIz7+glJZJ6HorS++OJnl6+OOOXf+HndvLHk88vLv75nDf//AO2kycn529/2C3GMnJE5M6UOXIKftXFi6vTi/PLkz/+eHLFm2d29ffTy2s+my36h//z7ZMTPjv7ip/Nd4PPLu3JyQvbXF6c89np/9nuYv/qanNtr56c2A8vzi42PJv85oqvbDb7vV/u710U/Pfod2S5Ov3evjG52n36tb242FzdvMfcSxS1ADKiKZae0H9zuft2K+bh6+dNt4J9cXF+xafnLsD8bEjgWBsOomaVseTc5ueXp+fPzm5Uef3bv758Mbvv8jv2V++n/g+/42zn1StXFCQ1bLkFFoYQtQfV1bYiE2kB0UYl1dyZ62G5eKv+59dXV96J7zVZUg9BWu+lk5LB6OmweKfPfZhvEa+IRm+opxpMGhLtunhF1VwzSe4APg4xYwfuh1XdIxdjZoEoKD2kIjJoPLTbho6aqzYoCUNqlsWWLYRiYRdMRAFsJGgssqoqDFLENkryoQAa1uJYlisLFR0cupRK1VJp/FBrK3G4bEBsBWrhRhxWVRXkUDAWDKBFLUoY8aGjKnlANzdiHpiCppSXey82FcY0kpXQPZy2on0bW07Prm7CTH/55Q8vNh47PaLu2vpMv+dzMT3ZBsiNXe7i4Y8nfza+vN5so+SXb33xzcX1Ruxr28r55fnV6dVLb2de7nH26RX3MzuZ4ny1ufBovP3yrxdXfPb0a/vezq93X3538b9fbMyjsLs+vPrWP7lTY+GNvq2wv9mobT5/uVXmP043P8Xs8OQdeT+mIi75HESLCq0WFEpuvCnWXcA9lo7/bDurPf3b5RTm0ff+O9rshqB57JGBXNJwB1fxiEYHh+AL74FnF5tTcZ3fHYUvLs6un5/fV2w9ff5UTq9O7fJdmf3Tl0+3cOf9jn/yyxrDjdk+/dzGxcaepj8dj0ifDR+lo5JIvnv2b7++NA8OnNtWv/zheLz33dhJg0towMOnv8yqrGkcR+z8Wbb54ULJn50XfPf0i4vnL3hz6lzmXbG23//hL48mohw00TMnQV98x5urexopvmukH7F/X337Eyf0K/7xBtG7Ge+dcB9RgG93KNF9JFGqwiPU4hTAYeNxOcnBcPlrz7UHzfBS+Mo781ZLvNUE/nvb2R+xM932HmBm9+umnX1xM3ay5WTVeHC3wXGZW/aUQZqWKI2gQyGhw9xyT1vchsQYU0zD6gitpbFM76lRrYRiUIpjRM6plWW5uguSVK0JSKJQnJavtjVgsHEW59CqkB24psN9f2U/XPWLH27r/UK5gNNUdCqJXOMIjyJSPBoS8o4eOxQDsWS3+aq1s5QxYom2PojARRKaFkdFqapbRz8SPnkPTPToBvINXXaD2Yd069l9UkYha8N6WvXuilYTCzOr1JFLBjtsGHvawixxkPYCo3GOuWLqq20VJYfb1QPraGSdHFccTovti6xhAIBQzBolQcg1LeuYNReJOWrKHq9Ba6QjQzoPwrrHZvtvKrMzfku5Rgw2GmC2xHM+WoYCAyxIbBGsBCd6ve4Gc6Uta4FqoNjQoFKChp1W21LBgG71KQI3yJ04LDuSqHaP0aWwg3Ks4Lhn2ZHmas1ctYE0Iri6ZeDh/PLeWYS7JrMSqwoUFSbi5WUgDhyhxYE8WobRi9Fy79csvQTW3kL3GOujeo9wsR/w+FjGwdRi42BUPDwehoh7WyPHvyDSGqgPRGZ26Hkc4eez723zjO3p88kOz14+3Tz+ZPp+lXahKLYiYygnbCGGVH1SrsuhqIQxRs9ud+zO1cYIy+ssDUvTZpioWW/sAaAts5KIuRbI5kwHcThGMF5mEsE0hObkJqSgWVpKdbm/kuW52ttdR8p5BIF8eCVur1sF0S7g8qVQPLrVUOGwW/3aGYNfOJf22ddf/e04pDimBYKtPMezOrAVZ5XB3pqL3wJ7RyM9kDqABuvQqgD/gu7xmDLOj80+P2W/H579Vjbnzm1odNSZoadg5dPs8QED089OfX/8tPSTj5Bef7OPdpbV2iDBmEqzpjmV4WBsnexazqzJwVLAZJ3aOvrSHAuFiA2AOztWpbiOfIPT72qNuA8i6rMocbUtcEieUoLQM/k8FRz8Luf2ITsUdEIZQm8RQTnaYRK+F2FmRkmNuxS1joMY8EjyRg/yzKOham8o8VPBDcaRemWIBbS7idrhPNHe4atgomapZ5YkmrTlIylde/AEf1RD+F6uu4lWstK68cz49VLHcqSxFJ3gJUyTXIuGUWk54ZSU8xBzIqs19Z495CxzbC7sIbAb5oixm44Y1tOQTJVSgOwBUIdSi+tyZUzM2f2mSw8FS2nFjsjofxOJ7vc02Zl9SD7fd8iGvebSfBR1Oe2iBoW4xVpq7s1NQ+9RIr9vWaYVLWXCXfA/tXW0dbPHWX/Owg5HGgwXsC3L5TM0hiTeTNLas8MkWl4V0NioaauZsktnbfA95Nqf5bZmgQTKFo8AOpJY7rHUqUtNGb2h4BNajbKc5RaigEW4U8zVQ5gQHl4X2Ktl8nnRbXb0UEtPHjRSPhym75htE0iMLUjAHhQh7+DlEQSed1LCe5Jijyf83K7PzVIbSw7KLfWiGMTpBy8vQ/lYxlopK6TUGjpLluW5t6XB3kId2rMaVYuyzIpku4tDghut1iyVhi6vDTcaQSpmB4kdg8/CpS0zmc658igjaIEeeu98D6yy16FaVpq7mppDIBESLvdYNvqdJvB21fvXs3r/qBJ5b8r1KaH3URN6YMMKI2n3Fx2jgMEv6C6PI6H3pj1+Suz97L769qboM4mAz0GtCVrSoOHwMua+MqfSLTRigdapOJmM6xsw29zvF7GqyXBYneeMu8wZUIcliykHEWGftm0ZtXozNmJ07VrOYwyfFZdhhPdRSlkV0KZM6m0+oDJDMlWEMpyCiM+z2goeSWHrbl/L9fnldd+Z4GMGrLcps0OrCIZA3a12ZmUCjHiPSsa9w1kCl5RJuYBSCVAsHUvC70MBgWMZ0n0K3ZCQoQk7Jh2IZW68rnXZ48GyCowURu21hVicrC5HtaLR5rYXUwlVM2VYBvukhUm8RXCuiwMwlOUIyRagOncGzInDyFVsud6va2/dYz8QjlmhV53eHKET/DYSgfs02rmBT5xppEGNB5lj0pnHXp9Ei/PJ3GpJczUqRWjLyTIDcLhhI6VZcznnwHtsLNjL6ymGLMpx1pmCi1eXk549YIHEQ8robLlRgPWcuiH3uYEeFLrO7OdDSjg1CcIsfcs5eCBK3GEZpiWHeLN0LRYYjmQ8UtIyfIwuTBseyqS0xgGrhAdoyQqFShLGHptDyBjKA/IXoom4ZXUo2Sw2ZS7HEojeSaDxG278qMPR3XrdBKVM0RFvIYi9FamxPGDpHt3hDTQxdcjUA/NyIIklVCyh1ZCHu0fEVJYDHLdGOQkFM0cfzhiMl0sKHHtkCGzdqHoQYJ+nl901V6Sss2gikJMix7twOAm6P0HYBjYo3AIYDAc1ST6VMC3wqF9YpL+9FuaYcpVvinU8tbFvSvXBS2TBRp3lIVGJZnFIiP1wfc/vM8P+uI32U3794fl1dphKcyeys12hiAH4cK7sdzbbfIho9TtJr9/SVTs7K+LY1EmNFgrJWQ0aLS8Ux+ykrQ9kiYQyYrO2TCidRjZvwBvrdZJda7RM5ms2GsYxG3RHvXNT7DI+LRUEWCwPptgtMz4gd9T63G5tMrF8GYN6ObyhbX/5rEVqJDpy5ElPu1Y8DgL4Ifz0WEjfLbrcHB9RLYw2QndS1TNmlfEANm+m7C1UmVbbAIPw4eXVR4UBjnFA38usk1b22FOwSay9l9TasrdjpgiAHmiRfUg5u50sRzQxkD43w+IsXx0l3CMRtY8ljxn12RBDzOIIHXF9BqiQxLCW4pZbBsSKy5GWwty/PVccaw4QGuVxJAmt+6LzR+kD7+fVuZjbbGBIFnp0I4lh/dSlks22mKMX60lSjstpp1SMFKV3gZIxSeGx7Jxx1Jz9L2CCqjW10pedk0LOQhYFehTvL3S/X5bLIYtzgFwFvdXQLZYH7OHuBRyxpNxKHHEYOfBbHkkowKn1SLNGeSb8vffWARqrhx5GEalxOHy5xwHP+w+AaK3M6ocmGHGGbgqHg9D+QlvNYVDrbXusmqQB9Uhm4pl/5mev88+/kfKFu9W6KWTQuWZSptFx8JDSNa27GBYdqKMPIU1aOq+fsRICz1PzorN2iejkoI/lMJKVJDhmCIkIu//L67VKTsQUnB50HYmrS4ZtfeWAImOYx+bF6RJaGh5eid+/CEZt1BlC2jyzsCSjeyCsva3FwBaZBFJGB+PYqx6Wbc9J8e7y1FOtc89EBI8o8R7n/+8/D65hSgWJtlBGyTnt4Ylvj2QmgZ0a+FimkrNHdOmHR3PfUw48OtbILRQckj0A2z149t3n4aeGMCxAkxFVApZUD9Pau5vUiJNuz7ZGSLFTuYf93t3kLHOJHSCXQFXdBgmWT5ORGnonm3Se2yAqtl5yl2rsmZz0YWgSpCcIhw+S+DVPN3k8E8ubGzdQFd2pkw3KICPI4Hgk3fwhqoaPps9vUeaGVfTWnU2QGQ2Ggg7YDh+Q+TtLcN/r0Q+fNn/8rJrPx7gHYM+Sqv9sd9m/nkP1p83F9Yut72CF+SilMWGyz8Q+l+wo1enlf56q2vm/nrYl352e6ca2+mFwSu54uknLlcwJf7/tR9u1XAbzxof3n3svU94lm9+/MqJptxqigxTLMKpPtXuuJGEsFYLCnOItDuq3XbkD2miRyKr16ngW4WZj7Otr5xPD3tZuHrcac3f8S9xRu2g43CWx5SLzKUtDQoigg1PdJ9QA5SQ5hQzeMR2x59tUffsGPsG3IUnrPExx/tN2u+tuuwEituwDWp0KSOx1oqHDGhggzgF1YFGhDIIc992AwvaU+urALZU+DNuOC915g6ZZbfu8FitNo1P4Xa3k+zfYFfjUHEJJIBmgJv4po3HXyDmTz6WlNLe6WiDtsDv5706xuNfAjWLlio7ycLKffXpnyZJamYiV3WM6Jbytj96+gVKJqSaw3Mx8Lqt5yL4b1DGf5IYmiuwvxK7NYQ2qa2xorm3GGofmd7vq9Q16FLLg5IKau7sVxzb54A2cPoh7e2fwcDHrwVK81d9f3Sww5eHuSc5pI5Vaa6m36fv2LYLHnRAkYa0WitWGO7Z454/cOvweVtSNSjM3qXnv0KEWNwxOPSZNo6bIu5WSu2/ATqlJY9CK2Rlo4P0+kYkqgIWoTi1hHmdcyn18wke5zzMq8+CufpO9tuHRuZfaeBRzDmYgBIedToY0m4LlVj2cBSu0Jy5t/RoiFhjBwzRwU8yG6ZDTEWZQVeeGzWlNYR/HwxYVkOY5MK3DYG2Qc6x7o9msl9ck5OozjJSt4OEbdBwGjhsz1DLDhzPDWyeebcfWquaz2Kz0xw4uDh++geaWMVLwHnWpchRMt9nTjohXnM9+c3Kasjv2SC3dNmO9G4+r8cx89+4xtowW9I5w2biVEDPxfPKka6OxjPdHbnfta3Bw8tw2z7Ydf3F9dfmCxb7ic9si6Rc7bDKBr3/twIfP1fTm/5v5+l+nDp52KOTvfHY9AchWopOtSLNs4NX/A6+3ki0adAAA&quot;"/>
    <we:property name="creatorSessionId" value="&quot;20add1c4-dbe6-41be-8b40-77f27a5ff830&quot;"/>
    <we:property name="creatorTenantId" value="&quot;df8679cd-a80e-45d8-99ac-c83ed7ff95a0&quot;"/>
    <we:property name="creatorUserId" value="&quot;10032002E04D3B1D&quot;"/>
    <we:property name="datasetId" value="&quot;83310b63-129a-444b-aadd-849c0e851242&quot;"/>
    <we:property name="embedUrl" value="&quot;/reportEmbed?reportId=f4b699c5-6d9a-4b24-8d2a-82b5e841122b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+1d/W+cx43+VwoB95tRkPPFYX9zfEEL9JIGSVMccAgEDodjq5UlY7XKxRf4fz/OrlzbslarvLKTVWwkiKLd1bzkkPPM83A+9uejfnLx4lRefi3P7ehPR1+cn//ruaz+9Qfko0dHZ1cv/u1vf/3q8bd/Pf768Vdf+svnL9Yn52cXR3/6+Wgtq6e2/sfJxaWczib8xf/54dGRnJ5+I0/nb0NOL+zR0QtbXZyfyenJ/9n2w/7WenVprx4d2U8vTs9XMpv8bi1rm83+6B/33/3Z+MfoTxRdn/xo35mut69+ay/OV+ur37E0itotgI5oHall9L+52L67MXP/5+dDN4Y9OT9by8mZGzBfGxokVsaRElsVpFJ4vn5xcvb09MqVN3/795cvZn9dPBP/6f3U/ulPnO28euWOgmZGLhxEBULsLfS+tK0oKXUC7Zwo19JE6n67ZOP+F5frtXfie01SbiEot0Yt9WQwWt5v3slzD/MN5pH26A21XIMpY0rbLl7iaqklaWkAHodYsIG0/a7usEuwiEJU1BYyqY407ttto49aamegjCGzFbXFGZIiiRum2gFsZGBRXeoqjNQReVD2UEAaxnEstqtooj4kNKWaqmViuW+2URxuGyQxgkrCScJSVxUlEEbCAJ26RQ0j3jeqWgY08ySWgTn0nMvi3ovcVTCPbBQajcLU2wZbTk7XVzDTXn7504uVY6cj6ratx/1HOVPrRxuAXNnFFg9/PvrK5OJytUHJL99547vzy5Xat7ax88uz9cn6pbczP+44e7yWdmpH05xvVueOxps3/36+ltPjb+1HO7vcvvns/H+frMxR2Ic+vPrBX7nVY5VVf9dh/2XVbfXFy40z/3myeo3Z4dE1ez+mI265fyDX2EoqxhhYg7YMQQ6j4x9/+833D7m/r+zfdvOw2IEroabsGJFj3c5rv303b9Pi8YY8HH9/MY15wJ1+ozfbEGhJFYEGgxMWts6OhYcUgsuzi8t2fPn7iMC7zmwDwD7H6kChPHwi6+ozd9obgCfeAU/PVyfqLl+PwZPz08vnZ3e1up88P9aT9YldXDfZX315vOHx7/f7o183Fa7g+fgLG+crO85/PhyTHg+P0kFZpM+e/sdvb829CcKm1S9/OpzBe50jpCEUGGQ4zSvSu/Q8DgM5f1Fufjgo+cr177PjJ+fPX8jqxDX7dbM27//h6weDKHtT9NTF/pNnslrfMUnxepJ+xP599cPr2od/4p9vFTSu4r017iMa8MNWDfkYySlXlREqudR1eXRYg2QvXP7Wc+3eNLxQWXtn3piJN6bAf286+yN2pufePdLsbt20zS9hE8ukLZgMaTYkLq6htFxAuVNUTtCAkqb9NZQdbQkPjTHmmIfVEZjzWFzGSpxqTagGRM4RpWSmxXY1NyT3bqygOQXqDEvbGjDEpCgi9w7FiWve3/dr+2ndzn+6qfcpFYJAiDkXlBrHgQiRPUjxYDTINT+2LAYiFc/52msTpTEiRVseRBDSjNbJWVGu3bOjHYigvwMnenCBfMuXbTDb0Gat+JjUQcl4WMtLR3dFq1lURLrWUaiA7U+MHW1h0ThSbwSDpcRSMbelbVFPTrerA+vgZC05r9hf/t2FrGEAgKZYetQModS82MfSC2kssefieA29xnRgTOdeXPfQcv9tZ7bJb7nUiMEGAxbLMuejxVRggAWNHMEouNBrdRvMJW0Zh1RDiowGNWVgbGlpW10xoGd9jiAMpSUJiweS9t4co4nESTlWcN6zeCDNVcm5Ogl5RHB3aeD+dZSds4i0ns0o1q5AXSUlWbzcKUEicBwogwuMRpYW934t2ihIbxyaY6xH9Q5wsZvweCzjkMSRJVgih8f9FHFna8n5L6gyQ/dAFBGnnocBP49/tNVTsePnUx2evjxePfxFo90ubaEoMukYXTJyiCFXn5TrYiiiMMZoxfNOfHDxGGHxeiIjcWfDnNgaiwMAL1YlEUslKOZKB3E4RzBZrCSC9RDYxU3IoRflnOvi/spW5q6G5j6mUkZQKPtXnHcOq6C9Kbh9OZCjWw0V9g+r37pi8CvX0nYsSf4GVhzSAsHGnsNZHdiYs1TB3liL3xB7ZyMtpO4EGqwBV4X96+SfZsX5oeXn5+r3/avfXcy1M48enXUWaDkYfZ49PiAw/eLS98cvSz/6COX1t/tom1nMIynGTGzcS6bhZGy52LVSpGcnSwGztcTL2VcvkVKIyADSxLlqisuZb3D5XY2TtJFSanPz7dK2wCl5zhlCK8nnqeDkd3FtH4pTQReUITSOCF2i7RfhOxlmEdTM0pS6NRxJAA+kbnSvkXkwUu0tJ15vuME4cqsCkaA3T1HbXyfaGb4Kpt0styKatefO5UC2aN57gj+oEL5X62btNRlxM5kVv0Z1LEYay9EFXsY8xbX2MGpaXHDKXcpQcyHba26tOOQs1thC4hDYDEvE2KyPGJaXISXVlAMUB8A+euK43K6CWaT4uGnaAiERkx1Q0v8uCt3vebJN+5B9vm9QDFstxB7Fvrjs0g0oCcdKtTT21Oh3OAqya1mGqRNNugv+T+WGtjztcZ6zEBWnIwzDDeTFdvkMjSGrN5N7bcVpUlq8KtAjJ+5cSypunfGQO9i1u8ptbCEp0IaPADqTWNxjuaWmNRf0hoJPaDXq4iq3phSQVFqKpTqEacL96wI7vcw+L3rOjhYqteygkct+mL5lts2gMXLQgC10hLKllwcAPNdKwg9+n/7N/lwttYmW0IVzo45BXX7I4mUoj2WsNZUOOTOjq2RdPPdyHuIt1NFb6ZaqRV2sinRzWkmDJ22vRWsaffHaMKcRtGJxktgw+CxMvFjJNClVBo3QCVporckduMruZSPOquCuMita7qGH/dXyXavp1Cy4WlPglsg5S1x+no3n8amItZsOR+8yA7u4rdLTPKHITvNUkwrdYWnsEy1Sbo+IbE4oHFSx8m27PhctP2rREmwYCabe/Ecfg8DgVxwuD6No+XY+fi5e/uK+utq827i16HTV0hAgxML7dwt+Ypl2p4OIn2eJXzRLPESw2LkEqyVFGkwJYmPSGukeVXKESgY9S2pQUgsiizlvpFCRAtdQhvYWMdNi4e06O5WsKZhJaJizC5DFvB5GgSDWXB8ogtQYFzPeUtGFy1yfcBCLFmDAfr2xk4szD2Qg4eAz7gjZsn5eLbwRDm8/FPwrm/T9G2MOCQzfNutwsPBtqz44FDpzrXMlJvaU5jpMiG3/UtqnKfQedtJ+lnn3l3mu8CTNQz8IqCliANl/3uoTm20+BFp9Iirvhq7a5hmpc9PKo1MKmZjR0uKabCyQcxsoGhPqiGy8eD20Q2NvwBtrVSIE47S4wliLK1iTWAyas955/mQxP6UKCqJWhqTYrAja4mMZrq/nySbTyeVpjNRo/97x3TtVLCZO2keJ4oGU1ivuRYwHM04PZeHlBl+uTmpWC4NHaC6qWsHSddyj8G/WxVuoOrOWAYPK/irfg+IAhxjQ93axpF7FsYeQNdbWKDMvHu1YUgRAB1oUD6kUz5PFiKYG2ua5E5w7RQaFsHy3yJioL4YYYlFn6IjLZ4AKWQ0rkWcuDYgVFyNtCvOoFBbGWgIETmUcyGLyXdn5gxwD7+9pETLP2SCQLbToSRLD8gsOqJhtOEcja1lziYvLTpksddTWFKhgVpKxeHDGUUvxfwEz1F4zU1s8OFMoRZNFhRbV+wt93C+2yymLa4BSFb3V0CzSPY5LNQJnLLkwxRGHJSd+iyMJBJK5xTS3A82dRd57ywmadIceQVWtcTh9ucOdobcsmjOR4wYrRpzQncJ+ENq9p6WXMBI33txgonlAPZCZeO4Bkadv9oD8Tu7iu92tLSRhxzZPcXrSSXBIaT0vH2JIfWAfbWjquVOT5ceZQ5B5QU101a4RXRy0sRhGSk8anDOEnBI2/68s36/hQqyDy4PWR5bqliEvXzlIUTDMG2riHBKdGPdvZtu9zS7xqBNCeF4PRNnSHRjWztZiEIuSFHJBJ+PYat9v247Lh33Ip5ZrndsTIziixDtcKb376hXGnAlT2lCZnlzT7p/4dlhmGsSlgccyUymO6Nr2R3PXxdmOjjUKB8KhxQHY7qCzb79iOTPCsACsI3YNSLnul7W3N9kjTrk92xohx5boDvl7e5Mu0CA2gEIh1e45mGDxwW2tobVkU84Lj5TIll8Ab6NnbJgdk5Dmxdy1Lm7LZ3v3cuQwaqscIlVafrELdR/vFLJ5TH1STAUWL2SmTj5IvUXoCDhc3tLi/bDimVZjnLeKZAnDmdLygoyq5JF9tpeRTHx8heW322dzCimFK+V5dChH4MVM1wCAHR5znhdkzCuB73AL1M5NmD6lFO2zqOa95ubVxVPnHJCQZSiNJlbYwW35AQhDafO6aejQ+iSU97lvo2efguc9BU6aPfuzNFg8eebok11vGglG6d2HZ1q8JB3dGB4+fnSW6AJWvYNw3z15dqBEWWWyoZFdbNA9ak7kJMiyxVyC83Cpo9viUenN2Ihx0vBSxhiSliNionnlXO+ANm3qsySw3EsEQ0htRJyHgAKMeIeLs3b3WRDKJXUh6IkCkOVDOV/2ofZkHowu2OHQ1d1qfVbTXZ0lHPNSohr0QKpFd96O9TAj8X69SLtrFRccjidskbsIHUoorp2akLccedABud2v15rZyRa5whpO3XQEHRIPJCwfYgfewcTiBmeu1lq39v77e6j+vDq/fLHpd6wwv0ppzJqGy6bAuq1/nVz85aR3O/v3t23ps5PTvrKNbRha1kCFlUtNBtnaTX+0kQEC5o0PD6SAU++yXRl8/5M+KfZmNURXlFZgVNdFOz6ZnHVQhdBh6jGLI7WbPrmtiqDFlKxaqzUiwtWBwTefnd8Y9q538xrKWJrUmKShs68e9ndJ5EI6v2VpaAgR+pBcdxk1oEvWkoPrmKENsZWbXH33AS0DD829zkvm5n94e+ropgcgIhcPaBWnj7HVKV33e2CAOANa/S+ARoISdz0ghc3t3dVVdqY2DHlbuLr1AdxLt833WBhxj6p1K0vef8AGyqE6f6YMWgCcRb8uP98WOVYsxDnPI4AWUm+wvRHtVrOk1SCcYpWKLslxlqp2+V20aGaa5QXxEdNSxpv66N0HODuLuWZXxGzWWqxl6K4H1DG/yQ1NO4r/8Mks39RH1zyo7rGhubcFaxy9XO+qNw9oUZOFACGxD3cjh+Wy9wGZivpobwIOF3Pzbo43jvdXV7sByvDh6US3xUS1Vqo3+fvuI4LjTgiasVYLZJVxW9q79Y88O/wZRt2TqhdhrWV36FKqABZitygwb2ElukvKehDavFqvDNeIJfHO0Dl4Nqqu38lwzEXSBPvHhA5lm4a5Wne0CUZpJ2xgJ09tyS3mnl1YRtkuzN/eRZKwpR5Dr+jWe3rtGtWbcQ3RZfUIDtMg7HLHMO8bdAkLuDSNwk68hMTjuD+jAqZ5PwY3GNIZSol1J5pNUu2iOnn/CoxcjHD/AxoOgxYdYitN+OgO/jsjV2s3n8VmJQddrUOR/Q/oLi8xpuAhc6tKVMw3RWNbYKg4v/storiYRBmZ800z1nU8riZzmbI1x1gaHPotcMnCFGJJMr950r3pkcb7kdt+9g1ROXru7G3T8eeX64sXovaNnNmGtLzY8oq5Y8zfdgYmZ9361f+v5s//OnHytqVD/5DTy8mENhYdvWYcJ5Oj3P4H06ijjQuTp7z6f/dIVOg7dAAA&quot;"/>
    <we:property name="isFiltersActionButtonVisible" value="true"/>
    <we:property name="pageDisplayName" value="&quot;Main_KPI&quot;"/>
    <we:property name="pageName" value="&quot;ReportSection16b73cde20cf3ed17b51&quot;"/>
    <we:property name="reportEmbeddedTime" value="&quot;2023-11-22T17:00:52.124Z&quot;"/>
    <we:property name="reportName" value="&quot;Wavecon_dashboard_analysis1&quot;"/>
    <we:property name="reportState" value="&quot;CONNECTED&quot;"/>
    <we:property name="reportUrl" value="&quot;/groups/me/reports/f4b699c5-6d9a-4b24-8d2a-82b5e841122b/ReportSection16b73cde20cf3ed17b51?bookmarkGuid=17521fa8-af28-41d5-9f0c-d53786631135&amp;bookmarkUsage=1&amp;ctid=df8679cd-a80e-45d8-99ac-c83ed7ff95a0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540</Words>
  <Application>Microsoft Office PowerPoint</Application>
  <PresentationFormat>On-screen Show (16:9)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PT Sans</vt:lpstr>
      <vt:lpstr>Exo</vt:lpstr>
      <vt:lpstr>Arial</vt:lpstr>
      <vt:lpstr>Segoe UI Light</vt:lpstr>
      <vt:lpstr>Data Center Business Plan Infographics by Slidesgo</vt:lpstr>
      <vt:lpstr>WAVECON   TELECOM ANALYSIS 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IMPACT OF 5G LAUNCH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WAVECON   TELECOM ANALYSIS </dc:title>
  <cp:lastModifiedBy>karnikravina10@gmail.com</cp:lastModifiedBy>
  <cp:revision>25</cp:revision>
  <dcterms:modified xsi:type="dcterms:W3CDTF">2024-02-01T13:34:52Z</dcterms:modified>
</cp:coreProperties>
</file>