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291" r:id="rId3"/>
    <p:sldId id="293" r:id="rId4"/>
    <p:sldId id="294" r:id="rId5"/>
    <p:sldId id="295" r:id="rId6"/>
    <p:sldId id="292" r:id="rId7"/>
    <p:sldId id="266" r:id="rId8"/>
    <p:sldId id="267" r:id="rId9"/>
    <p:sldId id="268" r:id="rId10"/>
    <p:sldId id="276" r:id="rId11"/>
    <p:sldId id="277" r:id="rId12"/>
    <p:sldId id="278" r:id="rId13"/>
    <p:sldId id="288" r:id="rId14"/>
    <p:sldId id="289" r:id="rId15"/>
    <p:sldId id="286" r:id="rId16"/>
    <p:sldId id="290"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10" autoAdjust="0"/>
  </p:normalViewPr>
  <p:slideViewPr>
    <p:cSldViewPr>
      <p:cViewPr>
        <p:scale>
          <a:sx n="69" d="100"/>
          <a:sy n="69" d="100"/>
        </p:scale>
        <p:origin x="-141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8498B-9FCA-4858-B513-9C70414528DB}" type="datetimeFigureOut">
              <a:rPr lang="en-IN" smtClean="0"/>
              <a:t>28-08-2022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510B0-FB49-4F17-A79D-B5B43E1A2CD2}" type="slidenum">
              <a:rPr lang="en-IN" smtClean="0"/>
              <a:t>‹#›</a:t>
            </a:fld>
            <a:endParaRPr lang="en-IN"/>
          </a:p>
        </p:txBody>
      </p:sp>
    </p:spTree>
    <p:extLst>
      <p:ext uri="{BB962C8B-B14F-4D97-AF65-F5344CB8AC3E}">
        <p14:creationId xmlns:p14="http://schemas.microsoft.com/office/powerpoint/2010/main" val="324951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F510B0-FB49-4F17-A79D-B5B43E1A2CD2}" type="slidenum">
              <a:rPr lang="en-IN" smtClean="0"/>
              <a:t>12</a:t>
            </a:fld>
            <a:endParaRPr lang="en-IN"/>
          </a:p>
        </p:txBody>
      </p:sp>
    </p:spTree>
    <p:extLst>
      <p:ext uri="{BB962C8B-B14F-4D97-AF65-F5344CB8AC3E}">
        <p14:creationId xmlns:p14="http://schemas.microsoft.com/office/powerpoint/2010/main" val="419596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F510B0-FB49-4F17-A79D-B5B43E1A2CD2}" type="slidenum">
              <a:rPr lang="en-IN" smtClean="0"/>
              <a:t>13</a:t>
            </a:fld>
            <a:endParaRPr lang="en-IN"/>
          </a:p>
        </p:txBody>
      </p:sp>
    </p:spTree>
    <p:extLst>
      <p:ext uri="{BB962C8B-B14F-4D97-AF65-F5344CB8AC3E}">
        <p14:creationId xmlns:p14="http://schemas.microsoft.com/office/powerpoint/2010/main" val="419596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F510B0-FB49-4F17-A79D-B5B43E1A2CD2}" type="slidenum">
              <a:rPr lang="en-IN" smtClean="0"/>
              <a:t>14</a:t>
            </a:fld>
            <a:endParaRPr lang="en-IN"/>
          </a:p>
        </p:txBody>
      </p:sp>
    </p:spTree>
    <p:extLst>
      <p:ext uri="{BB962C8B-B14F-4D97-AF65-F5344CB8AC3E}">
        <p14:creationId xmlns:p14="http://schemas.microsoft.com/office/powerpoint/2010/main" val="419596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7C7D78F-37FA-4890-83BA-528D963A7F6B}" type="datetimeFigureOut">
              <a:rPr lang="en-IN" smtClean="0"/>
              <a:t>28-08-2022</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4582C8C9-D7D8-4D24-8BFA-B80FDAF0E3DD}"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7D78F-37FA-4890-83BA-528D963A7F6B}"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2C8C9-D7D8-4D24-8BFA-B80FDAF0E3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C7D78F-37FA-4890-83BA-528D963A7F6B}"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582C8C9-D7D8-4D24-8BFA-B80FDAF0E3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C7D78F-37FA-4890-83BA-528D963A7F6B}"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2C8C9-D7D8-4D24-8BFA-B80FDAF0E3DD}"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7C7D78F-37FA-4890-83BA-528D963A7F6B}" type="datetimeFigureOut">
              <a:rPr lang="en-IN" smtClean="0"/>
              <a:t>28-08-2022</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4582C8C9-D7D8-4D24-8BFA-B80FDAF0E3DD}"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C7D78F-37FA-4890-83BA-528D963A7F6B}"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2C8C9-D7D8-4D24-8BFA-B80FDAF0E3D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C7D78F-37FA-4890-83BA-528D963A7F6B}"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2C8C9-D7D8-4D24-8BFA-B80FDAF0E3DD}"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C7D78F-37FA-4890-83BA-528D963A7F6B}"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2C8C9-D7D8-4D24-8BFA-B80FDAF0E3DD}" type="slidenum">
              <a:rPr lang="en-IN" smtClean="0"/>
              <a:t>‹#›</a:t>
            </a:fld>
            <a:endParaRPr lang="en-IN"/>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7C7D78F-37FA-4890-83BA-528D963A7F6B}"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2C8C9-D7D8-4D24-8BFA-B80FDAF0E3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7D78F-37FA-4890-83BA-528D963A7F6B}"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4582C8C9-D7D8-4D24-8BFA-B80FDAF0E3DD}"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7D78F-37FA-4890-83BA-528D963A7F6B}"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2C8C9-D7D8-4D24-8BFA-B80FDAF0E3DD}"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7C7D78F-37FA-4890-83BA-528D963A7F6B}" type="datetimeFigureOut">
              <a:rPr lang="en-IN" smtClean="0"/>
              <a:t>28-08-2022</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4582C8C9-D7D8-4D24-8BFA-B80FDAF0E3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p>
          <a:p>
            <a:r>
              <a:rPr lang="en-US" dirty="0" smtClean="0"/>
              <a:t>RAVINDER SINGH</a:t>
            </a:r>
            <a:endParaRPr lang="en-IN" dirty="0"/>
          </a:p>
        </p:txBody>
      </p:sp>
      <p:sp>
        <p:nvSpPr>
          <p:cNvPr id="2" name="Title 1"/>
          <p:cNvSpPr>
            <a:spLocks noGrp="1"/>
          </p:cNvSpPr>
          <p:nvPr>
            <p:ph type="title"/>
          </p:nvPr>
        </p:nvSpPr>
        <p:spPr>
          <a:xfrm>
            <a:off x="467544" y="1988840"/>
            <a:ext cx="6324600" cy="3176240"/>
          </a:xfrm>
        </p:spPr>
        <p:txBody>
          <a:bodyPr>
            <a:normAutofit/>
          </a:bodyPr>
          <a:lstStyle/>
          <a:p>
            <a:r>
              <a:rPr lang="en-IN" dirty="0" smtClean="0"/>
              <a:t>Used- car </a:t>
            </a:r>
            <a:br>
              <a:rPr lang="en-IN" dirty="0" smtClean="0"/>
            </a:br>
            <a:r>
              <a:rPr lang="en-IN" dirty="0" smtClean="0"/>
              <a:t>Price prediction</a:t>
            </a:r>
            <a:br>
              <a:rPr lang="en-IN" dirty="0" smtClean="0"/>
            </a:br>
            <a:r>
              <a:rPr lang="en-IN" dirty="0" smtClean="0"/>
              <a:t>metropolitan cities</a:t>
            </a:r>
            <a:r>
              <a:rPr lang="en-IN" dirty="0"/>
              <a:t/>
            </a:r>
            <a:br>
              <a:rPr lang="en-IN" dirty="0"/>
            </a:br>
            <a:endParaRPr lang="en-IN" dirty="0"/>
          </a:p>
        </p:txBody>
      </p:sp>
    </p:spTree>
    <p:extLst>
      <p:ext uri="{BB962C8B-B14F-4D97-AF65-F5344CB8AC3E}">
        <p14:creationId xmlns:p14="http://schemas.microsoft.com/office/powerpoint/2010/main" val="205329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092280" y="2132856"/>
            <a:ext cx="1673352" cy="2954632"/>
          </a:xfrm>
        </p:spPr>
        <p:txBody>
          <a:bodyPr>
            <a:normAutofit/>
          </a:bodyPr>
          <a:lstStyle/>
          <a:p>
            <a:r>
              <a:rPr lang="en-IN" dirty="0" smtClean="0"/>
              <a:t>1. </a:t>
            </a:r>
            <a:r>
              <a:rPr lang="en-IN" dirty="0"/>
              <a:t>B</a:t>
            </a:r>
            <a:r>
              <a:rPr lang="en-IN" dirty="0" smtClean="0"/>
              <a:t>rand like </a:t>
            </a:r>
            <a:r>
              <a:rPr lang="en-IN" dirty="0" err="1" smtClean="0"/>
              <a:t>MG,Mercedes</a:t>
            </a:r>
            <a:r>
              <a:rPr lang="en-IN" dirty="0" smtClean="0"/>
              <a:t>, </a:t>
            </a:r>
            <a:r>
              <a:rPr lang="en-IN" dirty="0" err="1" smtClean="0"/>
              <a:t>J</a:t>
            </a:r>
            <a:r>
              <a:rPr lang="en-IN" dirty="0" err="1" smtClean="0"/>
              <a:t>aguar,Jeep</a:t>
            </a:r>
            <a:r>
              <a:rPr lang="en-IN" dirty="0" smtClean="0"/>
              <a:t> </a:t>
            </a:r>
            <a:r>
              <a:rPr lang="en-IN" dirty="0"/>
              <a:t>K</a:t>
            </a:r>
            <a:r>
              <a:rPr lang="en-IN" dirty="0" smtClean="0"/>
              <a:t>ia has a higher resale value</a:t>
            </a:r>
          </a:p>
          <a:p>
            <a:endParaRPr lang="en-US" dirty="0" smtClean="0"/>
          </a:p>
          <a:p>
            <a:r>
              <a:rPr lang="en-US" dirty="0" smtClean="0"/>
              <a:t>2. Resale value of Fiat, </a:t>
            </a:r>
            <a:r>
              <a:rPr lang="en-US" dirty="0"/>
              <a:t>R</a:t>
            </a:r>
            <a:r>
              <a:rPr lang="en-US" dirty="0" smtClean="0"/>
              <a:t>enault ,</a:t>
            </a:r>
            <a:r>
              <a:rPr lang="en-US" dirty="0" err="1" smtClean="0"/>
              <a:t>Datsun,Maruti</a:t>
            </a:r>
            <a:r>
              <a:rPr lang="en-US" dirty="0" smtClean="0"/>
              <a:t> is on the lower side</a:t>
            </a:r>
            <a:endParaRPr lang="en-IN" dirty="0"/>
          </a:p>
        </p:txBody>
      </p:sp>
      <p:sp>
        <p:nvSpPr>
          <p:cNvPr id="4" name="Title 3"/>
          <p:cNvSpPr>
            <a:spLocks noGrp="1"/>
          </p:cNvSpPr>
          <p:nvPr>
            <p:ph type="title"/>
          </p:nvPr>
        </p:nvSpPr>
        <p:spPr>
          <a:xfrm>
            <a:off x="7159752" y="457200"/>
            <a:ext cx="1675660" cy="1531640"/>
          </a:xfrm>
        </p:spPr>
        <p:txBody>
          <a:bodyPr/>
          <a:lstStyle/>
          <a:p>
            <a:r>
              <a:rPr lang="en-IN" dirty="0" smtClean="0"/>
              <a:t>Average Price </a:t>
            </a:r>
            <a:r>
              <a:rPr lang="en-IN" dirty="0" err="1" smtClean="0"/>
              <a:t>Vs</a:t>
            </a:r>
            <a:r>
              <a:rPr lang="en-IN" dirty="0" smtClean="0"/>
              <a:t> Brand:</a:t>
            </a:r>
            <a:r>
              <a:rPr lang="en-IN" dirty="0"/>
              <a:t/>
            </a:r>
            <a:br>
              <a:rPr lang="en-IN" dirty="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2776"/>
            <a:ext cx="5867400" cy="3816423"/>
          </a:xfrm>
        </p:spPr>
      </p:pic>
    </p:spTree>
    <p:extLst>
      <p:ext uri="{BB962C8B-B14F-4D97-AF65-F5344CB8AC3E}">
        <p14:creationId xmlns:p14="http://schemas.microsoft.com/office/powerpoint/2010/main" val="1084021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62800" y="2133600"/>
            <a:ext cx="1676400" cy="4103712"/>
          </a:xfrm>
        </p:spPr>
        <p:txBody>
          <a:bodyPr>
            <a:normAutofit/>
          </a:bodyPr>
          <a:lstStyle/>
          <a:p>
            <a:r>
              <a:rPr lang="en-IN" dirty="0" smtClean="0"/>
              <a:t>Majority </a:t>
            </a:r>
            <a:r>
              <a:rPr lang="en-IN" dirty="0"/>
              <a:t>of </a:t>
            </a:r>
            <a:r>
              <a:rPr lang="en-IN" dirty="0" smtClean="0"/>
              <a:t>the used cars with Automatic Transmission has a higher price.</a:t>
            </a:r>
            <a:endParaRPr lang="en-IN" dirty="0" smtClean="0"/>
          </a:p>
          <a:p>
            <a:endParaRPr lang="en-IN" dirty="0"/>
          </a:p>
          <a:p>
            <a:r>
              <a:rPr lang="en-US" dirty="0" smtClean="0"/>
              <a:t>As the cost of new car with automatic transmission is higher people expect a higher resale value</a:t>
            </a:r>
            <a:endParaRPr lang="en-IN" dirty="0"/>
          </a:p>
        </p:txBody>
      </p:sp>
      <p:sp>
        <p:nvSpPr>
          <p:cNvPr id="4" name="Title 3"/>
          <p:cNvSpPr>
            <a:spLocks noGrp="1"/>
          </p:cNvSpPr>
          <p:nvPr>
            <p:ph type="title"/>
          </p:nvPr>
        </p:nvSpPr>
        <p:spPr>
          <a:xfrm>
            <a:off x="6948264" y="460248"/>
            <a:ext cx="2195736" cy="1673352"/>
          </a:xfrm>
        </p:spPr>
        <p:txBody>
          <a:bodyPr/>
          <a:lstStyle/>
          <a:p>
            <a:r>
              <a:rPr lang="en-IN" dirty="0" smtClean="0"/>
              <a:t>Transmission</a:t>
            </a:r>
            <a:br>
              <a:rPr lang="en-IN" dirty="0" smtClean="0"/>
            </a:br>
            <a:r>
              <a:rPr lang="en-IN" dirty="0" smtClean="0"/>
              <a:t>v/s </a:t>
            </a:r>
            <a:br>
              <a:rPr lang="en-IN" dirty="0" smtClean="0"/>
            </a:br>
            <a:r>
              <a:rPr lang="en-IN" dirty="0" smtClean="0"/>
              <a:t>Price</a:t>
            </a:r>
            <a:r>
              <a:rPr lang="en-IN" dirty="0"/>
              <a:t/>
            </a:r>
            <a:br>
              <a:rPr lang="en-IN" dirty="0"/>
            </a:br>
            <a:endParaRPr lang="en-IN" dirty="0"/>
          </a:p>
        </p:txBody>
      </p:sp>
      <p:pic>
        <p:nvPicPr>
          <p:cNvPr id="2" name="Picture Placeholder 1"/>
          <p:cNvPicPr>
            <a:picLocks noGrp="1" noChangeAspect="1"/>
          </p:cNvPicPr>
          <p:nvPr>
            <p:ph type="pic" idx="1"/>
          </p:nvPr>
        </p:nvPicPr>
        <p:blipFill>
          <a:blip r:embed="rId2">
            <a:extLst>
              <a:ext uri="{28A0092B-C50C-407E-A947-70E740481C1C}">
                <a14:useLocalDpi xmlns:a14="http://schemas.microsoft.com/office/drawing/2010/main" val="0"/>
              </a:ext>
            </a:extLst>
          </a:blip>
          <a:srcRect l="5372" r="5372"/>
          <a:stretch>
            <a:fillRect/>
          </a:stretch>
        </p:blipFill>
        <p:spPr/>
      </p:pic>
    </p:spTree>
    <p:extLst>
      <p:ext uri="{BB962C8B-B14F-4D97-AF65-F5344CB8AC3E}">
        <p14:creationId xmlns:p14="http://schemas.microsoft.com/office/powerpoint/2010/main" val="2274403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7759" r="7759"/>
          <a:stretch>
            <a:fillRect/>
          </a:stretch>
        </p:blipFill>
        <p:spPr>
          <a:xfrm>
            <a:off x="323528" y="116632"/>
            <a:ext cx="6705600" cy="6553200"/>
          </a:xfrm>
        </p:spPr>
      </p:pic>
      <p:sp>
        <p:nvSpPr>
          <p:cNvPr id="3" name="Text Placeholder 2"/>
          <p:cNvSpPr>
            <a:spLocks noGrp="1"/>
          </p:cNvSpPr>
          <p:nvPr>
            <p:ph type="body" sz="half" idx="2"/>
          </p:nvPr>
        </p:nvSpPr>
        <p:spPr>
          <a:xfrm>
            <a:off x="7162800" y="2133600"/>
            <a:ext cx="1676400" cy="3887688"/>
          </a:xfrm>
        </p:spPr>
        <p:txBody>
          <a:bodyPr>
            <a:normAutofit/>
          </a:bodyPr>
          <a:lstStyle/>
          <a:p>
            <a:r>
              <a:rPr lang="en-IN" dirty="0" smtClean="0"/>
              <a:t>Cost of Hybrid vehicles is Highest </a:t>
            </a:r>
            <a:r>
              <a:rPr lang="en-IN" dirty="0" smtClean="0"/>
              <a:t>.</a:t>
            </a:r>
            <a:endParaRPr lang="en-IN" dirty="0"/>
          </a:p>
          <a:p>
            <a:r>
              <a:rPr lang="en-IN" dirty="0" smtClean="0"/>
              <a:t> </a:t>
            </a:r>
            <a:endParaRPr lang="en-IN" dirty="0" smtClean="0"/>
          </a:p>
          <a:p>
            <a:r>
              <a:rPr lang="en-US" dirty="0" err="1" smtClean="0"/>
              <a:t>Petrol+LPG</a:t>
            </a:r>
            <a:r>
              <a:rPr lang="en-US" dirty="0" smtClean="0"/>
              <a:t> are priced the Lowest because of the </a:t>
            </a:r>
            <a:r>
              <a:rPr lang="en-US" dirty="0" err="1" smtClean="0"/>
              <a:t>availablity</a:t>
            </a:r>
            <a:endParaRPr lang="en-US" dirty="0" smtClean="0"/>
          </a:p>
          <a:p>
            <a:endParaRPr lang="en-US" dirty="0"/>
          </a:p>
          <a:p>
            <a:r>
              <a:rPr lang="en-US" dirty="0" smtClean="0"/>
              <a:t>Hypothesis Semi-Conductor shortage has spiked the price of electric vehicles </a:t>
            </a:r>
            <a:endParaRPr lang="en-IN" dirty="0"/>
          </a:p>
        </p:txBody>
      </p:sp>
      <p:sp>
        <p:nvSpPr>
          <p:cNvPr id="4" name="Title 3"/>
          <p:cNvSpPr>
            <a:spLocks noGrp="1"/>
          </p:cNvSpPr>
          <p:nvPr>
            <p:ph type="title"/>
          </p:nvPr>
        </p:nvSpPr>
        <p:spPr>
          <a:xfrm>
            <a:off x="6948264" y="404664"/>
            <a:ext cx="2195736" cy="1872208"/>
          </a:xfrm>
        </p:spPr>
        <p:txBody>
          <a:bodyPr/>
          <a:lstStyle/>
          <a:p>
            <a:r>
              <a:rPr lang="en-IN" dirty="0" smtClean="0"/>
              <a:t>Price v/s </a:t>
            </a:r>
            <a:br>
              <a:rPr lang="en-IN" dirty="0" smtClean="0"/>
            </a:br>
            <a:r>
              <a:rPr lang="en-IN" dirty="0" smtClean="0"/>
              <a:t>fuel type</a:t>
            </a:r>
            <a:r>
              <a:rPr lang="en-IN" dirty="0"/>
              <a:t/>
            </a:r>
            <a:br>
              <a:rPr lang="en-IN" dirty="0"/>
            </a:br>
            <a:endParaRPr lang="en-IN" dirty="0"/>
          </a:p>
        </p:txBody>
      </p:sp>
    </p:spTree>
    <p:extLst>
      <p:ext uri="{BB962C8B-B14F-4D97-AF65-F5344CB8AC3E}">
        <p14:creationId xmlns:p14="http://schemas.microsoft.com/office/powerpoint/2010/main" val="1461578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62800" y="2133600"/>
            <a:ext cx="1676400" cy="3887688"/>
          </a:xfrm>
        </p:spPr>
        <p:txBody>
          <a:bodyPr>
            <a:normAutofit/>
          </a:bodyPr>
          <a:lstStyle/>
          <a:p>
            <a:r>
              <a:rPr lang="en-US" dirty="0" smtClean="0"/>
              <a:t>Price of the vehicle depreciate as the number of Owners for a vehicle increases.</a:t>
            </a:r>
          </a:p>
          <a:p>
            <a:endParaRPr lang="en-US" dirty="0"/>
          </a:p>
          <a:p>
            <a:r>
              <a:rPr lang="en-US" dirty="0" smtClean="0"/>
              <a:t>Inversely Proportional</a:t>
            </a:r>
            <a:endParaRPr lang="en-IN" dirty="0"/>
          </a:p>
        </p:txBody>
      </p:sp>
      <p:sp>
        <p:nvSpPr>
          <p:cNvPr id="4" name="Title 3"/>
          <p:cNvSpPr>
            <a:spLocks noGrp="1"/>
          </p:cNvSpPr>
          <p:nvPr>
            <p:ph type="title"/>
          </p:nvPr>
        </p:nvSpPr>
        <p:spPr>
          <a:xfrm>
            <a:off x="6948264" y="404664"/>
            <a:ext cx="2195736" cy="1872208"/>
          </a:xfrm>
        </p:spPr>
        <p:txBody>
          <a:bodyPr/>
          <a:lstStyle/>
          <a:p>
            <a:r>
              <a:rPr lang="en-IN" dirty="0" smtClean="0"/>
              <a:t>Price v/s </a:t>
            </a:r>
            <a:br>
              <a:rPr lang="en-IN" dirty="0" smtClean="0"/>
            </a:br>
            <a:r>
              <a:rPr lang="en-IN" dirty="0" err="1" smtClean="0"/>
              <a:t>oWNERSHIP</a:t>
            </a:r>
            <a:r>
              <a:rPr lang="en-IN" dirty="0"/>
              <a:t/>
            </a:r>
            <a:br>
              <a:rPr lang="en-IN" dirty="0"/>
            </a:br>
            <a:endParaRPr lang="en-IN"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l="3340" r="3340"/>
          <a:stretch>
            <a:fillRect/>
          </a:stretch>
        </p:blipFill>
        <p:spPr/>
      </p:pic>
    </p:spTree>
    <p:extLst>
      <p:ext uri="{BB962C8B-B14F-4D97-AF65-F5344CB8AC3E}">
        <p14:creationId xmlns:p14="http://schemas.microsoft.com/office/powerpoint/2010/main" val="3015279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62800" y="2133600"/>
            <a:ext cx="1676400" cy="3887688"/>
          </a:xfrm>
        </p:spPr>
        <p:txBody>
          <a:bodyPr>
            <a:normAutofit/>
          </a:bodyPr>
          <a:lstStyle/>
          <a:p>
            <a:r>
              <a:rPr lang="en-US" dirty="0" smtClean="0"/>
              <a:t>All the Models Performed very well.</a:t>
            </a:r>
          </a:p>
          <a:p>
            <a:endParaRPr lang="en-US" dirty="0"/>
          </a:p>
          <a:p>
            <a:r>
              <a:rPr lang="en-US" dirty="0" err="1" smtClean="0"/>
              <a:t>Xgboost</a:t>
            </a:r>
            <a:r>
              <a:rPr lang="en-US" dirty="0" smtClean="0"/>
              <a:t> and Random Forest Performed on well </a:t>
            </a:r>
          </a:p>
          <a:p>
            <a:endParaRPr lang="en-US" dirty="0"/>
          </a:p>
          <a:p>
            <a:r>
              <a:rPr lang="en-US" dirty="0" smtClean="0"/>
              <a:t>We will pick </a:t>
            </a:r>
            <a:r>
              <a:rPr lang="en-US" dirty="0" err="1" smtClean="0"/>
              <a:t>Xgboost</a:t>
            </a:r>
            <a:r>
              <a:rPr lang="en-US" dirty="0" smtClean="0"/>
              <a:t> out all of them.</a:t>
            </a:r>
            <a:endParaRPr lang="en-IN" dirty="0"/>
          </a:p>
        </p:txBody>
      </p:sp>
      <p:sp>
        <p:nvSpPr>
          <p:cNvPr id="4" name="Title 3"/>
          <p:cNvSpPr>
            <a:spLocks noGrp="1"/>
          </p:cNvSpPr>
          <p:nvPr>
            <p:ph type="title"/>
          </p:nvPr>
        </p:nvSpPr>
        <p:spPr>
          <a:xfrm>
            <a:off x="6948264" y="404664"/>
            <a:ext cx="2195736" cy="1872208"/>
          </a:xfrm>
        </p:spPr>
        <p:txBody>
          <a:bodyPr/>
          <a:lstStyle/>
          <a:p>
            <a:r>
              <a:rPr lang="en-IN" dirty="0" err="1" smtClean="0"/>
              <a:t>Comparision</a:t>
            </a:r>
            <a:r>
              <a:rPr lang="en-IN" dirty="0" smtClean="0"/>
              <a:t> of Different Models</a:t>
            </a:r>
            <a:r>
              <a:rPr lang="en-IN" dirty="0"/>
              <a:t/>
            </a:r>
            <a:br>
              <a:rPr lang="en-IN" dirty="0"/>
            </a:br>
            <a:endParaRPr lang="en-IN" dirty="0"/>
          </a:p>
        </p:txBody>
      </p:sp>
      <p:sp>
        <p:nvSpPr>
          <p:cNvPr id="11" name="Picture Placeholder 10"/>
          <p:cNvSpPr>
            <a:spLocks noGrp="1"/>
          </p:cNvSpPr>
          <p:nvPr>
            <p:ph type="pic" idx="1"/>
          </p:nvPr>
        </p:nvSpPr>
        <p:spPr/>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00808"/>
            <a:ext cx="6386859" cy="329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053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556792"/>
            <a:ext cx="8407893" cy="4968551"/>
          </a:xfrm>
        </p:spPr>
        <p:txBody>
          <a:bodyPr>
            <a:normAutofit/>
          </a:bodyPr>
          <a:lstStyle/>
          <a:p>
            <a:r>
              <a:rPr lang="en-IN" dirty="0" err="1" smtClean="0"/>
              <a:t>Demage</a:t>
            </a:r>
            <a:r>
              <a:rPr lang="en-IN" dirty="0" smtClean="0"/>
              <a:t> on the Car is Unknown.</a:t>
            </a:r>
          </a:p>
          <a:p>
            <a:r>
              <a:rPr lang="en-US" dirty="0" smtClean="0"/>
              <a:t>Condition of interior and Electronic of the Car is unknown.</a:t>
            </a:r>
          </a:p>
          <a:p>
            <a:r>
              <a:rPr lang="en-US" dirty="0" smtClean="0"/>
              <a:t>Other Quality Parameters are also unknown.</a:t>
            </a:r>
          </a:p>
          <a:p>
            <a:r>
              <a:rPr lang="en-US" dirty="0" smtClean="0"/>
              <a:t>Data is from </a:t>
            </a:r>
            <a:r>
              <a:rPr lang="en-US" dirty="0"/>
              <a:t>M</a:t>
            </a:r>
            <a:r>
              <a:rPr lang="en-US" dirty="0" smtClean="0"/>
              <a:t>etropolitan Cities</a:t>
            </a:r>
            <a:endParaRPr lang="en-IN" dirty="0" smtClean="0"/>
          </a:p>
          <a:p>
            <a:r>
              <a:rPr lang="en-US" dirty="0" smtClean="0"/>
              <a:t>Assumption is that data has linear relation but as we can see that </a:t>
            </a:r>
            <a:r>
              <a:rPr lang="en-US" dirty="0" err="1" smtClean="0"/>
              <a:t>Xgboost</a:t>
            </a:r>
            <a:r>
              <a:rPr lang="en-US" dirty="0" smtClean="0"/>
              <a:t> and Random Forest perform better than the Linear Algorithms which proof that the one factor has quadratic or cubic relation.</a:t>
            </a:r>
          </a:p>
        </p:txBody>
      </p:sp>
      <p:sp>
        <p:nvSpPr>
          <p:cNvPr id="3" name="Title 2"/>
          <p:cNvSpPr>
            <a:spLocks noGrp="1"/>
          </p:cNvSpPr>
          <p:nvPr>
            <p:ph type="title"/>
          </p:nvPr>
        </p:nvSpPr>
        <p:spPr>
          <a:xfrm>
            <a:off x="381000" y="355847"/>
            <a:ext cx="8381260" cy="912913"/>
          </a:xfrm>
        </p:spPr>
        <p:txBody>
          <a:bodyPr/>
          <a:lstStyle/>
          <a:p>
            <a:r>
              <a:rPr lang="en-US" dirty="0" smtClean="0"/>
              <a:t>Limitation</a:t>
            </a:r>
            <a:endParaRPr lang="en-IN" dirty="0"/>
          </a:p>
        </p:txBody>
      </p:sp>
    </p:spTree>
    <p:extLst>
      <p:ext uri="{BB962C8B-B14F-4D97-AF65-F5344CB8AC3E}">
        <p14:creationId xmlns:p14="http://schemas.microsoft.com/office/powerpoint/2010/main" val="2564696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556792"/>
            <a:ext cx="8407893" cy="4968551"/>
          </a:xfrm>
        </p:spPr>
        <p:txBody>
          <a:bodyPr>
            <a:normAutofit/>
          </a:bodyPr>
          <a:lstStyle/>
          <a:p>
            <a:r>
              <a:rPr lang="en-IN" dirty="0"/>
              <a:t>The price of car is inversely proportional to the age of the vehicle.</a:t>
            </a:r>
          </a:p>
          <a:p>
            <a:r>
              <a:rPr lang="en-IN" dirty="0" smtClean="0"/>
              <a:t> </a:t>
            </a:r>
            <a:r>
              <a:rPr lang="en-IN" dirty="0"/>
              <a:t>Brand like </a:t>
            </a:r>
            <a:r>
              <a:rPr lang="en-IN" dirty="0" smtClean="0"/>
              <a:t>MG ,Mercedes , Jaguar , Jeep, </a:t>
            </a:r>
            <a:r>
              <a:rPr lang="en-IN" dirty="0"/>
              <a:t>Kia has a higher resale </a:t>
            </a:r>
            <a:r>
              <a:rPr lang="en-IN" dirty="0" smtClean="0"/>
              <a:t>value.</a:t>
            </a:r>
            <a:endParaRPr lang="en-US" dirty="0"/>
          </a:p>
          <a:p>
            <a:r>
              <a:rPr lang="en-US" dirty="0" smtClean="0"/>
              <a:t>Resale </a:t>
            </a:r>
            <a:r>
              <a:rPr lang="en-US" dirty="0"/>
              <a:t>value of Fiat, Renault ,</a:t>
            </a:r>
            <a:r>
              <a:rPr lang="en-US" dirty="0" err="1" smtClean="0"/>
              <a:t>Datsun,Maruti</a:t>
            </a:r>
            <a:r>
              <a:rPr lang="en-US" dirty="0" smtClean="0"/>
              <a:t> </a:t>
            </a:r>
            <a:r>
              <a:rPr lang="en-US" dirty="0"/>
              <a:t>is on the lower </a:t>
            </a:r>
            <a:r>
              <a:rPr lang="en-US" dirty="0" smtClean="0"/>
              <a:t>side</a:t>
            </a:r>
            <a:r>
              <a:rPr lang="en-IN" dirty="0" smtClean="0"/>
              <a:t>.</a:t>
            </a:r>
          </a:p>
          <a:p>
            <a:r>
              <a:rPr lang="en-US" dirty="0"/>
              <a:t>Price of the vehicle depreciate as the number of Owners for a vehicle increases</a:t>
            </a:r>
            <a:r>
              <a:rPr lang="en-US" dirty="0" smtClean="0"/>
              <a:t>.</a:t>
            </a:r>
            <a:endParaRPr lang="en-IN" dirty="0"/>
          </a:p>
          <a:p>
            <a:r>
              <a:rPr lang="en-IN" dirty="0"/>
              <a:t>The large portion of used </a:t>
            </a:r>
            <a:r>
              <a:rPr lang="en-IN" dirty="0" smtClean="0"/>
              <a:t>car are from NCR</a:t>
            </a:r>
            <a:endParaRPr lang="en-IN" dirty="0"/>
          </a:p>
          <a:p>
            <a:r>
              <a:rPr lang="en-IN" dirty="0"/>
              <a:t>Automatic Transmission Cars cost on higher </a:t>
            </a:r>
            <a:r>
              <a:rPr lang="en-IN" dirty="0" smtClean="0"/>
              <a:t>Side</a:t>
            </a:r>
            <a:r>
              <a:rPr lang="en-US" dirty="0" smtClean="0"/>
              <a:t>.</a:t>
            </a:r>
          </a:p>
          <a:p>
            <a:r>
              <a:rPr lang="en-IN" dirty="0" smtClean="0"/>
              <a:t>Cost </a:t>
            </a:r>
            <a:r>
              <a:rPr lang="en-IN" dirty="0"/>
              <a:t>of </a:t>
            </a:r>
            <a:r>
              <a:rPr lang="en-IN" dirty="0" smtClean="0"/>
              <a:t>Hybrid (Petrol + </a:t>
            </a:r>
            <a:r>
              <a:rPr lang="en-IN" dirty="0" err="1" smtClean="0"/>
              <a:t>Ev</a:t>
            </a:r>
            <a:r>
              <a:rPr lang="en-IN" dirty="0" smtClean="0"/>
              <a:t>) </a:t>
            </a:r>
            <a:r>
              <a:rPr lang="en-IN" dirty="0"/>
              <a:t>vehicles is Highest </a:t>
            </a:r>
            <a:r>
              <a:rPr lang="en-IN" dirty="0" smtClean="0"/>
              <a:t>.</a:t>
            </a:r>
            <a:endParaRPr lang="en-IN" dirty="0"/>
          </a:p>
          <a:p>
            <a:r>
              <a:rPr lang="en-US" dirty="0" smtClean="0"/>
              <a:t>Petrol + LPG </a:t>
            </a:r>
            <a:r>
              <a:rPr lang="en-US" dirty="0"/>
              <a:t>are priced the Lowest because of the </a:t>
            </a:r>
            <a:r>
              <a:rPr lang="en-US" dirty="0" smtClean="0"/>
              <a:t>availability</a:t>
            </a:r>
            <a:endParaRPr lang="en-US" dirty="0"/>
          </a:p>
          <a:p>
            <a:endParaRPr lang="en-US" dirty="0" smtClean="0"/>
          </a:p>
        </p:txBody>
      </p:sp>
      <p:sp>
        <p:nvSpPr>
          <p:cNvPr id="3" name="Title 2"/>
          <p:cNvSpPr>
            <a:spLocks noGrp="1"/>
          </p:cNvSpPr>
          <p:nvPr>
            <p:ph type="title"/>
          </p:nvPr>
        </p:nvSpPr>
        <p:spPr>
          <a:xfrm>
            <a:off x="381000" y="355847"/>
            <a:ext cx="8381260" cy="912913"/>
          </a:xfrm>
        </p:spPr>
        <p:txBody>
          <a:bodyPr/>
          <a:lstStyle/>
          <a:p>
            <a:r>
              <a:rPr lang="en-US" dirty="0" smtClean="0"/>
              <a:t>Observations</a:t>
            </a:r>
            <a:endParaRPr lang="en-IN" dirty="0"/>
          </a:p>
        </p:txBody>
      </p:sp>
    </p:spTree>
    <p:extLst>
      <p:ext uri="{BB962C8B-B14F-4D97-AF65-F5344CB8AC3E}">
        <p14:creationId xmlns:p14="http://schemas.microsoft.com/office/powerpoint/2010/main" val="3531290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1124744"/>
            <a:ext cx="1981200" cy="4608512"/>
          </a:xfrm>
        </p:spPr>
        <p:txBody>
          <a:bodyPr>
            <a:normAutofit lnSpcReduction="10000"/>
          </a:bodyPr>
          <a:lstStyle/>
          <a:p>
            <a:r>
              <a:rPr lang="en-US" dirty="0" smtClean="0"/>
              <a:t>REFRENCES:</a:t>
            </a:r>
          </a:p>
          <a:p>
            <a:endParaRPr lang="en-US" dirty="0"/>
          </a:p>
          <a:p>
            <a:r>
              <a:rPr lang="en-US" dirty="0" smtClean="0"/>
              <a:t>Refer the </a:t>
            </a:r>
            <a:r>
              <a:rPr lang="en-US" dirty="0" err="1" smtClean="0"/>
              <a:t>ipynb</a:t>
            </a:r>
            <a:r>
              <a:rPr lang="en-US" dirty="0" smtClean="0"/>
              <a:t> file for better </a:t>
            </a:r>
            <a:r>
              <a:rPr lang="en-US" dirty="0" smtClean="0"/>
              <a:t>understanding</a:t>
            </a:r>
            <a:endParaRPr lang="en-US" dirty="0" smtClean="0"/>
          </a:p>
          <a:p>
            <a:endParaRPr lang="en-US" dirty="0" smtClean="0"/>
          </a:p>
          <a:p>
            <a:r>
              <a:rPr lang="en-IN" dirty="0"/>
              <a:t>https://github.com/Ravinder-Singh-1993/Car_price_prediction/blob/main/Car_Price_prediction.ipynb</a:t>
            </a:r>
            <a:endParaRPr lang="en-IN" dirty="0"/>
          </a:p>
        </p:txBody>
      </p:sp>
      <p:sp>
        <p:nvSpPr>
          <p:cNvPr id="3" name="Title 2"/>
          <p:cNvSpPr>
            <a:spLocks noGrp="1"/>
          </p:cNvSpPr>
          <p:nvPr>
            <p:ph type="title"/>
          </p:nvPr>
        </p:nvSpPr>
        <p:spPr/>
        <p:txBody>
          <a:bodyPr/>
          <a:lstStyle/>
          <a:p>
            <a:pPr algn="ctr"/>
            <a:r>
              <a:rPr lang="en-US" dirty="0" smtClean="0"/>
              <a:t>Thank you </a:t>
            </a:r>
            <a:endParaRPr lang="en-IN" dirty="0"/>
          </a:p>
        </p:txBody>
      </p:sp>
    </p:spTree>
    <p:extLst>
      <p:ext uri="{BB962C8B-B14F-4D97-AF65-F5344CB8AC3E}">
        <p14:creationId xmlns:p14="http://schemas.microsoft.com/office/powerpoint/2010/main" val="3844124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IN" dirty="0"/>
          </a:p>
          <a:p>
            <a:r>
              <a:rPr lang="en-IN" dirty="0" smtClean="0"/>
              <a:t>We need </a:t>
            </a:r>
            <a:r>
              <a:rPr lang="en-IN" dirty="0"/>
              <a:t>to scrape the data of used cars from websites </a:t>
            </a:r>
            <a:r>
              <a:rPr lang="en-IN" dirty="0" smtClean="0"/>
              <a:t>(Cars24.) </a:t>
            </a:r>
            <a:r>
              <a:rPr lang="en-IN" dirty="0"/>
              <a:t>You need web scraping for this. You have to fetch data for different locations. The number of </a:t>
            </a:r>
            <a:r>
              <a:rPr lang="en-IN" dirty="0" smtClean="0"/>
              <a:t>columns </a:t>
            </a:r>
            <a:r>
              <a:rPr lang="en-IN" dirty="0"/>
              <a:t>for data doesn’t have limit, it’s up to you and your creativity. Generally, these columns are Brand, model, variant, manufacturing year, driven </a:t>
            </a:r>
            <a:r>
              <a:rPr lang="en-IN" dirty="0" err="1"/>
              <a:t>kilometers</a:t>
            </a:r>
            <a:r>
              <a:rPr lang="en-IN" dirty="0"/>
              <a:t>,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r>
              <a:rPr lang="en-IN" dirty="0" smtClean="0"/>
              <a:t>.</a:t>
            </a:r>
          </a:p>
          <a:p>
            <a:pPr marL="45720" indent="0">
              <a:buNone/>
            </a:pPr>
            <a:r>
              <a:rPr lang="en-IN" dirty="0" smtClean="0"/>
              <a:t> </a:t>
            </a:r>
            <a:endParaRPr lang="en-IN" dirty="0"/>
          </a:p>
          <a:p>
            <a:r>
              <a:rPr lang="en-IN" dirty="0" smtClean="0"/>
              <a:t>After </a:t>
            </a:r>
            <a:r>
              <a:rPr lang="en-IN" dirty="0"/>
              <a:t>collecting the data, you need to build a machine learning model. Before model building do all data pre-processing steps. Try different models with different hyper parameters and select the best model. </a:t>
            </a:r>
          </a:p>
          <a:p>
            <a:r>
              <a:rPr lang="en-IN" dirty="0"/>
              <a:t>Follow the complete life cycle of data science. Include all the steps like. </a:t>
            </a:r>
          </a:p>
          <a:p>
            <a:r>
              <a:rPr lang="en-IN" dirty="0"/>
              <a:t>1. Data Cleaning </a:t>
            </a:r>
          </a:p>
          <a:p>
            <a:r>
              <a:rPr lang="en-IN" dirty="0"/>
              <a:t>2. Exploratory Data Analysis </a:t>
            </a:r>
          </a:p>
          <a:p>
            <a:r>
              <a:rPr lang="en-IN" dirty="0"/>
              <a:t>3. Data Pre-processing </a:t>
            </a:r>
          </a:p>
          <a:p>
            <a:r>
              <a:rPr lang="en-IN" dirty="0"/>
              <a:t>4. Model Building </a:t>
            </a:r>
          </a:p>
          <a:p>
            <a:r>
              <a:rPr lang="en-IN" dirty="0"/>
              <a:t>5. Model Evaluation </a:t>
            </a:r>
          </a:p>
          <a:p>
            <a:r>
              <a:rPr lang="en-IN" dirty="0"/>
              <a:t>6. Selecting the best model </a:t>
            </a:r>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237970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3645024"/>
            <a:ext cx="8407400" cy="2864806"/>
          </a:xfrm>
        </p:spPr>
      </p:pic>
      <p:sp>
        <p:nvSpPr>
          <p:cNvPr id="3" name="Title 2"/>
          <p:cNvSpPr>
            <a:spLocks noGrp="1"/>
          </p:cNvSpPr>
          <p:nvPr>
            <p:ph type="title"/>
          </p:nvPr>
        </p:nvSpPr>
        <p:spPr/>
        <p:txBody>
          <a:bodyPr/>
          <a:lstStyle/>
          <a:p>
            <a:r>
              <a:rPr lang="en-US" dirty="0" smtClean="0"/>
              <a:t>Scrapping (1)</a:t>
            </a:r>
            <a:endParaRPr lang="en-IN" dirty="0"/>
          </a:p>
        </p:txBody>
      </p:sp>
      <p:sp>
        <p:nvSpPr>
          <p:cNvPr id="5" name="TextBox 4"/>
          <p:cNvSpPr txBox="1"/>
          <p:nvPr/>
        </p:nvSpPr>
        <p:spPr>
          <a:xfrm>
            <a:off x="683568" y="1988840"/>
            <a:ext cx="7560840" cy="369332"/>
          </a:xfrm>
          <a:prstGeom prst="rect">
            <a:avLst/>
          </a:prstGeom>
          <a:noFill/>
        </p:spPr>
        <p:txBody>
          <a:bodyPr wrap="square" rtlCol="0">
            <a:spAutoFit/>
          </a:bodyPr>
          <a:lstStyle/>
          <a:p>
            <a:r>
              <a:rPr lang="en-US" dirty="0" smtClean="0"/>
              <a:t>Entering the Website and Selecting the City</a:t>
            </a:r>
            <a:endParaRPr lang="en-IN" dirty="0"/>
          </a:p>
        </p:txBody>
      </p:sp>
    </p:spTree>
    <p:extLst>
      <p:ext uri="{BB962C8B-B14F-4D97-AF65-F5344CB8AC3E}">
        <p14:creationId xmlns:p14="http://schemas.microsoft.com/office/powerpoint/2010/main" val="349895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Infinite Scrolling of the page </a:t>
            </a:r>
          </a:p>
          <a:p>
            <a:pPr marL="45720" indent="0">
              <a:buNone/>
            </a:pPr>
            <a:endParaRPr lang="en-IN" dirty="0"/>
          </a:p>
        </p:txBody>
      </p:sp>
      <p:sp>
        <p:nvSpPr>
          <p:cNvPr id="3" name="Title 2"/>
          <p:cNvSpPr>
            <a:spLocks noGrp="1"/>
          </p:cNvSpPr>
          <p:nvPr>
            <p:ph type="title"/>
          </p:nvPr>
        </p:nvSpPr>
        <p:spPr/>
        <p:txBody>
          <a:bodyPr/>
          <a:lstStyle/>
          <a:p>
            <a:r>
              <a:rPr lang="en-US" dirty="0" smtClean="0"/>
              <a:t>Scrapping(2.)</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20888"/>
            <a:ext cx="64960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0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US" dirty="0" smtClean="0"/>
              <a:t>Scrapping(3..)</a:t>
            </a: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669674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85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US" dirty="0" smtClean="0"/>
              <a:t>Scrapping (final- result)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8208913" cy="4442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37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499992" y="1719072"/>
            <a:ext cx="4186808" cy="4407408"/>
          </a:xfrm>
        </p:spPr>
        <p:txBody>
          <a:bodyPr>
            <a:normAutofit/>
          </a:bodyPr>
          <a:lstStyle/>
          <a:p>
            <a:r>
              <a:rPr lang="en-IN" dirty="0" smtClean="0"/>
              <a:t>Most Number of cars from N.C.R.</a:t>
            </a:r>
          </a:p>
          <a:p>
            <a:r>
              <a:rPr lang="en-US" dirty="0" smtClean="0"/>
              <a:t>Data scrapped is only from metropolitan cities</a:t>
            </a:r>
            <a:endParaRPr lang="en-IN" dirty="0"/>
          </a:p>
          <a:p>
            <a:r>
              <a:rPr lang="en-US" dirty="0" smtClean="0"/>
              <a:t>Hypothesis :Cars 24 more Popular in NCR region</a:t>
            </a:r>
            <a:endParaRPr lang="en-IN" dirty="0"/>
          </a:p>
        </p:txBody>
      </p:sp>
      <p:sp>
        <p:nvSpPr>
          <p:cNvPr id="4" name="Title 3"/>
          <p:cNvSpPr>
            <a:spLocks noGrp="1"/>
          </p:cNvSpPr>
          <p:nvPr>
            <p:ph type="title"/>
          </p:nvPr>
        </p:nvSpPr>
        <p:spPr/>
        <p:txBody>
          <a:bodyPr/>
          <a:lstStyle/>
          <a:p>
            <a:r>
              <a:rPr lang="en-US" dirty="0" smtClean="0"/>
              <a:t>EDA</a:t>
            </a:r>
            <a:br>
              <a:rPr lang="en-US" dirty="0" smtClean="0"/>
            </a:br>
            <a:r>
              <a:rPr lang="en-US" dirty="0" smtClean="0"/>
              <a:t>City</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492897"/>
            <a:ext cx="4038600" cy="3024336"/>
          </a:xfrm>
        </p:spPr>
      </p:pic>
    </p:spTree>
    <p:extLst>
      <p:ext uri="{BB962C8B-B14F-4D97-AF65-F5344CB8AC3E}">
        <p14:creationId xmlns:p14="http://schemas.microsoft.com/office/powerpoint/2010/main" val="2620171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7212" y="2655888"/>
            <a:ext cx="3838575" cy="2717328"/>
          </a:xfrm>
        </p:spPr>
      </p:pic>
      <p:sp>
        <p:nvSpPr>
          <p:cNvPr id="3" name="Content Placeholder 2"/>
          <p:cNvSpPr>
            <a:spLocks noGrp="1"/>
          </p:cNvSpPr>
          <p:nvPr>
            <p:ph sz="half" idx="2"/>
          </p:nvPr>
        </p:nvSpPr>
        <p:spPr/>
        <p:txBody>
          <a:bodyPr>
            <a:normAutofit fontScale="92500" lnSpcReduction="10000"/>
          </a:bodyPr>
          <a:lstStyle/>
          <a:p>
            <a:r>
              <a:rPr lang="en-IN" dirty="0" smtClean="0"/>
              <a:t>Majority of Cars had only One owner.</a:t>
            </a:r>
            <a:endParaRPr lang="en-IN" dirty="0" smtClean="0"/>
          </a:p>
          <a:p>
            <a:r>
              <a:rPr lang="en-US" dirty="0" err="1" smtClean="0"/>
              <a:t>Hyothesis</a:t>
            </a:r>
            <a:r>
              <a:rPr lang="en-US" dirty="0" smtClean="0"/>
              <a:t> : 2</a:t>
            </a:r>
            <a:r>
              <a:rPr lang="en-US" baseline="30000" dirty="0" smtClean="0"/>
              <a:t>nd</a:t>
            </a:r>
            <a:r>
              <a:rPr lang="en-US" dirty="0" smtClean="0"/>
              <a:t> Owner are either happy with their vehicle or Cars24 don’t </a:t>
            </a:r>
            <a:r>
              <a:rPr lang="en-US" dirty="0" err="1" smtClean="0"/>
              <a:t>precure</a:t>
            </a:r>
            <a:r>
              <a:rPr lang="en-US" dirty="0" smtClean="0"/>
              <a:t> a car if the </a:t>
            </a:r>
            <a:r>
              <a:rPr lang="en-US" dirty="0" err="1" smtClean="0"/>
              <a:t>demage</a:t>
            </a:r>
            <a:r>
              <a:rPr lang="en-US" dirty="0" smtClean="0"/>
              <a:t> is too much (cleared the doubt with </a:t>
            </a:r>
            <a:r>
              <a:rPr lang="en-US" dirty="0" err="1" smtClean="0"/>
              <a:t>Prashant</a:t>
            </a:r>
            <a:r>
              <a:rPr lang="en-US" dirty="0" smtClean="0"/>
              <a:t> </a:t>
            </a:r>
            <a:r>
              <a:rPr lang="en-US" dirty="0" err="1" smtClean="0"/>
              <a:t>Mundepi</a:t>
            </a:r>
            <a:r>
              <a:rPr lang="en-US" dirty="0" smtClean="0"/>
              <a:t> [ Senior Manager @ cars24]</a:t>
            </a:r>
            <a:endParaRPr lang="en-IN" dirty="0"/>
          </a:p>
          <a:p>
            <a:endParaRPr lang="en-IN" dirty="0"/>
          </a:p>
        </p:txBody>
      </p:sp>
      <p:sp>
        <p:nvSpPr>
          <p:cNvPr id="4" name="Title 3"/>
          <p:cNvSpPr>
            <a:spLocks noGrp="1"/>
          </p:cNvSpPr>
          <p:nvPr>
            <p:ph type="title"/>
          </p:nvPr>
        </p:nvSpPr>
        <p:spPr/>
        <p:txBody>
          <a:bodyPr/>
          <a:lstStyle/>
          <a:p>
            <a:r>
              <a:rPr lang="en-US" dirty="0" smtClean="0"/>
              <a:t>Owner</a:t>
            </a:r>
            <a:endParaRPr lang="en-IN" dirty="0"/>
          </a:p>
        </p:txBody>
      </p:sp>
    </p:spTree>
    <p:extLst>
      <p:ext uri="{BB962C8B-B14F-4D97-AF65-F5344CB8AC3E}">
        <p14:creationId xmlns:p14="http://schemas.microsoft.com/office/powerpoint/2010/main" val="1847238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100492"/>
            <a:ext cx="4038600" cy="3644442"/>
          </a:xfrm>
        </p:spPr>
      </p:pic>
      <p:sp>
        <p:nvSpPr>
          <p:cNvPr id="3" name="Content Placeholder 2"/>
          <p:cNvSpPr>
            <a:spLocks noGrp="1"/>
          </p:cNvSpPr>
          <p:nvPr>
            <p:ph sz="half" idx="2"/>
          </p:nvPr>
        </p:nvSpPr>
        <p:spPr/>
        <p:txBody>
          <a:bodyPr/>
          <a:lstStyle/>
          <a:p>
            <a:r>
              <a:rPr lang="en-IN" dirty="0" smtClean="0"/>
              <a:t>Price of the car is directly proportional to the age of the car.</a:t>
            </a:r>
          </a:p>
          <a:p>
            <a:r>
              <a:rPr lang="en-US" dirty="0" smtClean="0"/>
              <a:t>But there is a small drop in the price range of cars in 2022.</a:t>
            </a:r>
            <a:endParaRPr lang="en-IN" dirty="0"/>
          </a:p>
        </p:txBody>
      </p:sp>
      <p:sp>
        <p:nvSpPr>
          <p:cNvPr id="4" name="Title 3"/>
          <p:cNvSpPr>
            <a:spLocks noGrp="1"/>
          </p:cNvSpPr>
          <p:nvPr>
            <p:ph type="title"/>
          </p:nvPr>
        </p:nvSpPr>
        <p:spPr/>
        <p:txBody>
          <a:bodyPr/>
          <a:lstStyle/>
          <a:p>
            <a:r>
              <a:rPr lang="en-US" dirty="0" smtClean="0"/>
              <a:t>Make Year </a:t>
            </a:r>
            <a:r>
              <a:rPr lang="en-US" dirty="0" err="1" smtClean="0"/>
              <a:t>Vs</a:t>
            </a:r>
            <a:r>
              <a:rPr lang="en-US" dirty="0" smtClean="0"/>
              <a:t> Price</a:t>
            </a:r>
            <a:endParaRPr lang="en-IN" dirty="0"/>
          </a:p>
        </p:txBody>
      </p:sp>
    </p:spTree>
    <p:extLst>
      <p:ext uri="{BB962C8B-B14F-4D97-AF65-F5344CB8AC3E}">
        <p14:creationId xmlns:p14="http://schemas.microsoft.com/office/powerpoint/2010/main" val="4115001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205</TotalTime>
  <Words>665</Words>
  <Application>Microsoft Office PowerPoint</Application>
  <PresentationFormat>On-screen Show (4:3)</PresentationFormat>
  <Paragraphs>79</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Grid</vt:lpstr>
      <vt:lpstr>Used- car  Price prediction metropolitan cities </vt:lpstr>
      <vt:lpstr>Objective</vt:lpstr>
      <vt:lpstr>Scrapping (1)</vt:lpstr>
      <vt:lpstr>Scrapping(2.)</vt:lpstr>
      <vt:lpstr>Scrapping(3..)</vt:lpstr>
      <vt:lpstr>Scrapping (final- result)</vt:lpstr>
      <vt:lpstr>EDA City</vt:lpstr>
      <vt:lpstr>Owner</vt:lpstr>
      <vt:lpstr>Make Year Vs Price</vt:lpstr>
      <vt:lpstr>Average Price Vs Brand: </vt:lpstr>
      <vt:lpstr>Transmission v/s  Price </vt:lpstr>
      <vt:lpstr>Price v/s  fuel type </vt:lpstr>
      <vt:lpstr>Price v/s  oWNERSHIP </vt:lpstr>
      <vt:lpstr>Comparision of Different Models </vt:lpstr>
      <vt:lpstr>Limitation</vt:lpstr>
      <vt:lpstr>Observations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Ravinder</dc:creator>
  <cp:lastModifiedBy>Ravinder</cp:lastModifiedBy>
  <cp:revision>18</cp:revision>
  <dcterms:created xsi:type="dcterms:W3CDTF">2022-07-28T03:36:12Z</dcterms:created>
  <dcterms:modified xsi:type="dcterms:W3CDTF">2022-08-28T17:07:20Z</dcterms:modified>
</cp:coreProperties>
</file>