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16" name="Slide Number Placeholder 15"/>
          <p:cNvSpPr>
            <a:spLocks noGrp="1"/>
          </p:cNvSpPr>
          <p:nvPr>
            <p:ph type="sldNum" sz="quarter" idx="11"/>
          </p:nvPr>
        </p:nvSpPr>
        <p:spPr/>
        <p:txBody>
          <a:bodyPr/>
          <a:lstStyle/>
          <a:p>
            <a:fld id="{C67E8D3C-9ECB-43C4-B4B3-020B2F795D65}"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550053E-8840-4F53-A353-BE063428817C}" type="datetimeFigureOut">
              <a:rPr lang="en-IN" smtClean="0"/>
              <a:pPr/>
              <a:t>15-09-2022</a:t>
            </a:fld>
            <a:endParaRPr lang="en-IN"/>
          </a:p>
        </p:txBody>
      </p:sp>
      <p:sp>
        <p:nvSpPr>
          <p:cNvPr id="15" name="Slide Number Placeholder 14"/>
          <p:cNvSpPr>
            <a:spLocks noGrp="1"/>
          </p:cNvSpPr>
          <p:nvPr>
            <p:ph type="sldNum" sz="quarter" idx="15"/>
          </p:nvPr>
        </p:nvSpPr>
        <p:spPr/>
        <p:txBody>
          <a:bodyPr/>
          <a:lstStyle>
            <a:lvl1pPr algn="ctr">
              <a:defRPr/>
            </a:lvl1pPr>
          </a:lstStyle>
          <a:p>
            <a:fld id="{C67E8D3C-9ECB-43C4-B4B3-020B2F795D65}"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7E8D3C-9ECB-43C4-B4B3-020B2F795D6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550053E-8840-4F53-A353-BE063428817C}" type="datetimeFigureOut">
              <a:rPr lang="en-IN" smtClean="0"/>
              <a:pPr/>
              <a:t>15-09-2022</a:t>
            </a:fld>
            <a:endParaRPr lang="en-IN"/>
          </a:p>
        </p:txBody>
      </p:sp>
      <p:sp>
        <p:nvSpPr>
          <p:cNvPr id="9" name="Slide Number Placeholder 8"/>
          <p:cNvSpPr>
            <a:spLocks noGrp="1"/>
          </p:cNvSpPr>
          <p:nvPr>
            <p:ph type="sldNum" sz="quarter" idx="15"/>
          </p:nvPr>
        </p:nvSpPr>
        <p:spPr/>
        <p:txBody>
          <a:bodyPr/>
          <a:lstStyle/>
          <a:p>
            <a:fld id="{C67E8D3C-9ECB-43C4-B4B3-020B2F795D65}"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9" name="Slide Number Placeholder 8"/>
          <p:cNvSpPr>
            <a:spLocks noGrp="1"/>
          </p:cNvSpPr>
          <p:nvPr>
            <p:ph type="sldNum" sz="quarter" idx="11"/>
          </p:nvPr>
        </p:nvSpPr>
        <p:spPr/>
        <p:txBody>
          <a:bodyPr/>
          <a:lstStyle/>
          <a:p>
            <a:fld id="{C67E8D3C-9ECB-43C4-B4B3-020B2F795D65}"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8550053E-8840-4F53-A353-BE063428817C}" type="datetimeFigureOut">
              <a:rPr lang="en-IN" smtClean="0"/>
              <a:pPr/>
              <a:t>15-09-2022</a:t>
            </a:fld>
            <a:endParaRPr lang="en-IN"/>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67E8D3C-9ECB-43C4-B4B3-020B2F795D65}" type="slidenum">
              <a:rPr lang="en-IN" smtClean="0"/>
              <a:pPr/>
              <a:t>‹#›</a:t>
            </a:fld>
            <a:endParaRPr lang="en-IN"/>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dirty="0" err="1" smtClean="0"/>
              <a:t>Ravinder</a:t>
            </a:r>
            <a:r>
              <a:rPr lang="en-IN" sz="2000" dirty="0" smtClean="0"/>
              <a:t> Singh</a:t>
            </a:r>
            <a:endParaRPr lang="en-IN" sz="2000" dirty="0"/>
          </a:p>
        </p:txBody>
      </p:sp>
      <p:sp>
        <p:nvSpPr>
          <p:cNvPr id="2" name="Title 1"/>
          <p:cNvSpPr>
            <a:spLocks noGrp="1"/>
          </p:cNvSpPr>
          <p:nvPr>
            <p:ph type="ctrTitle"/>
          </p:nvPr>
        </p:nvSpPr>
        <p:spPr>
          <a:xfrm>
            <a:off x="2542272" y="888492"/>
            <a:ext cx="6815669" cy="1527162"/>
          </a:xfrm>
        </p:spPr>
        <p:txBody>
          <a:bodyPr>
            <a:normAutofit fontScale="90000"/>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xmlns=""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p>
          <a:p>
            <a:pPr lvl="1" algn="just">
              <a:buFont typeface="Wingdings" panose="05000000000000000000" pitchFamily="2" charset="2"/>
              <a:buChar char="Ø"/>
            </a:pPr>
            <a:r>
              <a:rPr lang="en-IN" sz="2000" dirty="0" smtClean="0"/>
              <a:t>They </a:t>
            </a:r>
            <a:r>
              <a:rPr lang="en-IN" sz="2000" dirty="0"/>
              <a:t>understand the importance of communication and how it affects a person’s life, </a:t>
            </a:r>
            <a:r>
              <a:rPr lang="en-IN" sz="2000" dirty="0" smtClean="0"/>
              <a:t>thus </a:t>
            </a:r>
            <a:r>
              <a:rPr lang="en-IN" sz="2000"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
        <p:nvSpPr>
          <p:cNvPr id="2" name="Title 1"/>
          <p:cNvSpPr>
            <a:spLocks noGrp="1"/>
          </p:cNvSpPr>
          <p:nvPr>
            <p:ph type="title"/>
          </p:nvPr>
        </p:nvSpPr>
        <p:spPr/>
        <p:txBody>
          <a:bodyPr/>
          <a:lstStyle/>
          <a:p>
            <a:r>
              <a:rPr lang="en-IN" dirty="0" smtClean="0"/>
              <a:t>Background &amp; Introduction</a:t>
            </a:r>
            <a:endParaRPr lang="en-IN" dirty="0"/>
          </a:p>
        </p:txBody>
      </p:sp>
    </p:spTree>
    <p:extLst>
      <p:ext uri="{BB962C8B-B14F-4D97-AF65-F5344CB8AC3E}">
        <p14:creationId xmlns:p14="http://schemas.microsoft.com/office/powerpoint/2010/main" xmlns=""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endParaRPr lang="en-IN" dirty="0" smtClean="0"/>
          </a:p>
          <a:p>
            <a:pPr>
              <a:buFont typeface="Wingdings" panose="05000000000000000000" pitchFamily="2" charset="2"/>
              <a:buChar char="Ø"/>
            </a:pPr>
            <a:r>
              <a:rPr lang="en-IN" dirty="0" smtClean="0"/>
              <a:t>For </a:t>
            </a:r>
            <a:r>
              <a:rPr lang="en-IN" dirty="0"/>
              <a:t>the loan amount of 5 (in Indonesian Rupiah), payback amount should be 6 (in Indonesian Rupiah), while, for the loan amount of 10 (in Indonesian Rupiah), the payback amount should be 12 (in Indonesian Rupiah). </a:t>
            </a:r>
            <a:endParaRPr lang="en-IN" dirty="0" smtClean="0"/>
          </a:p>
          <a:p>
            <a:pPr>
              <a:buFont typeface="Wingdings" panose="05000000000000000000" pitchFamily="2" charset="2"/>
              <a:buChar char="Ø"/>
            </a:pPr>
            <a:r>
              <a:rPr lang="en-IN" dirty="0" smtClean="0"/>
              <a:t>The </a:t>
            </a:r>
            <a:r>
              <a:rPr lang="en-IN"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
        <p:nvSpPr>
          <p:cNvPr id="2" name="Title 1"/>
          <p:cNvSpPr>
            <a:spLocks noGrp="1"/>
          </p:cNvSpPr>
          <p:nvPr>
            <p:ph type="title"/>
          </p:nvPr>
        </p:nvSpPr>
        <p:spPr/>
        <p:txBody>
          <a:bodyPr/>
          <a:lstStyle/>
          <a:p>
            <a:r>
              <a:rPr lang="en-IN" dirty="0"/>
              <a:t>Business </a:t>
            </a:r>
            <a:r>
              <a:rPr lang="en-IN" dirty="0" smtClean="0"/>
              <a:t>Problem</a:t>
            </a:r>
            <a:endParaRPr lang="en-IN" dirty="0"/>
          </a:p>
        </p:txBody>
      </p:sp>
    </p:spTree>
    <p:extLst>
      <p:ext uri="{BB962C8B-B14F-4D97-AF65-F5344CB8AC3E}">
        <p14:creationId xmlns:p14="http://schemas.microsoft.com/office/powerpoint/2010/main" xmlns=""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IN" dirty="0" smtClean="0"/>
              <a:t> * </a:t>
            </a:r>
            <a:r>
              <a:rPr lang="en-US" dirty="0" smtClean="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smtClean="0"/>
              <a:t>Drop duplicates rows if present in dataset .Then we check for the null values present in our dataset. </a:t>
            </a:r>
          </a:p>
          <a:p>
            <a:pPr>
              <a:buFont typeface="Arial" charset="0"/>
              <a:buChar char="•"/>
            </a:pPr>
            <a:r>
              <a:rPr lang="en-US" dirty="0" smtClean="0"/>
              <a:t>If null values are present then fill it via mean, median or mode. Or also you can remove that rows but kindly check it properly.(</a:t>
            </a:r>
            <a:r>
              <a:rPr lang="en-US" sz="2000" dirty="0" smtClean="0"/>
              <a:t>Not Needed</a:t>
            </a:r>
            <a:r>
              <a:rPr lang="en-US" dirty="0" smtClean="0"/>
              <a:t>)</a:t>
            </a:r>
          </a:p>
          <a:p>
            <a:pPr>
              <a:buFont typeface="Arial" charset="0"/>
              <a:buChar char="•"/>
            </a:pPr>
            <a:r>
              <a:rPr lang="en-US" dirty="0" smtClean="0"/>
              <a:t>After that we check the summary statistics of our dataset. This part tells about the statistics of our dataset i.e. mean, median, max value ,min values and also it tell whether outliers are present in our dataset or not.(</a:t>
            </a:r>
            <a:r>
              <a:rPr lang="en-US" sz="2000" dirty="0" smtClean="0"/>
              <a:t>Almost Every Column</a:t>
            </a:r>
            <a:r>
              <a:rPr lang="en-US" dirty="0" smtClean="0"/>
              <a:t>)</a:t>
            </a:r>
          </a:p>
          <a:p>
            <a:pPr marL="201168" lvl="1" indent="0">
              <a:buNone/>
            </a:pPr>
            <a:endParaRPr lang="en-IN" sz="2000" dirty="0"/>
          </a:p>
          <a:p>
            <a:pPr marL="0" lvl="0" indent="0">
              <a:buNone/>
            </a:pPr>
            <a:endParaRPr lang="en-IN" dirty="0"/>
          </a:p>
        </p:txBody>
      </p:sp>
      <p:sp>
        <p:nvSpPr>
          <p:cNvPr id="2" name="Title 1"/>
          <p:cNvSpPr>
            <a:spLocks noGrp="1"/>
          </p:cNvSpPr>
          <p:nvPr>
            <p:ph type="title"/>
          </p:nvPr>
        </p:nvSpPr>
        <p:spPr/>
        <p:txBody>
          <a:bodyPr/>
          <a:lstStyle/>
          <a:p>
            <a:r>
              <a:rPr lang="en-IN" dirty="0" smtClean="0"/>
              <a:t>Approach to Data Cleaning</a:t>
            </a:r>
            <a:endParaRPr lang="en-IN" dirty="0"/>
          </a:p>
        </p:txBody>
      </p:sp>
    </p:spTree>
    <p:extLst>
      <p:ext uri="{BB962C8B-B14F-4D97-AF65-F5344CB8AC3E}">
        <p14:creationId xmlns:p14="http://schemas.microsoft.com/office/powerpoint/2010/main" xmlns=""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t>* We also check the correlation of our dataset to check the correlation of the columns with each other. If columns are highly correlated with each other let’s say 90% or above then remove those columns to avoid multi- </a:t>
            </a:r>
            <a:r>
              <a:rPr lang="en-US" sz="1800" dirty="0" err="1" smtClean="0"/>
              <a:t>colinearity</a:t>
            </a:r>
            <a:r>
              <a:rPr lang="en-US" sz="1800" dirty="0" smtClean="0"/>
              <a:t> problem.</a:t>
            </a:r>
          </a:p>
          <a:p>
            <a:r>
              <a:rPr lang="en-US" sz="1800" dirty="0" smtClean="0"/>
              <a:t>* We extract data from date column and make new columns like day, month and year to see the outcomes with our target column that is label.</a:t>
            </a:r>
          </a:p>
          <a:p>
            <a:r>
              <a:rPr lang="en-US" sz="1800" dirty="0" smtClean="0"/>
              <a:t>* We delete the </a:t>
            </a:r>
            <a:r>
              <a:rPr lang="en-US" sz="1800" dirty="0" err="1" smtClean="0"/>
              <a:t>pcircle</a:t>
            </a:r>
            <a:r>
              <a:rPr lang="en-US" sz="1800" dirty="0" smtClean="0"/>
              <a:t> column because it has only one unique value that tells that collected data is only for one circle.</a:t>
            </a:r>
          </a:p>
          <a:p>
            <a:r>
              <a:rPr lang="en-US" sz="1800" dirty="0" smtClean="0"/>
              <a:t>* We cannot remove outliers because more than 20% of our data will be removed. So the approach will be capping and flooring the variables using INTER QUARTILE RANGE</a:t>
            </a:r>
          </a:p>
          <a:p>
            <a:pPr marL="0" lvl="0" indent="0" algn="just">
              <a:buNone/>
            </a:pPr>
            <a:endParaRPr lang="en-IN" sz="1800" dirty="0"/>
          </a:p>
          <a:p>
            <a:endParaRPr lang="en-IN" dirty="0"/>
          </a:p>
        </p:txBody>
      </p:sp>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Tree>
    <p:extLst>
      <p:ext uri="{BB962C8B-B14F-4D97-AF65-F5344CB8AC3E}">
        <p14:creationId xmlns:p14="http://schemas.microsoft.com/office/powerpoint/2010/main" xmlns=""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 We plot correlation matrix via heat-map to see the correlation of the columns with other  columns. </a:t>
            </a:r>
          </a:p>
          <a:p>
            <a:r>
              <a:rPr lang="en-US" dirty="0" smtClean="0"/>
              <a:t>* We also visualize the correlation of columns with target column via bar graph to see which column is highly correlated with target column. </a:t>
            </a:r>
          </a:p>
          <a:p>
            <a:r>
              <a:rPr lang="en-US" dirty="0" smtClean="0"/>
              <a:t>* We see the number of defaulter  and non defaulter customers  with the help of count plot.</a:t>
            </a:r>
          </a:p>
          <a:p>
            <a:r>
              <a:rPr lang="en-US" dirty="0" smtClean="0"/>
              <a:t>* We plot histogram to displays the shape and spread of continuous sample data.</a:t>
            </a:r>
          </a:p>
          <a:p>
            <a:r>
              <a:rPr lang="en-US" dirty="0" smtClean="0"/>
              <a:t>* We  also see the customers labels </a:t>
            </a:r>
            <a:r>
              <a:rPr lang="en-US" dirty="0" err="1" smtClean="0"/>
              <a:t>i.e</a:t>
            </a:r>
            <a:r>
              <a:rPr lang="en-US" dirty="0" smtClean="0"/>
              <a:t> </a:t>
            </a:r>
            <a:r>
              <a:rPr lang="en-US" dirty="0" err="1" smtClean="0"/>
              <a:t>defaluter</a:t>
            </a:r>
            <a:r>
              <a:rPr lang="en-US" dirty="0" smtClean="0"/>
              <a:t> /Non-defaulter  according to date and month with count plot.</a:t>
            </a:r>
          </a:p>
          <a:p>
            <a:r>
              <a:rPr lang="en-US" dirty="0" smtClean="0"/>
              <a:t>* We also see the distribution of the data with the help of distribution plot whether it is left skewed or right skewed.</a:t>
            </a:r>
          </a:p>
          <a:p>
            <a:pPr algn="just">
              <a:buNone/>
            </a:pPr>
            <a:endParaRPr lang="en-IN" dirty="0" smtClean="0"/>
          </a:p>
          <a:p>
            <a:pPr marL="0" indent="0">
              <a:buNone/>
            </a:pPr>
            <a:endParaRPr lang="en-IN" dirty="0"/>
          </a:p>
          <a:p>
            <a:pPr lvl="0"/>
            <a:endParaRPr lang="en-IN" dirty="0" smtClean="0"/>
          </a:p>
          <a:p>
            <a:pPr lvl="0"/>
            <a:endParaRPr lang="en-IN" dirty="0"/>
          </a:p>
          <a:p>
            <a:pPr lvl="0"/>
            <a:endParaRPr lang="en-IN" dirty="0" smtClean="0"/>
          </a:p>
          <a:p>
            <a:pPr lvl="0"/>
            <a:endParaRPr lang="en-IN" dirty="0" smtClean="0"/>
          </a:p>
          <a:p>
            <a:pPr lvl="0"/>
            <a:endParaRPr lang="en-IN" dirty="0"/>
          </a:p>
          <a:p>
            <a:pPr>
              <a:buFont typeface="Wingdings" panose="05000000000000000000" pitchFamily="2" charset="2"/>
              <a:buChar char="Ø"/>
            </a:pPr>
            <a:endParaRPr lang="en-IN" dirty="0"/>
          </a:p>
        </p:txBody>
      </p:sp>
      <p:sp>
        <p:nvSpPr>
          <p:cNvPr id="2" name="Title 1"/>
          <p:cNvSpPr>
            <a:spLocks noGrp="1"/>
          </p:cNvSpPr>
          <p:nvPr>
            <p:ph type="title"/>
          </p:nvPr>
        </p:nvSpPr>
        <p:spPr/>
        <p:txBody>
          <a:bodyPr/>
          <a:lstStyle/>
          <a:p>
            <a:r>
              <a:rPr lang="en-IN" dirty="0" smtClean="0"/>
              <a:t>Visualization.</a:t>
            </a:r>
            <a:endParaRPr lang="en-IN" dirty="0"/>
          </a:p>
        </p:txBody>
      </p:sp>
    </p:spTree>
    <p:extLst>
      <p:ext uri="{BB962C8B-B14F-4D97-AF65-F5344CB8AC3E}">
        <p14:creationId xmlns:p14="http://schemas.microsoft.com/office/powerpoint/2010/main" xmlns=""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 We know that this is classification problem so we use accuracy score, classification report and confusion matrix  as our evaluation matrix. We also see the AUC score  and also plot the AUC_ROC curve for our final model.</a:t>
            </a:r>
          </a:p>
          <a:p>
            <a:r>
              <a:rPr lang="en-US" dirty="0" smtClean="0"/>
              <a:t>* As we know this dataset is imbalance so we don’t too much focus on accuracy score . We see the precision and recall  value along with f1_score.</a:t>
            </a:r>
          </a:p>
          <a:p>
            <a:r>
              <a:rPr lang="en-US" dirty="0" smtClean="0"/>
              <a:t>* First we see the result without doing any sampling technique and for that I use Logistic Regression with K-Fold cross validation and hyper-parameter tuning. </a:t>
            </a:r>
          </a:p>
          <a:p>
            <a:r>
              <a:rPr lang="en-US" dirty="0" smtClean="0"/>
              <a:t>* We also use Random Forest Classifier  as our evaluation model without using hyper-parameter  tuning because our dataset is too large and it takes more than hour to give the result</a:t>
            </a:r>
            <a:r>
              <a:rPr lang="en-US" dirty="0" smtClean="0"/>
              <a:t>.(as well </a:t>
            </a:r>
            <a:r>
              <a:rPr lang="en-US" smtClean="0"/>
              <a:t>as its not needed)</a:t>
            </a:r>
            <a:br>
              <a:rPr lang="en-US" smtClean="0"/>
            </a:br>
            <a:endParaRPr lang="en-US" dirty="0" smtClean="0"/>
          </a:p>
        </p:txBody>
      </p:sp>
      <p:sp>
        <p:nvSpPr>
          <p:cNvPr id="2" name="Title 1"/>
          <p:cNvSpPr>
            <a:spLocks noGrp="1"/>
          </p:cNvSpPr>
          <p:nvPr>
            <p:ph type="title"/>
          </p:nvPr>
        </p:nvSpPr>
        <p:spPr/>
        <p:txBody>
          <a:bodyPr/>
          <a:lstStyle/>
          <a:p>
            <a:r>
              <a:rPr lang="en-IN" dirty="0" smtClean="0"/>
              <a:t>Modelling part</a:t>
            </a:r>
            <a:endParaRPr lang="en-IN" dirty="0"/>
          </a:p>
        </p:txBody>
      </p:sp>
    </p:spTree>
    <p:extLst>
      <p:ext uri="{BB962C8B-B14F-4D97-AF65-F5344CB8AC3E}">
        <p14:creationId xmlns:p14="http://schemas.microsoft.com/office/powerpoint/2010/main" xmlns=""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t> </a:t>
            </a:r>
            <a:r>
              <a:rPr lang="en-US" sz="2400" dirty="0"/>
              <a:t>So here </a:t>
            </a:r>
            <a:r>
              <a:rPr lang="en-US" sz="2400" dirty="0" smtClean="0"/>
              <a:t>every model acted as </a:t>
            </a:r>
            <a:r>
              <a:rPr lang="en-US" sz="2400" dirty="0"/>
              <a:t>the best model </a:t>
            </a:r>
            <a:r>
              <a:rPr lang="en-US" sz="2400" dirty="0" smtClean="0"/>
              <a:t>after the Random sampling(SMOTE) was done we were able to get a 100% result f </a:t>
            </a:r>
            <a:r>
              <a:rPr lang="en-US" sz="2400" dirty="0"/>
              <a:t>results for Label ‘0’ indicates that the loan has not been payed i.e. defaulter. </a:t>
            </a:r>
            <a:endParaRPr lang="en-US" sz="2400" dirty="0" smtClean="0"/>
          </a:p>
          <a:p>
            <a:pPr algn="just">
              <a:buFont typeface="Wingdings" panose="05000000000000000000" pitchFamily="2" charset="2"/>
              <a:buChar char="Ø"/>
            </a:pPr>
            <a:r>
              <a:rPr lang="en-IN" sz="2400" dirty="0" smtClean="0"/>
              <a:t>Risk of a loss &lt; Gaining the </a:t>
            </a:r>
            <a:r>
              <a:rPr lang="en-IN" sz="2400" dirty="0" err="1" smtClean="0"/>
              <a:t>loyality</a:t>
            </a:r>
            <a:r>
              <a:rPr lang="en-IN" sz="2400" dirty="0" smtClean="0"/>
              <a:t> of the customer.</a:t>
            </a:r>
          </a:p>
          <a:p>
            <a:pPr algn="just">
              <a:buNone/>
            </a:pPr>
            <a:endParaRPr lang="en-US" sz="2400" dirty="0" smtClean="0"/>
          </a:p>
          <a:p>
            <a:pPr marL="0" indent="0">
              <a:buNone/>
            </a:pPr>
            <a:endParaRPr lang="en-IN" dirty="0"/>
          </a:p>
        </p:txBody>
      </p:sp>
      <p:sp>
        <p:nvSpPr>
          <p:cNvPr id="2" name="Title 1"/>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xmlns="" val="9445316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341</TotalTime>
  <Words>948</Words>
  <Application>Microsoft Office PowerPoint</Application>
  <PresentationFormat>Custom</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Paper</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Pradeep Yadav</cp:lastModifiedBy>
  <cp:revision>26</cp:revision>
  <dcterms:created xsi:type="dcterms:W3CDTF">2020-09-21T05:45:24Z</dcterms:created>
  <dcterms:modified xsi:type="dcterms:W3CDTF">2022-09-15T07:01:35Z</dcterms:modified>
</cp:coreProperties>
</file>