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66" r:id="rId3"/>
    <p:sldId id="267" r:id="rId4"/>
    <p:sldId id="268" r:id="rId5"/>
    <p:sldId id="276" r:id="rId6"/>
    <p:sldId id="277" r:id="rId7"/>
    <p:sldId id="278" r:id="rId8"/>
    <p:sldId id="272" r:id="rId9"/>
    <p:sldId id="279" r:id="rId10"/>
    <p:sldId id="273" r:id="rId11"/>
    <p:sldId id="274" r:id="rId12"/>
    <p:sldId id="281" r:id="rId13"/>
    <p:sldId id="282" r:id="rId14"/>
    <p:sldId id="283" r:id="rId15"/>
    <p:sldId id="284" r:id="rId16"/>
    <p:sldId id="285" r:id="rId17"/>
    <p:sldId id="286"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10" autoAdjust="0"/>
  </p:normalViewPr>
  <p:slideViewPr>
    <p:cSldViewPr>
      <p:cViewPr>
        <p:scale>
          <a:sx n="69" d="100"/>
          <a:sy n="69" d="100"/>
        </p:scale>
        <p:origin x="-141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8498B-9FCA-4858-B513-9C70414528DB}" type="datetimeFigureOut">
              <a:rPr lang="en-IN" smtClean="0"/>
              <a:t>28-07-2022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510B0-FB49-4F17-A79D-B5B43E1A2CD2}" type="slidenum">
              <a:rPr lang="en-IN" smtClean="0"/>
              <a:t>‹#›</a:t>
            </a:fld>
            <a:endParaRPr lang="en-IN"/>
          </a:p>
        </p:txBody>
      </p:sp>
    </p:spTree>
    <p:extLst>
      <p:ext uri="{BB962C8B-B14F-4D97-AF65-F5344CB8AC3E}">
        <p14:creationId xmlns:p14="http://schemas.microsoft.com/office/powerpoint/2010/main" val="324951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lines Graph shows density of female customers is more than male(survey is taken by females more than male)</a:t>
            </a:r>
          </a:p>
          <a:p>
            <a:r>
              <a:rPr lang="en-IN" dirty="0" smtClean="0"/>
              <a:t> Highest number of men shopping online belong from </a:t>
            </a:r>
            <a:r>
              <a:rPr lang="en-IN" dirty="0" err="1" smtClean="0"/>
              <a:t>delhi</a:t>
            </a:r>
            <a:r>
              <a:rPr lang="en-IN" dirty="0" smtClean="0"/>
              <a:t> and </a:t>
            </a:r>
            <a:r>
              <a:rPr lang="en-IN" dirty="0" err="1" smtClean="0"/>
              <a:t>noida</a:t>
            </a:r>
            <a:r>
              <a:rPr lang="en-IN" dirty="0" smtClean="0"/>
              <a:t>, while men from Moradabad have been shopping online for the longest.</a:t>
            </a:r>
          </a:p>
          <a:p>
            <a:r>
              <a:rPr lang="en-IN" dirty="0" smtClean="0"/>
              <a:t> Women from </a:t>
            </a:r>
            <a:r>
              <a:rPr lang="en-IN" dirty="0" err="1" smtClean="0"/>
              <a:t>meerut</a:t>
            </a:r>
            <a:r>
              <a:rPr lang="en-IN" dirty="0" smtClean="0"/>
              <a:t> and </a:t>
            </a:r>
            <a:r>
              <a:rPr lang="en-IN" dirty="0" err="1" smtClean="0"/>
              <a:t>noida</a:t>
            </a:r>
            <a:r>
              <a:rPr lang="en-IN" dirty="0" smtClean="0"/>
              <a:t> have shopped the longest.</a:t>
            </a:r>
          </a:p>
          <a:p>
            <a:r>
              <a:rPr lang="en-IN" dirty="0" smtClean="0"/>
              <a:t> Men living in </a:t>
            </a:r>
            <a:r>
              <a:rPr lang="en-IN" dirty="0" err="1" smtClean="0"/>
              <a:t>Banglore</a:t>
            </a:r>
            <a:r>
              <a:rPr lang="en-IN" dirty="0" smtClean="0"/>
              <a:t> and Ghaziabad shop have shopped online for less than 1 year.</a:t>
            </a:r>
          </a:p>
          <a:p>
            <a:endParaRPr lang="en-IN" dirty="0"/>
          </a:p>
        </p:txBody>
      </p:sp>
      <p:sp>
        <p:nvSpPr>
          <p:cNvPr id="4" name="Slide Number Placeholder 3"/>
          <p:cNvSpPr>
            <a:spLocks noGrp="1"/>
          </p:cNvSpPr>
          <p:nvPr>
            <p:ph type="sldNum" sz="quarter" idx="10"/>
          </p:nvPr>
        </p:nvSpPr>
        <p:spPr/>
        <p:txBody>
          <a:bodyPr/>
          <a:lstStyle/>
          <a:p>
            <a:fld id="{28F510B0-FB49-4F17-A79D-B5B43E1A2CD2}" type="slidenum">
              <a:rPr lang="en-IN" smtClean="0"/>
              <a:t>7</a:t>
            </a:fld>
            <a:endParaRPr lang="en-IN"/>
          </a:p>
        </p:txBody>
      </p:sp>
    </p:spTree>
    <p:extLst>
      <p:ext uri="{BB962C8B-B14F-4D97-AF65-F5344CB8AC3E}">
        <p14:creationId xmlns:p14="http://schemas.microsoft.com/office/powerpoint/2010/main" val="419596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7C7D78F-37FA-4890-83BA-528D963A7F6B}" type="datetimeFigureOut">
              <a:rPr lang="en-IN" smtClean="0"/>
              <a:t>28-07-2022</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4582C8C9-D7D8-4D24-8BFA-B80FDAF0E3DD}"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7D78F-37FA-4890-83BA-528D963A7F6B}"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2C8C9-D7D8-4D24-8BFA-B80FDAF0E3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C7D78F-37FA-4890-83BA-528D963A7F6B}"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582C8C9-D7D8-4D24-8BFA-B80FDAF0E3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C7D78F-37FA-4890-83BA-528D963A7F6B}"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2C8C9-D7D8-4D24-8BFA-B80FDAF0E3DD}"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7C7D78F-37FA-4890-83BA-528D963A7F6B}" type="datetimeFigureOut">
              <a:rPr lang="en-IN" smtClean="0"/>
              <a:t>28-07-2022</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4582C8C9-D7D8-4D24-8BFA-B80FDAF0E3DD}"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C7D78F-37FA-4890-83BA-528D963A7F6B}"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2C8C9-D7D8-4D24-8BFA-B80FDAF0E3D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C7D78F-37FA-4890-83BA-528D963A7F6B}"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2C8C9-D7D8-4D24-8BFA-B80FDAF0E3DD}"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C7D78F-37FA-4890-83BA-528D963A7F6B}"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2C8C9-D7D8-4D24-8BFA-B80FDAF0E3DD}"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7C7D78F-37FA-4890-83BA-528D963A7F6B}"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2C8C9-D7D8-4D24-8BFA-B80FDAF0E3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7D78F-37FA-4890-83BA-528D963A7F6B}"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4582C8C9-D7D8-4D24-8BFA-B80FDAF0E3DD}"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7D78F-37FA-4890-83BA-528D963A7F6B}"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2C8C9-D7D8-4D24-8BFA-B80FDAF0E3DD}"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7C7D78F-37FA-4890-83BA-528D963A7F6B}" type="datetimeFigureOut">
              <a:rPr lang="en-IN" smtClean="0"/>
              <a:t>28-07-2022</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582C8C9-D7D8-4D24-8BFA-B80FDAF0E3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p>
          <a:p>
            <a:r>
              <a:rPr lang="en-US" dirty="0" smtClean="0"/>
              <a:t>RAVINDER SINGH</a:t>
            </a:r>
            <a:endParaRPr lang="en-IN" dirty="0"/>
          </a:p>
        </p:txBody>
      </p:sp>
      <p:sp>
        <p:nvSpPr>
          <p:cNvPr id="2" name="Title 1"/>
          <p:cNvSpPr>
            <a:spLocks noGrp="1"/>
          </p:cNvSpPr>
          <p:nvPr>
            <p:ph type="title"/>
          </p:nvPr>
        </p:nvSpPr>
        <p:spPr>
          <a:xfrm>
            <a:off x="457200" y="2052960"/>
            <a:ext cx="6324600" cy="3176240"/>
          </a:xfrm>
        </p:spPr>
        <p:txBody>
          <a:bodyPr>
            <a:normAutofit fontScale="90000"/>
          </a:bodyPr>
          <a:lstStyle/>
          <a:p>
            <a:r>
              <a:rPr lang="en-IN" dirty="0"/>
              <a:t>E-retail factors for customer activation and retention: A case study from Indian e-commerce customers</a:t>
            </a:r>
            <a:br>
              <a:rPr lang="en-IN" dirty="0"/>
            </a:br>
            <a:endParaRPr lang="en-IN" dirty="0"/>
          </a:p>
        </p:txBody>
      </p:sp>
    </p:spTree>
    <p:extLst>
      <p:ext uri="{BB962C8B-B14F-4D97-AF65-F5344CB8AC3E}">
        <p14:creationId xmlns:p14="http://schemas.microsoft.com/office/powerpoint/2010/main" val="205329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a:p>
        </p:txBody>
      </p:sp>
      <p:sp>
        <p:nvSpPr>
          <p:cNvPr id="3" name="Content Placeholder 2"/>
          <p:cNvSpPr>
            <a:spLocks noGrp="1"/>
          </p:cNvSpPr>
          <p:nvPr>
            <p:ph sz="half" idx="2"/>
          </p:nvPr>
        </p:nvSpPr>
        <p:spPr/>
        <p:txBody>
          <a:bodyPr/>
          <a:lstStyle/>
          <a:p>
            <a:endParaRPr lang="en-IN" dirty="0"/>
          </a:p>
        </p:txBody>
      </p:sp>
      <p:sp>
        <p:nvSpPr>
          <p:cNvPr id="4" name="Title 3"/>
          <p:cNvSpPr>
            <a:spLocks noGrp="1"/>
          </p:cNvSpPr>
          <p:nvPr>
            <p:ph type="title"/>
          </p:nvPr>
        </p:nvSpPr>
        <p:spPr/>
        <p:txBody>
          <a:bodyPr/>
          <a:lstStyle/>
          <a:p>
            <a:r>
              <a:rPr lang="en-IN" dirty="0"/>
              <a:t>Brand </a:t>
            </a:r>
            <a:r>
              <a:rPr lang="en-IN" dirty="0" smtClean="0"/>
              <a:t>image (1)</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6425"/>
            <a:ext cx="4032448" cy="433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235" y="1761453"/>
            <a:ext cx="4127229" cy="433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721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a:p>
        </p:txBody>
      </p:sp>
      <p:sp>
        <p:nvSpPr>
          <p:cNvPr id="3" name="Content Placeholder 2"/>
          <p:cNvSpPr>
            <a:spLocks noGrp="1"/>
          </p:cNvSpPr>
          <p:nvPr>
            <p:ph sz="half" idx="2"/>
          </p:nvPr>
        </p:nvSpPr>
        <p:spPr/>
        <p:txBody>
          <a:bodyPr/>
          <a:lstStyle/>
          <a:p>
            <a:endParaRPr lang="en-IN" dirty="0"/>
          </a:p>
        </p:txBody>
      </p:sp>
      <p:sp>
        <p:nvSpPr>
          <p:cNvPr id="4" name="Title 3"/>
          <p:cNvSpPr>
            <a:spLocks noGrp="1"/>
          </p:cNvSpPr>
          <p:nvPr>
            <p:ph type="title"/>
          </p:nvPr>
        </p:nvSpPr>
        <p:spPr/>
        <p:txBody>
          <a:bodyPr/>
          <a:lstStyle/>
          <a:p>
            <a:r>
              <a:rPr lang="en-IN" dirty="0"/>
              <a:t>Brand </a:t>
            </a:r>
            <a:r>
              <a:rPr lang="en-IN" dirty="0" smtClean="0"/>
              <a:t>image(2)</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4248472"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00809"/>
            <a:ext cx="4104456" cy="446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332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Ease to use, Financial information security, privacy of customer, variety of product</a:t>
            </a:r>
            <a:endParaRPr lang="en-IN" dirty="0" smtClean="0"/>
          </a:p>
          <a:p>
            <a:r>
              <a:rPr lang="en-IN" dirty="0" smtClean="0"/>
              <a:t>Amazon</a:t>
            </a:r>
            <a:r>
              <a:rPr lang="en-IN" dirty="0"/>
              <a:t>, </a:t>
            </a:r>
            <a:r>
              <a:rPr lang="en-IN" dirty="0" err="1"/>
              <a:t>Flipkart</a:t>
            </a:r>
            <a:r>
              <a:rPr lang="en-IN" dirty="0"/>
              <a:t> have been had the highest votes and have maintained a very good brand image followed by </a:t>
            </a:r>
            <a:r>
              <a:rPr lang="en-IN" dirty="0" err="1"/>
              <a:t>Paytm</a:t>
            </a:r>
            <a:r>
              <a:rPr lang="en-IN" dirty="0"/>
              <a:t> and the </a:t>
            </a:r>
            <a:r>
              <a:rPr lang="en-IN" dirty="0" err="1"/>
              <a:t>Myntra</a:t>
            </a:r>
            <a:r>
              <a:rPr lang="en-IN" dirty="0"/>
              <a:t>.</a:t>
            </a:r>
          </a:p>
          <a:p>
            <a:endParaRPr lang="en-IN" dirty="0"/>
          </a:p>
        </p:txBody>
      </p:sp>
      <p:sp>
        <p:nvSpPr>
          <p:cNvPr id="3" name="Title 2"/>
          <p:cNvSpPr>
            <a:spLocks noGrp="1"/>
          </p:cNvSpPr>
          <p:nvPr>
            <p:ph type="title"/>
          </p:nvPr>
        </p:nvSpPr>
        <p:spPr/>
        <p:txBody>
          <a:bodyPr/>
          <a:lstStyle/>
          <a:p>
            <a:r>
              <a:rPr lang="en-IN" dirty="0"/>
              <a:t>Brand </a:t>
            </a:r>
            <a:r>
              <a:rPr lang="en-IN" dirty="0" smtClean="0"/>
              <a:t>Image(conclusion)</a:t>
            </a:r>
            <a:endParaRPr lang="en-IN" dirty="0"/>
          </a:p>
        </p:txBody>
      </p:sp>
    </p:spTree>
    <p:extLst>
      <p:ext uri="{BB962C8B-B14F-4D97-AF65-F5344CB8AC3E}">
        <p14:creationId xmlns:p14="http://schemas.microsoft.com/office/powerpoint/2010/main" val="224400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ext Placeholder 2"/>
          <p:cNvSpPr>
            <a:spLocks noGrp="1"/>
          </p:cNvSpPr>
          <p:nvPr>
            <p:ph type="body" sz="half" idx="2"/>
          </p:nvPr>
        </p:nvSpPr>
        <p:spPr/>
        <p:txBody>
          <a:bodyPr/>
          <a:lstStyle/>
          <a:p>
            <a:endParaRPr lang="en-US" dirty="0" smtClean="0"/>
          </a:p>
          <a:p>
            <a:endParaRPr lang="en-US" dirty="0"/>
          </a:p>
        </p:txBody>
      </p:sp>
      <p:sp>
        <p:nvSpPr>
          <p:cNvPr id="4" name="Title 3"/>
          <p:cNvSpPr>
            <a:spLocks noGrp="1"/>
          </p:cNvSpPr>
          <p:nvPr>
            <p:ph type="title"/>
          </p:nvPr>
        </p:nvSpPr>
        <p:spPr>
          <a:xfrm>
            <a:off x="6948264" y="460248"/>
            <a:ext cx="1890936" cy="2032648"/>
          </a:xfrm>
        </p:spPr>
        <p:txBody>
          <a:bodyPr/>
          <a:lstStyle/>
          <a:p>
            <a:r>
              <a:rPr lang="en-US" dirty="0" smtClean="0"/>
              <a:t>Recommend</a:t>
            </a:r>
            <a:r>
              <a:rPr lang="en-IN" dirty="0"/>
              <a:t>v/s </a:t>
            </a:r>
            <a:r>
              <a:rPr lang="en-IN" dirty="0" err="1" smtClean="0"/>
              <a:t>neagtive</a:t>
            </a:r>
            <a:r>
              <a:rPr lang="en-IN" dirty="0" smtClean="0"/>
              <a:t> </a:t>
            </a:r>
            <a:r>
              <a:rPr lang="en-IN" dirty="0"/>
              <a:t>to the </a:t>
            </a:r>
            <a:r>
              <a:rPr lang="en-IN" dirty="0" smtClean="0"/>
              <a:t>E-store</a:t>
            </a:r>
            <a:br>
              <a:rPr lang="en-IN" dirty="0" smtClean="0"/>
            </a:br>
            <a:r>
              <a:rPr lang="en-IN" dirty="0" smtClean="0"/>
              <a:t>(1)</a:t>
            </a:r>
            <a:r>
              <a:rPr lang="en-IN" dirty="0"/>
              <a:t/>
            </a: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6768752"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577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ext Placeholder 2"/>
          <p:cNvSpPr>
            <a:spLocks noGrp="1"/>
          </p:cNvSpPr>
          <p:nvPr>
            <p:ph type="body" sz="half" idx="2"/>
          </p:nvPr>
        </p:nvSpPr>
        <p:spPr/>
        <p:txBody>
          <a:bodyPr/>
          <a:lstStyle/>
          <a:p>
            <a:endParaRPr lang="en-IN"/>
          </a:p>
        </p:txBody>
      </p:sp>
      <p:sp>
        <p:nvSpPr>
          <p:cNvPr id="4" name="Title 3"/>
          <p:cNvSpPr>
            <a:spLocks noGrp="1"/>
          </p:cNvSpPr>
          <p:nvPr>
            <p:ph type="title"/>
          </p:nvPr>
        </p:nvSpPr>
        <p:spPr>
          <a:xfrm>
            <a:off x="6948264" y="460248"/>
            <a:ext cx="1890936" cy="1673352"/>
          </a:xfrm>
        </p:spPr>
        <p:txBody>
          <a:bodyPr/>
          <a:lstStyle/>
          <a:p>
            <a:r>
              <a:rPr lang="en-US" dirty="0" smtClean="0"/>
              <a:t>Recommend </a:t>
            </a:r>
            <a:r>
              <a:rPr lang="en-IN" dirty="0" smtClean="0"/>
              <a:t>v/s </a:t>
            </a:r>
            <a:r>
              <a:rPr lang="en-IN" dirty="0" err="1"/>
              <a:t>neagtive</a:t>
            </a:r>
            <a:r>
              <a:rPr lang="en-IN" dirty="0"/>
              <a:t> to the </a:t>
            </a:r>
            <a:r>
              <a:rPr lang="en-IN" dirty="0" smtClean="0"/>
              <a:t>E-store(2)</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88640"/>
            <a:ext cx="6753001"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662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ext Placeholder 2"/>
          <p:cNvSpPr>
            <a:spLocks noGrp="1"/>
          </p:cNvSpPr>
          <p:nvPr>
            <p:ph type="body" sz="half" idx="2"/>
          </p:nvPr>
        </p:nvSpPr>
        <p:spPr>
          <a:xfrm>
            <a:off x="7162800" y="3392994"/>
            <a:ext cx="1676400" cy="1712405"/>
          </a:xfrm>
        </p:spPr>
        <p:txBody>
          <a:bodyPr/>
          <a:lstStyle/>
          <a:p>
            <a:endParaRPr lang="en-IN" dirty="0"/>
          </a:p>
        </p:txBody>
      </p:sp>
      <p:sp>
        <p:nvSpPr>
          <p:cNvPr id="4" name="Title 3"/>
          <p:cNvSpPr>
            <a:spLocks noGrp="1"/>
          </p:cNvSpPr>
          <p:nvPr>
            <p:ph type="title"/>
          </p:nvPr>
        </p:nvSpPr>
        <p:spPr>
          <a:xfrm>
            <a:off x="7020272" y="460248"/>
            <a:ext cx="2016224" cy="1816624"/>
          </a:xfrm>
        </p:spPr>
        <p:txBody>
          <a:bodyPr/>
          <a:lstStyle/>
          <a:p>
            <a:r>
              <a:rPr lang="en-US" dirty="0"/>
              <a:t>Recommend </a:t>
            </a:r>
            <a:r>
              <a:rPr lang="en-IN" dirty="0"/>
              <a:t>v/s </a:t>
            </a:r>
            <a:r>
              <a:rPr lang="en-IN" dirty="0" err="1"/>
              <a:t>neagtive</a:t>
            </a:r>
            <a:r>
              <a:rPr lang="en-IN" dirty="0"/>
              <a:t> to the </a:t>
            </a:r>
            <a:r>
              <a:rPr lang="en-IN" dirty="0" smtClean="0"/>
              <a:t>E-store(3)</a:t>
            </a:r>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8639"/>
            <a:ext cx="6696744" cy="640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75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Customers </a:t>
            </a:r>
            <a:r>
              <a:rPr lang="en-IN" dirty="0"/>
              <a:t>seem to be more loyal to amazon, </a:t>
            </a:r>
            <a:r>
              <a:rPr lang="en-IN" dirty="0" err="1"/>
              <a:t>flipkart</a:t>
            </a:r>
            <a:r>
              <a:rPr lang="en-IN" dirty="0"/>
              <a:t> and </a:t>
            </a:r>
            <a:r>
              <a:rPr lang="en-IN" dirty="0" err="1"/>
              <a:t>paytm</a:t>
            </a:r>
            <a:r>
              <a:rPr lang="en-IN" dirty="0"/>
              <a:t> as even though many of them have given negative remarks about them still they would recommend these platforms to their friend</a:t>
            </a:r>
          </a:p>
          <a:p>
            <a:pPr marL="45720" indent="0">
              <a:buNone/>
            </a:pPr>
            <a:endParaRPr lang="en-IN" dirty="0" smtClean="0"/>
          </a:p>
          <a:p>
            <a:r>
              <a:rPr lang="en-IN" dirty="0" smtClean="0"/>
              <a:t>There </a:t>
            </a:r>
            <a:r>
              <a:rPr lang="en-IN" dirty="0"/>
              <a:t>no better alternative to these </a:t>
            </a:r>
            <a:r>
              <a:rPr lang="en-IN" dirty="0" smtClean="0"/>
              <a:t>Giants Currently</a:t>
            </a:r>
          </a:p>
          <a:p>
            <a:pPr marL="45720" indent="0">
              <a:buNone/>
            </a:pPr>
            <a:endParaRPr lang="en-IN" dirty="0" smtClean="0"/>
          </a:p>
          <a:p>
            <a:r>
              <a:rPr lang="en-US" dirty="0" smtClean="0"/>
              <a:t>E-</a:t>
            </a:r>
            <a:r>
              <a:rPr lang="en-US" dirty="0" err="1" smtClean="0"/>
              <a:t>Commerece</a:t>
            </a:r>
            <a:r>
              <a:rPr lang="en-US" dirty="0" smtClean="0"/>
              <a:t> should work on the website/App interface, loading </a:t>
            </a:r>
            <a:r>
              <a:rPr lang="en-US" dirty="0" err="1" smtClean="0"/>
              <a:t>speed,buffering</a:t>
            </a:r>
            <a:r>
              <a:rPr lang="en-US" dirty="0" smtClean="0"/>
              <a:t>, graphic speed to ease customer experience</a:t>
            </a:r>
            <a:endParaRPr lang="en-IN" dirty="0"/>
          </a:p>
          <a:p>
            <a:pPr marL="45720" indent="0">
              <a:buNone/>
            </a:pPr>
            <a:endParaRPr lang="en-IN" dirty="0"/>
          </a:p>
        </p:txBody>
      </p:sp>
      <p:sp>
        <p:nvSpPr>
          <p:cNvPr id="3" name="Title 2"/>
          <p:cNvSpPr>
            <a:spLocks noGrp="1"/>
          </p:cNvSpPr>
          <p:nvPr>
            <p:ph type="title"/>
          </p:nvPr>
        </p:nvSpPr>
        <p:spPr/>
        <p:txBody>
          <a:bodyPr/>
          <a:lstStyle/>
          <a:p>
            <a:r>
              <a:rPr lang="en-IN" dirty="0"/>
              <a:t>Recommendation v/s Bad experience</a:t>
            </a:r>
            <a:br>
              <a:rPr lang="en-IN" dirty="0"/>
            </a:br>
            <a:endParaRPr lang="en-IN" dirty="0"/>
          </a:p>
        </p:txBody>
      </p:sp>
    </p:spTree>
    <p:extLst>
      <p:ext uri="{BB962C8B-B14F-4D97-AF65-F5344CB8AC3E}">
        <p14:creationId xmlns:p14="http://schemas.microsoft.com/office/powerpoint/2010/main" val="230648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556792"/>
            <a:ext cx="8407893" cy="4968551"/>
          </a:xfrm>
        </p:spPr>
        <p:txBody>
          <a:bodyPr>
            <a:normAutofit fontScale="70000" lnSpcReduction="20000"/>
          </a:bodyPr>
          <a:lstStyle/>
          <a:p>
            <a:r>
              <a:rPr lang="en-IN" dirty="0" smtClean="0"/>
              <a:t>The </a:t>
            </a:r>
            <a:r>
              <a:rPr lang="en-IN" dirty="0"/>
              <a:t>cost of the product, the reliability of the E-commerce company and the return policies all play an equally important role in deciding the buying behaviour of online customers</a:t>
            </a:r>
            <a:r>
              <a:rPr lang="en-IN" dirty="0" smtClean="0"/>
              <a:t>.</a:t>
            </a:r>
          </a:p>
          <a:p>
            <a:endParaRPr lang="en-IN" dirty="0"/>
          </a:p>
          <a:p>
            <a:r>
              <a:rPr lang="en-IN" dirty="0"/>
              <a:t>The return policies are important because in online retail customer does not get to feel the product. Thus, he/she wants to be sure that it will be possible to return the product if he does not like it in real</a:t>
            </a:r>
            <a:r>
              <a:rPr lang="en-IN" dirty="0" smtClean="0"/>
              <a:t>.</a:t>
            </a:r>
          </a:p>
          <a:p>
            <a:pPr marL="45720" indent="0">
              <a:buNone/>
            </a:pPr>
            <a:endParaRPr lang="en-IN" dirty="0"/>
          </a:p>
          <a:p>
            <a:r>
              <a:rPr lang="en-IN" dirty="0"/>
              <a:t>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a:t>
            </a:r>
            <a:r>
              <a:rPr lang="en-IN" dirty="0" smtClean="0"/>
              <a:t>.</a:t>
            </a:r>
          </a:p>
          <a:p>
            <a:endParaRPr lang="en-IN" dirty="0"/>
          </a:p>
          <a:p>
            <a:r>
              <a:rPr lang="en-IN" dirty="0"/>
              <a:t>All the websites </a:t>
            </a:r>
            <a:r>
              <a:rPr lang="en-IN" dirty="0" smtClean="0"/>
              <a:t>Unequally </a:t>
            </a:r>
            <a:r>
              <a:rPr lang="en-IN" dirty="0"/>
              <a:t>preferred by online customers. Amazon was the most preferred followed by </a:t>
            </a:r>
            <a:r>
              <a:rPr lang="en-IN" dirty="0" err="1"/>
              <a:t>Flipkart</a:t>
            </a:r>
            <a:r>
              <a:rPr lang="en-IN" dirty="0"/>
              <a:t>. These two companies are most trusted in the industry and hence, have a huge reliability. Also, the sellers listed on these websites are generally from Tier 1 cities as compared to </a:t>
            </a:r>
            <a:r>
              <a:rPr lang="en-IN" dirty="0" err="1"/>
              <a:t>Snapdeal</a:t>
            </a:r>
            <a:r>
              <a:rPr lang="en-IN" dirty="0"/>
              <a:t> and </a:t>
            </a:r>
            <a:r>
              <a:rPr lang="en-IN" dirty="0" err="1"/>
              <a:t>PayTM</a:t>
            </a:r>
            <a:r>
              <a:rPr lang="en-IN" dirty="0"/>
              <a:t> which have more sellers from tier 2 and 3 cities. Also, these websites have the most FLEXIBLE return policies as compared to others and also the time required to process a return is low as well</a:t>
            </a:r>
            <a:r>
              <a:rPr lang="en-IN" dirty="0" smtClean="0"/>
              <a:t>.</a:t>
            </a:r>
          </a:p>
          <a:p>
            <a:endParaRPr lang="en-IN" dirty="0"/>
          </a:p>
          <a:p>
            <a:r>
              <a:rPr lang="en-US" dirty="0" smtClean="0"/>
              <a:t>Social media is also important to gain new customers.</a:t>
            </a:r>
          </a:p>
          <a:p>
            <a:endParaRPr lang="en-US" dirty="0" smtClean="0"/>
          </a:p>
          <a:p>
            <a:r>
              <a:rPr lang="en-US" dirty="0" smtClean="0"/>
              <a:t>As the traffic to the e-store is through Search engine mostly Search Engine optimization can increase some traffic</a:t>
            </a:r>
            <a:endParaRPr lang="en-IN" dirty="0"/>
          </a:p>
        </p:txBody>
      </p:sp>
      <p:sp>
        <p:nvSpPr>
          <p:cNvPr id="3" name="Title 2"/>
          <p:cNvSpPr>
            <a:spLocks noGrp="1"/>
          </p:cNvSpPr>
          <p:nvPr>
            <p:ph type="title"/>
          </p:nvPr>
        </p:nvSpPr>
        <p:spPr>
          <a:xfrm>
            <a:off x="381000" y="355847"/>
            <a:ext cx="8381260" cy="912913"/>
          </a:xfrm>
        </p:spPr>
        <p:txBody>
          <a:bodyPr/>
          <a:lstStyle/>
          <a:p>
            <a:r>
              <a:rPr lang="en-IN" dirty="0" smtClean="0"/>
              <a:t>Suggestions</a:t>
            </a:r>
            <a:r>
              <a:rPr lang="en-IN" dirty="0"/>
              <a:t/>
            </a:r>
            <a:br>
              <a:rPr lang="en-IN" dirty="0"/>
            </a:br>
            <a:endParaRPr lang="en-IN" dirty="0"/>
          </a:p>
        </p:txBody>
      </p:sp>
    </p:spTree>
    <p:extLst>
      <p:ext uri="{BB962C8B-B14F-4D97-AF65-F5344CB8AC3E}">
        <p14:creationId xmlns:p14="http://schemas.microsoft.com/office/powerpoint/2010/main" val="2564696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1124744"/>
            <a:ext cx="1981200" cy="4608512"/>
          </a:xfrm>
        </p:spPr>
        <p:txBody>
          <a:bodyPr>
            <a:normAutofit fontScale="92500" lnSpcReduction="10000"/>
          </a:bodyPr>
          <a:lstStyle/>
          <a:p>
            <a:r>
              <a:rPr lang="en-US" dirty="0" smtClean="0"/>
              <a:t>REFRENCES:</a:t>
            </a:r>
          </a:p>
          <a:p>
            <a:endParaRPr lang="en-US" dirty="0"/>
          </a:p>
          <a:p>
            <a:r>
              <a:rPr lang="en-US" dirty="0" smtClean="0"/>
              <a:t>Refer the </a:t>
            </a:r>
            <a:r>
              <a:rPr lang="en-US" dirty="0" err="1" smtClean="0"/>
              <a:t>ipynb</a:t>
            </a:r>
            <a:r>
              <a:rPr lang="en-US" dirty="0" smtClean="0"/>
              <a:t> file for better understanding of </a:t>
            </a:r>
            <a:r>
              <a:rPr lang="en-US" smtClean="0"/>
              <a:t>the conclusion</a:t>
            </a:r>
          </a:p>
          <a:p>
            <a:endParaRPr lang="en-US" dirty="0" smtClean="0"/>
          </a:p>
          <a:p>
            <a:r>
              <a:rPr lang="en-IN" dirty="0"/>
              <a:t>https://github.com/Ravinder-Singh-1993/internship/blob/main/Customer_Retition/Customer_Activation_Retention.ipynb</a:t>
            </a:r>
          </a:p>
        </p:txBody>
      </p:sp>
      <p:sp>
        <p:nvSpPr>
          <p:cNvPr id="3" name="Title 2"/>
          <p:cNvSpPr>
            <a:spLocks noGrp="1"/>
          </p:cNvSpPr>
          <p:nvPr>
            <p:ph type="title"/>
          </p:nvPr>
        </p:nvSpPr>
        <p:spPr/>
        <p:txBody>
          <a:bodyPr/>
          <a:lstStyle/>
          <a:p>
            <a:pPr algn="ctr"/>
            <a:r>
              <a:rPr lang="en-US" dirty="0" smtClean="0"/>
              <a:t>Thank you </a:t>
            </a:r>
            <a:endParaRPr lang="en-IN" dirty="0"/>
          </a:p>
        </p:txBody>
      </p:sp>
    </p:spTree>
    <p:extLst>
      <p:ext uri="{BB962C8B-B14F-4D97-AF65-F5344CB8AC3E}">
        <p14:creationId xmlns:p14="http://schemas.microsoft.com/office/powerpoint/2010/main" val="3844124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499992" y="1719072"/>
            <a:ext cx="4186808" cy="4407408"/>
          </a:xfrm>
        </p:spPr>
        <p:txBody>
          <a:bodyPr/>
          <a:lstStyle/>
          <a:p>
            <a:r>
              <a:rPr lang="en-IN" dirty="0" smtClean="0"/>
              <a:t>The </a:t>
            </a:r>
            <a:r>
              <a:rPr lang="en-IN" dirty="0"/>
              <a:t>women are almost twice than men who have taken this survey.</a:t>
            </a:r>
          </a:p>
          <a:p>
            <a:r>
              <a:rPr lang="en-US" dirty="0" smtClean="0"/>
              <a:t>To see quick results for any change you make on your E-store they can be target customers</a:t>
            </a:r>
            <a:endParaRPr lang="en-IN" dirty="0"/>
          </a:p>
        </p:txBody>
      </p:sp>
      <p:sp>
        <p:nvSpPr>
          <p:cNvPr id="4" name="Title 3"/>
          <p:cNvSpPr>
            <a:spLocks noGrp="1"/>
          </p:cNvSpPr>
          <p:nvPr>
            <p:ph type="title"/>
          </p:nvPr>
        </p:nvSpPr>
        <p:spPr/>
        <p:txBody>
          <a:bodyPr/>
          <a:lstStyle/>
          <a:p>
            <a:r>
              <a:rPr lang="en-US" dirty="0" smtClean="0"/>
              <a:t>GENDER</a:t>
            </a:r>
            <a:endParaRPr lang="en-IN" dirty="0"/>
          </a:p>
        </p:txBody>
      </p:sp>
      <p:pic>
        <p:nvPicPr>
          <p:cNvPr id="5"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3360267" cy="353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17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a:p>
        </p:txBody>
      </p:sp>
      <p:sp>
        <p:nvSpPr>
          <p:cNvPr id="3" name="Content Placeholder 2"/>
          <p:cNvSpPr>
            <a:spLocks noGrp="1"/>
          </p:cNvSpPr>
          <p:nvPr>
            <p:ph sz="half" idx="2"/>
          </p:nvPr>
        </p:nvSpPr>
        <p:spPr/>
        <p:txBody>
          <a:bodyPr/>
          <a:lstStyle/>
          <a:p>
            <a:r>
              <a:rPr lang="en-IN" dirty="0" smtClean="0"/>
              <a:t>Majority </a:t>
            </a:r>
            <a:r>
              <a:rPr lang="en-IN" dirty="0"/>
              <a:t>of the people taking this survey are in their 30's followed by 20's, teenagers and senior citizen are the least in number</a:t>
            </a:r>
            <a:r>
              <a:rPr lang="en-IN" dirty="0" smtClean="0"/>
              <a:t>.</a:t>
            </a:r>
          </a:p>
          <a:p>
            <a:r>
              <a:rPr lang="en-US" dirty="0" smtClean="0"/>
              <a:t>Target age group is 20-50 </a:t>
            </a:r>
            <a:endParaRPr lang="en-IN" dirty="0"/>
          </a:p>
          <a:p>
            <a:endParaRPr lang="en-IN" dirty="0"/>
          </a:p>
        </p:txBody>
      </p:sp>
      <p:sp>
        <p:nvSpPr>
          <p:cNvPr id="4" name="Title 3"/>
          <p:cNvSpPr>
            <a:spLocks noGrp="1"/>
          </p:cNvSpPr>
          <p:nvPr>
            <p:ph type="title"/>
          </p:nvPr>
        </p:nvSpPr>
        <p:spPr/>
        <p:txBody>
          <a:bodyPr/>
          <a:lstStyle/>
          <a:p>
            <a:r>
              <a:rPr lang="en-US" dirty="0" smtClean="0"/>
              <a:t>AGE</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96044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238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a:p>
        </p:txBody>
      </p:sp>
      <p:sp>
        <p:nvSpPr>
          <p:cNvPr id="3" name="Content Placeholder 2"/>
          <p:cNvSpPr>
            <a:spLocks noGrp="1"/>
          </p:cNvSpPr>
          <p:nvPr>
            <p:ph sz="half" idx="2"/>
          </p:nvPr>
        </p:nvSpPr>
        <p:spPr/>
        <p:txBody>
          <a:bodyPr/>
          <a:lstStyle/>
          <a:p>
            <a:r>
              <a:rPr lang="en-IN" dirty="0" smtClean="0"/>
              <a:t>Majority </a:t>
            </a:r>
            <a:r>
              <a:rPr lang="en-IN" dirty="0"/>
              <a:t>of the people taking this survey shopping online have been shopping from a long time.</a:t>
            </a:r>
          </a:p>
          <a:p>
            <a:r>
              <a:rPr lang="en-US" dirty="0" smtClean="0"/>
              <a:t>But there is a 16% of increase in last year only</a:t>
            </a:r>
            <a:endParaRPr lang="en-IN" dirty="0"/>
          </a:p>
        </p:txBody>
      </p:sp>
      <p:sp>
        <p:nvSpPr>
          <p:cNvPr id="4" name="Title 3"/>
          <p:cNvSpPr>
            <a:spLocks noGrp="1"/>
          </p:cNvSpPr>
          <p:nvPr>
            <p:ph type="title"/>
          </p:nvPr>
        </p:nvSpPr>
        <p:spPr/>
        <p:txBody>
          <a:bodyPr/>
          <a:lstStyle/>
          <a:p>
            <a:r>
              <a:rPr lang="en-IN" dirty="0"/>
              <a:t>Shopping </a:t>
            </a:r>
            <a:r>
              <a:rPr lang="en-IN" dirty="0" smtClean="0"/>
              <a:t>Since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3888432" cy="437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001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40768"/>
            <a:ext cx="5867400" cy="3816423"/>
          </a:xfrm>
        </p:spPr>
      </p:pic>
      <p:sp>
        <p:nvSpPr>
          <p:cNvPr id="3" name="Text Placeholder 2"/>
          <p:cNvSpPr>
            <a:spLocks noGrp="1"/>
          </p:cNvSpPr>
          <p:nvPr>
            <p:ph type="body" sz="half" idx="2"/>
          </p:nvPr>
        </p:nvSpPr>
        <p:spPr>
          <a:xfrm>
            <a:off x="7159752" y="2130552"/>
            <a:ext cx="1673352" cy="2954632"/>
          </a:xfrm>
        </p:spPr>
        <p:txBody>
          <a:bodyPr>
            <a:normAutofit fontScale="77500" lnSpcReduction="20000"/>
          </a:bodyPr>
          <a:lstStyle/>
          <a:p>
            <a:r>
              <a:rPr lang="en-IN" dirty="0" smtClean="0"/>
              <a:t>1.Heavy </a:t>
            </a:r>
            <a:r>
              <a:rPr lang="en-IN" dirty="0"/>
              <a:t>shoppers who shop more than 41 times a year shop from all the online </a:t>
            </a:r>
            <a:r>
              <a:rPr lang="en-IN" dirty="0" smtClean="0"/>
              <a:t>brands</a:t>
            </a:r>
          </a:p>
          <a:p>
            <a:pPr marL="342900" indent="-342900">
              <a:buAutoNum type="arabicPeriod"/>
            </a:pPr>
            <a:endParaRPr lang="en-IN" dirty="0"/>
          </a:p>
          <a:p>
            <a:r>
              <a:rPr lang="en-IN" dirty="0" smtClean="0"/>
              <a:t>2.People </a:t>
            </a:r>
            <a:r>
              <a:rPr lang="en-IN" dirty="0"/>
              <a:t>shopping less than 10 times a year seem to exclude </a:t>
            </a:r>
            <a:r>
              <a:rPr lang="en-IN" dirty="0" err="1"/>
              <a:t>myntra</a:t>
            </a:r>
            <a:r>
              <a:rPr lang="en-IN" dirty="0"/>
              <a:t> (prefer </a:t>
            </a:r>
            <a:r>
              <a:rPr lang="en-IN" dirty="0" err="1"/>
              <a:t>amazon,flipkart,snapdeal,paytm</a:t>
            </a:r>
            <a:r>
              <a:rPr lang="en-IN" dirty="0"/>
              <a:t>)</a:t>
            </a:r>
          </a:p>
          <a:p>
            <a:endParaRPr lang="en-IN" dirty="0"/>
          </a:p>
          <a:p>
            <a:r>
              <a:rPr lang="en-IN" dirty="0" smtClean="0"/>
              <a:t>3.People </a:t>
            </a:r>
            <a:r>
              <a:rPr lang="en-IN" dirty="0"/>
              <a:t>shop from Amazon and </a:t>
            </a:r>
            <a:r>
              <a:rPr lang="en-IN" dirty="0" err="1"/>
              <a:t>flipkart</a:t>
            </a:r>
            <a:r>
              <a:rPr lang="en-IN" dirty="0"/>
              <a:t> whatever be the case.</a:t>
            </a:r>
          </a:p>
          <a:p>
            <a:endParaRPr lang="en-IN" dirty="0"/>
          </a:p>
        </p:txBody>
      </p:sp>
      <p:sp>
        <p:nvSpPr>
          <p:cNvPr id="4" name="Title 3"/>
          <p:cNvSpPr>
            <a:spLocks noGrp="1"/>
          </p:cNvSpPr>
          <p:nvPr>
            <p:ph type="title"/>
          </p:nvPr>
        </p:nvSpPr>
        <p:spPr>
          <a:xfrm>
            <a:off x="7159752" y="457200"/>
            <a:ext cx="1675660" cy="1531640"/>
          </a:xfrm>
        </p:spPr>
        <p:txBody>
          <a:bodyPr/>
          <a:lstStyle/>
          <a:p>
            <a:r>
              <a:rPr lang="en-IN" dirty="0"/>
              <a:t>Intention of Repeat purchase:</a:t>
            </a:r>
            <a:br>
              <a:rPr lang="en-IN" dirty="0"/>
            </a:br>
            <a:endParaRPr lang="en-IN" dirty="0"/>
          </a:p>
        </p:txBody>
      </p:sp>
    </p:spTree>
    <p:extLst>
      <p:ext uri="{BB962C8B-B14F-4D97-AF65-F5344CB8AC3E}">
        <p14:creationId xmlns:p14="http://schemas.microsoft.com/office/powerpoint/2010/main" val="1084021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2133600"/>
            <a:ext cx="1676400" cy="4103712"/>
          </a:xfrm>
        </p:spPr>
        <p:txBody>
          <a:bodyPr>
            <a:normAutofit fontScale="92500" lnSpcReduction="10000"/>
          </a:bodyPr>
          <a:lstStyle/>
          <a:p>
            <a:r>
              <a:rPr lang="en-IN" dirty="0" smtClean="0"/>
              <a:t>Majority </a:t>
            </a:r>
            <a:r>
              <a:rPr lang="en-IN" dirty="0"/>
              <a:t>of the time people abandon the bag is </a:t>
            </a:r>
            <a:r>
              <a:rPr lang="en-IN" dirty="0" smtClean="0"/>
              <a:t>because </a:t>
            </a:r>
            <a:r>
              <a:rPr lang="en-IN" dirty="0"/>
              <a:t>they get a better alternative offer or promo code not applicable</a:t>
            </a:r>
            <a:r>
              <a:rPr lang="en-IN" dirty="0" smtClean="0"/>
              <a:t>.</a:t>
            </a:r>
          </a:p>
          <a:p>
            <a:endParaRPr lang="en-IN" dirty="0"/>
          </a:p>
          <a:p>
            <a:r>
              <a:rPr lang="en-IN" dirty="0"/>
              <a:t>Change in price is also a reason </a:t>
            </a:r>
            <a:r>
              <a:rPr lang="en-IN" dirty="0" smtClean="0"/>
              <a:t>(Hidden charges)</a:t>
            </a:r>
            <a:endParaRPr lang="en-IN" dirty="0"/>
          </a:p>
          <a:p>
            <a:endParaRPr lang="en-IN" dirty="0" smtClean="0"/>
          </a:p>
          <a:p>
            <a:r>
              <a:rPr lang="en-IN" dirty="0" smtClean="0"/>
              <a:t>There </a:t>
            </a:r>
            <a:r>
              <a:rPr lang="en-IN" dirty="0"/>
              <a:t>is also lack of trust seen in amazon, </a:t>
            </a:r>
            <a:r>
              <a:rPr lang="en-IN" dirty="0" err="1"/>
              <a:t>flipkart</a:t>
            </a:r>
            <a:r>
              <a:rPr lang="en-IN" dirty="0"/>
              <a:t> and </a:t>
            </a:r>
            <a:r>
              <a:rPr lang="en-IN" dirty="0" err="1"/>
              <a:t>paytm</a:t>
            </a:r>
            <a:r>
              <a:rPr lang="en-IN" dirty="0"/>
              <a:t> by some people.</a:t>
            </a:r>
          </a:p>
          <a:p>
            <a:endParaRPr lang="en-IN" dirty="0"/>
          </a:p>
        </p:txBody>
      </p:sp>
      <p:sp>
        <p:nvSpPr>
          <p:cNvPr id="4" name="Title 3"/>
          <p:cNvSpPr>
            <a:spLocks noGrp="1"/>
          </p:cNvSpPr>
          <p:nvPr>
            <p:ph type="title"/>
          </p:nvPr>
        </p:nvSpPr>
        <p:spPr/>
        <p:txBody>
          <a:bodyPr/>
          <a:lstStyle/>
          <a:p>
            <a:r>
              <a:rPr lang="en-IN" dirty="0"/>
              <a:t>E-stores v/s Reason not to Buy</a:t>
            </a:r>
            <a:br>
              <a:rPr lang="en-IN" dirty="0"/>
            </a:br>
            <a:endParaRPr lang="en-IN" dirty="0"/>
          </a:p>
        </p:txBody>
      </p:sp>
      <p:sp>
        <p:nvSpPr>
          <p:cNvPr id="6" name="Picture Placeholder 5"/>
          <p:cNvSpPr>
            <a:spLocks noGrp="1"/>
          </p:cNvSpPr>
          <p:nvPr>
            <p:ph type="pic" idx="1"/>
          </p:nvPr>
        </p:nvSpPr>
        <p:spPr/>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6696744"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03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323528" y="168277"/>
            <a:ext cx="6705600" cy="6553200"/>
          </a:xfrm>
        </p:spPr>
      </p:sp>
      <p:sp>
        <p:nvSpPr>
          <p:cNvPr id="3" name="Text Placeholder 2"/>
          <p:cNvSpPr>
            <a:spLocks noGrp="1"/>
          </p:cNvSpPr>
          <p:nvPr>
            <p:ph type="body" sz="half" idx="2"/>
          </p:nvPr>
        </p:nvSpPr>
        <p:spPr>
          <a:xfrm>
            <a:off x="7162800" y="2133600"/>
            <a:ext cx="1676400" cy="3887688"/>
          </a:xfrm>
        </p:spPr>
        <p:txBody>
          <a:bodyPr>
            <a:normAutofit fontScale="92500" lnSpcReduction="10000"/>
          </a:bodyPr>
          <a:lstStyle/>
          <a:p>
            <a:r>
              <a:rPr lang="en-IN" dirty="0" smtClean="0"/>
              <a:t>Highest </a:t>
            </a:r>
            <a:r>
              <a:rPr lang="en-IN" dirty="0"/>
              <a:t>number of men shopping online belong from </a:t>
            </a:r>
            <a:r>
              <a:rPr lang="en-IN" dirty="0" err="1"/>
              <a:t>delhi</a:t>
            </a:r>
            <a:r>
              <a:rPr lang="en-IN" dirty="0"/>
              <a:t> and </a:t>
            </a:r>
            <a:r>
              <a:rPr lang="en-IN" dirty="0" err="1"/>
              <a:t>noida</a:t>
            </a:r>
            <a:r>
              <a:rPr lang="en-IN" dirty="0"/>
              <a:t>, while men from Moradabad have been shopping online for the longest.</a:t>
            </a:r>
          </a:p>
          <a:p>
            <a:r>
              <a:rPr lang="en-IN" dirty="0" smtClean="0"/>
              <a:t> </a:t>
            </a:r>
            <a:r>
              <a:rPr lang="en-IN" dirty="0"/>
              <a:t>Women from </a:t>
            </a:r>
            <a:r>
              <a:rPr lang="en-IN" dirty="0" err="1"/>
              <a:t>meerut</a:t>
            </a:r>
            <a:r>
              <a:rPr lang="en-IN" dirty="0"/>
              <a:t> and </a:t>
            </a:r>
            <a:r>
              <a:rPr lang="en-IN" dirty="0" err="1"/>
              <a:t>noida</a:t>
            </a:r>
            <a:r>
              <a:rPr lang="en-IN" dirty="0"/>
              <a:t> have shopped the longest.</a:t>
            </a:r>
          </a:p>
          <a:p>
            <a:r>
              <a:rPr lang="en-IN" dirty="0" smtClean="0"/>
              <a:t> </a:t>
            </a:r>
            <a:r>
              <a:rPr lang="en-IN" dirty="0"/>
              <a:t>Men living in </a:t>
            </a:r>
            <a:r>
              <a:rPr lang="en-IN" dirty="0" err="1"/>
              <a:t>Banglore</a:t>
            </a:r>
            <a:r>
              <a:rPr lang="en-IN" dirty="0"/>
              <a:t> and Ghaziabad shop have shopped online for less than 1 year.</a:t>
            </a:r>
          </a:p>
          <a:p>
            <a:endParaRPr lang="en-IN" dirty="0"/>
          </a:p>
        </p:txBody>
      </p:sp>
      <p:sp>
        <p:nvSpPr>
          <p:cNvPr id="4" name="Title 3"/>
          <p:cNvSpPr>
            <a:spLocks noGrp="1"/>
          </p:cNvSpPr>
          <p:nvPr>
            <p:ph type="title"/>
          </p:nvPr>
        </p:nvSpPr>
        <p:spPr>
          <a:xfrm>
            <a:off x="6948264" y="404664"/>
            <a:ext cx="2195736" cy="1872208"/>
          </a:xfrm>
        </p:spPr>
        <p:txBody>
          <a:bodyPr/>
          <a:lstStyle/>
          <a:p>
            <a:r>
              <a:rPr lang="en-IN" dirty="0"/>
              <a:t>City v/s Average years (Gender)</a:t>
            </a:r>
            <a:br>
              <a:rPr lang="en-IN" dirty="0"/>
            </a:br>
            <a:r>
              <a:rPr lang="en-IN" dirty="0"/>
              <a:t>OBSERVATIONS</a:t>
            </a:r>
            <a:br>
              <a:rPr lang="en-IN" dirty="0"/>
            </a:b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260648"/>
            <a:ext cx="6552728"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578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04" y="1844824"/>
            <a:ext cx="4608512" cy="4464496"/>
          </a:xfrm>
        </p:spPr>
      </p:pic>
      <p:sp>
        <p:nvSpPr>
          <p:cNvPr id="3" name="Content Placeholder 2"/>
          <p:cNvSpPr>
            <a:spLocks noGrp="1"/>
          </p:cNvSpPr>
          <p:nvPr>
            <p:ph sz="half" idx="2"/>
          </p:nvPr>
        </p:nvSpPr>
        <p:spPr/>
        <p:txBody>
          <a:bodyPr>
            <a:normAutofit fontScale="92500" lnSpcReduction="20000"/>
          </a:bodyPr>
          <a:lstStyle/>
          <a:p>
            <a:r>
              <a:rPr lang="en-IN" dirty="0" smtClean="0"/>
              <a:t>Traffic </a:t>
            </a:r>
            <a:r>
              <a:rPr lang="en-IN" dirty="0"/>
              <a:t>to the e-stores are not Only through the Application people are shopping through direct </a:t>
            </a:r>
            <a:r>
              <a:rPr lang="en-IN" dirty="0" err="1"/>
              <a:t>urls</a:t>
            </a:r>
            <a:r>
              <a:rPr lang="en-IN" dirty="0"/>
              <a:t> and search </a:t>
            </a:r>
            <a:r>
              <a:rPr lang="en-IN" dirty="0" smtClean="0"/>
              <a:t>Engine</a:t>
            </a:r>
          </a:p>
          <a:p>
            <a:r>
              <a:rPr lang="en-IN" dirty="0" smtClean="0"/>
              <a:t> </a:t>
            </a:r>
            <a:r>
              <a:rPr lang="en-IN" dirty="0"/>
              <a:t>Search Engine optimisation can increase traffic on the E </a:t>
            </a:r>
            <a:r>
              <a:rPr lang="en-IN" dirty="0" smtClean="0"/>
              <a:t>store</a:t>
            </a:r>
          </a:p>
          <a:p>
            <a:r>
              <a:rPr lang="en-US" dirty="0" smtClean="0"/>
              <a:t>Social media is also becoming important to these sites</a:t>
            </a:r>
            <a:endParaRPr lang="en-IN" dirty="0" smtClean="0"/>
          </a:p>
          <a:p>
            <a:pPr marL="45720" indent="0">
              <a:buNone/>
            </a:pPr>
            <a:endParaRPr lang="en-IN" dirty="0"/>
          </a:p>
          <a:p>
            <a:endParaRPr lang="en-IN" dirty="0"/>
          </a:p>
        </p:txBody>
      </p:sp>
      <p:sp>
        <p:nvSpPr>
          <p:cNvPr id="4" name="Title 3"/>
          <p:cNvSpPr>
            <a:spLocks noGrp="1"/>
          </p:cNvSpPr>
          <p:nvPr>
            <p:ph type="title"/>
          </p:nvPr>
        </p:nvSpPr>
        <p:spPr/>
        <p:txBody>
          <a:bodyPr/>
          <a:lstStyle/>
          <a:p>
            <a:r>
              <a:rPr lang="en-IN" dirty="0" err="1" smtClean="0"/>
              <a:t>How_Reached_to_e_store</a:t>
            </a:r>
            <a:endParaRPr lang="en-IN" dirty="0"/>
          </a:p>
        </p:txBody>
      </p:sp>
    </p:spTree>
    <p:extLst>
      <p:ext uri="{BB962C8B-B14F-4D97-AF65-F5344CB8AC3E}">
        <p14:creationId xmlns:p14="http://schemas.microsoft.com/office/powerpoint/2010/main" val="790957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ext Placeholder 2"/>
          <p:cNvSpPr>
            <a:spLocks noGrp="1"/>
          </p:cNvSpPr>
          <p:nvPr>
            <p:ph type="body" sz="half" idx="2"/>
          </p:nvPr>
        </p:nvSpPr>
        <p:spPr>
          <a:xfrm>
            <a:off x="6948264" y="1916832"/>
            <a:ext cx="2016224" cy="3528392"/>
          </a:xfrm>
        </p:spPr>
        <p:txBody>
          <a:bodyPr>
            <a:normAutofit lnSpcReduction="10000"/>
          </a:bodyPr>
          <a:lstStyle/>
          <a:p>
            <a:r>
              <a:rPr lang="en-IN" dirty="0"/>
              <a:t>People shopping from amazon and </a:t>
            </a:r>
            <a:r>
              <a:rPr lang="en-IN" dirty="0" err="1"/>
              <a:t>paytm</a:t>
            </a:r>
            <a:r>
              <a:rPr lang="en-IN" dirty="0"/>
              <a:t> are getting benefits from the loyalty </a:t>
            </a:r>
            <a:r>
              <a:rPr lang="en-IN" dirty="0" smtClean="0"/>
              <a:t>points</a:t>
            </a:r>
          </a:p>
          <a:p>
            <a:endParaRPr lang="en-IN" dirty="0"/>
          </a:p>
          <a:p>
            <a:r>
              <a:rPr lang="en-IN" dirty="0" err="1"/>
              <a:t>flipkart</a:t>
            </a:r>
            <a:r>
              <a:rPr lang="en-IN" dirty="0"/>
              <a:t> and </a:t>
            </a:r>
            <a:r>
              <a:rPr lang="en-IN" dirty="0" err="1"/>
              <a:t>snapdeal</a:t>
            </a:r>
            <a:r>
              <a:rPr lang="en-IN" dirty="0"/>
              <a:t> also seems to give such benefits</a:t>
            </a:r>
          </a:p>
          <a:p>
            <a:endParaRPr lang="en-IN" dirty="0" smtClean="0"/>
          </a:p>
          <a:p>
            <a:r>
              <a:rPr lang="en-IN" dirty="0" smtClean="0"/>
              <a:t>Contrary </a:t>
            </a:r>
            <a:r>
              <a:rPr lang="en-IN" dirty="0"/>
              <a:t>People who shop from almost everywhere disagree with this statement too</a:t>
            </a:r>
          </a:p>
          <a:p>
            <a:endParaRPr lang="en-IN" dirty="0"/>
          </a:p>
        </p:txBody>
      </p:sp>
      <p:sp>
        <p:nvSpPr>
          <p:cNvPr id="4" name="Title 3"/>
          <p:cNvSpPr>
            <a:spLocks noGrp="1"/>
          </p:cNvSpPr>
          <p:nvPr>
            <p:ph type="title"/>
          </p:nvPr>
        </p:nvSpPr>
        <p:spPr/>
        <p:txBody>
          <a:bodyPr/>
          <a:lstStyle/>
          <a:p>
            <a:r>
              <a:rPr lang="en-IN" dirty="0" smtClean="0"/>
              <a:t>Loyalty program benefits</a:t>
            </a: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6696744" cy="648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86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103</TotalTime>
  <Words>826</Words>
  <Application>Microsoft Office PowerPoint</Application>
  <PresentationFormat>On-screen Show (4:3)</PresentationFormat>
  <Paragraphs>75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Grid</vt:lpstr>
      <vt:lpstr>E-retail factors for customer activation and retention: A case study from Indian e-commerce customers </vt:lpstr>
      <vt:lpstr>GENDER</vt:lpstr>
      <vt:lpstr>AGE</vt:lpstr>
      <vt:lpstr>Shopping Since</vt:lpstr>
      <vt:lpstr>Intention of Repeat purchase: </vt:lpstr>
      <vt:lpstr>E-stores v/s Reason not to Buy </vt:lpstr>
      <vt:lpstr>City v/s Average years (Gender) OBSERVATIONS </vt:lpstr>
      <vt:lpstr>How_Reached_to_e_store</vt:lpstr>
      <vt:lpstr>Loyalty program benefits </vt:lpstr>
      <vt:lpstr>Brand image (1)</vt:lpstr>
      <vt:lpstr>Brand image(2)</vt:lpstr>
      <vt:lpstr>Brand Image(conclusion)</vt:lpstr>
      <vt:lpstr>Recommendv/s neagtive to the E-store (1) </vt:lpstr>
      <vt:lpstr>Recommend v/s neagtive to the E-store(2)</vt:lpstr>
      <vt:lpstr>Recommend v/s neagtive to the E-store(3)</vt:lpstr>
      <vt:lpstr>Recommendation v/s Bad experience </vt:lpstr>
      <vt:lpstr>Suggestions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Ravinder</dc:creator>
  <cp:lastModifiedBy>Ravinder</cp:lastModifiedBy>
  <cp:revision>10</cp:revision>
  <dcterms:created xsi:type="dcterms:W3CDTF">2022-07-28T03:36:12Z</dcterms:created>
  <dcterms:modified xsi:type="dcterms:W3CDTF">2022-07-28T05:20:02Z</dcterms:modified>
</cp:coreProperties>
</file>