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74" r:id="rId4"/>
    <p:sldId id="260" r:id="rId5"/>
    <p:sldId id="261"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57"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8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972856B-EA3D-48BD-A87A-51F5488552FC}" type="datetimeFigureOut">
              <a:rPr lang="en-IN" smtClean="0"/>
              <a:t>08-08-2022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2BF9739-D653-4DD8-8AA1-03718E41E0B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72856B-EA3D-48BD-A87A-51F5488552F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F9739-D653-4DD8-8AA1-03718E41E0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72856B-EA3D-48BD-A87A-51F5488552F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F9739-D653-4DD8-8AA1-03718E41E0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972856B-EA3D-48BD-A87A-51F5488552FC}" type="datetimeFigureOut">
              <a:rPr lang="en-IN" smtClean="0"/>
              <a:t>08-08-2022</a:t>
            </a:fld>
            <a:endParaRPr lang="en-IN"/>
          </a:p>
        </p:txBody>
      </p:sp>
      <p:sp>
        <p:nvSpPr>
          <p:cNvPr id="9" name="Slide Number Placeholder 8"/>
          <p:cNvSpPr>
            <a:spLocks noGrp="1"/>
          </p:cNvSpPr>
          <p:nvPr>
            <p:ph type="sldNum" sz="quarter" idx="15"/>
          </p:nvPr>
        </p:nvSpPr>
        <p:spPr/>
        <p:txBody>
          <a:bodyPr rtlCol="0"/>
          <a:lstStyle/>
          <a:p>
            <a:fld id="{A2BF9739-D653-4DD8-8AA1-03718E41E0BF}"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72856B-EA3D-48BD-A87A-51F5488552FC}" type="datetimeFigureOut">
              <a:rPr lang="en-IN" smtClean="0"/>
              <a:t>08-08-2022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2BF9739-D653-4DD8-8AA1-03718E41E0B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972856B-EA3D-48BD-A87A-51F5488552FC}"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F9739-D653-4DD8-8AA1-03718E41E0BF}"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972856B-EA3D-48BD-A87A-51F5488552FC}"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F9739-D653-4DD8-8AA1-03718E41E0BF}"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972856B-EA3D-48BD-A87A-51F5488552FC}" type="datetimeFigureOut">
              <a:rPr lang="en-IN" smtClean="0"/>
              <a:t>08-08-2022</a:t>
            </a:fld>
            <a:endParaRPr lang="en-IN"/>
          </a:p>
        </p:txBody>
      </p:sp>
      <p:sp>
        <p:nvSpPr>
          <p:cNvPr id="7" name="Slide Number Placeholder 6"/>
          <p:cNvSpPr>
            <a:spLocks noGrp="1"/>
          </p:cNvSpPr>
          <p:nvPr>
            <p:ph type="sldNum" sz="quarter" idx="11"/>
          </p:nvPr>
        </p:nvSpPr>
        <p:spPr/>
        <p:txBody>
          <a:bodyPr rtlCol="0"/>
          <a:lstStyle/>
          <a:p>
            <a:fld id="{A2BF9739-D653-4DD8-8AA1-03718E41E0BF}"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2856B-EA3D-48BD-A87A-51F5488552FC}"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BF9739-D653-4DD8-8AA1-03718E41E0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972856B-EA3D-48BD-A87A-51F5488552FC}" type="datetimeFigureOut">
              <a:rPr lang="en-IN" smtClean="0"/>
              <a:t>08-08-2022</a:t>
            </a:fld>
            <a:endParaRPr lang="en-IN"/>
          </a:p>
        </p:txBody>
      </p:sp>
      <p:sp>
        <p:nvSpPr>
          <p:cNvPr id="22" name="Slide Number Placeholder 21"/>
          <p:cNvSpPr>
            <a:spLocks noGrp="1"/>
          </p:cNvSpPr>
          <p:nvPr>
            <p:ph type="sldNum" sz="quarter" idx="15"/>
          </p:nvPr>
        </p:nvSpPr>
        <p:spPr/>
        <p:txBody>
          <a:bodyPr rtlCol="0"/>
          <a:lstStyle/>
          <a:p>
            <a:fld id="{A2BF9739-D653-4DD8-8AA1-03718E41E0BF}"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972856B-EA3D-48BD-A87A-51F5488552FC}" type="datetimeFigureOut">
              <a:rPr lang="en-IN" smtClean="0"/>
              <a:t>08-08-2022</a:t>
            </a:fld>
            <a:endParaRPr lang="en-IN"/>
          </a:p>
        </p:txBody>
      </p:sp>
      <p:sp>
        <p:nvSpPr>
          <p:cNvPr id="18" name="Slide Number Placeholder 17"/>
          <p:cNvSpPr>
            <a:spLocks noGrp="1"/>
          </p:cNvSpPr>
          <p:nvPr>
            <p:ph type="sldNum" sz="quarter" idx="11"/>
          </p:nvPr>
        </p:nvSpPr>
        <p:spPr/>
        <p:txBody>
          <a:bodyPr rtlCol="0"/>
          <a:lstStyle/>
          <a:p>
            <a:fld id="{A2BF9739-D653-4DD8-8AA1-03718E41E0BF}"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972856B-EA3D-48BD-A87A-51F5488552FC}" type="datetimeFigureOut">
              <a:rPr lang="en-IN" smtClean="0"/>
              <a:t>08-08-2022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2BF9739-D653-4DD8-8AA1-03718E41E0B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581" y="1988841"/>
            <a:ext cx="7175351" cy="2304256"/>
          </a:xfrm>
        </p:spPr>
        <p:txBody>
          <a:bodyPr/>
          <a:lstStyle/>
          <a:p>
            <a:pPr marL="182880" indent="0">
              <a:buNone/>
            </a:pPr>
            <a:r>
              <a:rPr lang="en-IN" b="0" dirty="0"/>
              <a:t/>
            </a:r>
            <a:br>
              <a:rPr lang="en-IN" b="0" dirty="0"/>
            </a:br>
            <a:r>
              <a:rPr lang="en-IN" b="0" dirty="0"/>
              <a:t> </a:t>
            </a:r>
            <a:r>
              <a:rPr lang="en-IN" dirty="0"/>
              <a:t>HOUSING: PRICE PREDICTION </a:t>
            </a:r>
            <a:endParaRPr lang="en-IN" dirty="0"/>
          </a:p>
        </p:txBody>
      </p:sp>
      <p:sp>
        <p:nvSpPr>
          <p:cNvPr id="3" name="Subtitle 2"/>
          <p:cNvSpPr>
            <a:spLocks noGrp="1"/>
          </p:cNvSpPr>
          <p:nvPr>
            <p:ph type="subTitle" idx="1"/>
          </p:nvPr>
        </p:nvSpPr>
        <p:spPr>
          <a:xfrm>
            <a:off x="2286000" y="5003322"/>
            <a:ext cx="6172200" cy="729934"/>
          </a:xfrm>
        </p:spPr>
        <p:txBody>
          <a:bodyPr/>
          <a:lstStyle/>
          <a:p>
            <a:r>
              <a:rPr lang="en-US" dirty="0" smtClean="0"/>
              <a:t>By : </a:t>
            </a:r>
            <a:r>
              <a:rPr lang="en-US" dirty="0" err="1" smtClean="0"/>
              <a:t>Ravinder</a:t>
            </a:r>
            <a:r>
              <a:rPr lang="en-US" dirty="0" smtClean="0"/>
              <a:t> Singh</a:t>
            </a:r>
            <a:endParaRPr lang="en-IN" dirty="0"/>
          </a:p>
        </p:txBody>
      </p:sp>
    </p:spTree>
    <p:extLst>
      <p:ext uri="{BB962C8B-B14F-4D97-AF65-F5344CB8AC3E}">
        <p14:creationId xmlns:p14="http://schemas.microsoft.com/office/powerpoint/2010/main" val="202854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Treatment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1628800"/>
            <a:ext cx="5351318" cy="4873625"/>
          </a:xfrm>
        </p:spPr>
      </p:pic>
    </p:spTree>
    <p:extLst>
      <p:ext uri="{BB962C8B-B14F-4D97-AF65-F5344CB8AC3E}">
        <p14:creationId xmlns:p14="http://schemas.microsoft.com/office/powerpoint/2010/main" val="165881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IN" dirty="0"/>
          </a:p>
        </p:txBody>
      </p:sp>
      <p:sp>
        <p:nvSpPr>
          <p:cNvPr id="3" name="Content Placeholder 2"/>
          <p:cNvSpPr>
            <a:spLocks noGrp="1"/>
          </p:cNvSpPr>
          <p:nvPr>
            <p:ph sz="quarter" idx="1"/>
          </p:nvPr>
        </p:nvSpPr>
        <p:spPr/>
        <p:txBody>
          <a:bodyPr/>
          <a:lstStyle/>
          <a:p>
            <a:r>
              <a:rPr lang="en-IN" sz="1800" dirty="0"/>
              <a:t>Scaling the target value is a good idea in regression modelling; scaling of the data makes it easy for a model to learn and understand the problem. Scaling of the data comes under the set of steps of data pre-processing when we are performing machine learning algorithms in the data </a:t>
            </a:r>
            <a:r>
              <a:rPr lang="en-IN" sz="1800" dirty="0" smtClean="0"/>
              <a:t>set</a:t>
            </a:r>
          </a:p>
          <a:p>
            <a:r>
              <a:rPr lang="en-US" sz="1800" dirty="0" smtClean="0"/>
              <a:t>I have used Min Max </a:t>
            </a:r>
            <a:r>
              <a:rPr lang="en-US" sz="1800" dirty="0" err="1" smtClean="0"/>
              <a:t>scaler</a:t>
            </a:r>
            <a:r>
              <a:rPr lang="en-US" sz="1800" dirty="0" smtClean="0"/>
              <a:t> from </a:t>
            </a:r>
            <a:r>
              <a:rPr lang="en-US" sz="1800" dirty="0" err="1" smtClean="0"/>
              <a:t>sklearn.Pre</a:t>
            </a:r>
            <a:r>
              <a:rPr lang="en-US" sz="1800" dirty="0" smtClean="0"/>
              <a:t>-Processing</a:t>
            </a:r>
          </a:p>
          <a:p>
            <a:r>
              <a:rPr lang="en-US" sz="1800" dirty="0"/>
              <a:t>T</a:t>
            </a:r>
            <a:r>
              <a:rPr lang="en-US" sz="1800" dirty="0" smtClean="0"/>
              <a:t>he Code</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935710"/>
            <a:ext cx="667702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17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IN" dirty="0"/>
          </a:p>
        </p:txBody>
      </p:sp>
      <p:sp>
        <p:nvSpPr>
          <p:cNvPr id="3" name="Content Placeholder 2"/>
          <p:cNvSpPr>
            <a:spLocks noGrp="1"/>
          </p:cNvSpPr>
          <p:nvPr>
            <p:ph sz="quarter" idx="1"/>
          </p:nvPr>
        </p:nvSpPr>
        <p:spPr/>
        <p:txBody>
          <a:bodyPr>
            <a:normAutofit/>
          </a:bodyPr>
          <a:lstStyle/>
          <a:p>
            <a:r>
              <a:rPr lang="en-IN" sz="1600" dirty="0"/>
              <a:t>The model building process involves setting up ways of collecting data, understanding and paying attention to what is important in the data to answer the questions you are asking, finding a statistical, mathematical or a simulation model to gain understanding and make predictions</a:t>
            </a:r>
            <a:r>
              <a:rPr lang="en-IN" sz="1600" dirty="0" smtClean="0"/>
              <a:t>.</a:t>
            </a:r>
          </a:p>
          <a:p>
            <a:r>
              <a:rPr lang="en-US" sz="1600" dirty="0" smtClean="0"/>
              <a:t>I have used three models only : Lasso Regression,</a:t>
            </a:r>
            <a:r>
              <a:rPr lang="en-IN" sz="1600" dirty="0" smtClean="0"/>
              <a:t>Random Forest Regression, </a:t>
            </a:r>
            <a:r>
              <a:rPr lang="en-IN" sz="1600" dirty="0" err="1" smtClean="0"/>
              <a:t>Xg</a:t>
            </a:r>
            <a:r>
              <a:rPr lang="en-IN" sz="1600" dirty="0" smtClean="0"/>
              <a:t>-Boost Regression.</a:t>
            </a:r>
          </a:p>
          <a:p>
            <a:r>
              <a:rPr lang="en-US" sz="1600" dirty="0" smtClean="0"/>
              <a:t>While all the three performed well the Lasso Regression was best choice as the other two were may had the chances of Over-Fitting.</a:t>
            </a:r>
          </a:p>
          <a:p>
            <a:r>
              <a:rPr lang="en-US" sz="1600" dirty="0" smtClean="0"/>
              <a:t>Code:</a:t>
            </a:r>
          </a:p>
          <a:p>
            <a:endParaRPr lang="en-US" sz="1600" dirty="0" smtClean="0"/>
          </a:p>
          <a:p>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05063"/>
            <a:ext cx="5976664" cy="230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03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Evaluatuon</a:t>
            </a:r>
            <a:r>
              <a:rPr lang="en-US" dirty="0" smtClean="0"/>
              <a:t> of model</a:t>
            </a:r>
            <a:endParaRPr lang="en-IN" dirty="0"/>
          </a:p>
        </p:txBody>
      </p:sp>
      <p:sp>
        <p:nvSpPr>
          <p:cNvPr id="3" name="Content Placeholder 2"/>
          <p:cNvSpPr>
            <a:spLocks noGrp="1"/>
          </p:cNvSpPr>
          <p:nvPr>
            <p:ph sz="quarter" idx="1"/>
          </p:nvPr>
        </p:nvSpPr>
        <p:spPr/>
        <p:txBody>
          <a:bodyPr/>
          <a:lstStyle/>
          <a:p>
            <a:r>
              <a:rPr lang="en-US" dirty="0" smtClean="0"/>
              <a:t>There is a big difference in the performance of the data on test and training set.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92896"/>
            <a:ext cx="7077075" cy="423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10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Picked Final model (lasso)</a:t>
            </a:r>
            <a:endParaRPr lang="en-IN" dirty="0"/>
          </a:p>
        </p:txBody>
      </p:sp>
      <p:sp>
        <p:nvSpPr>
          <p:cNvPr id="3" name="Content Placeholder 2"/>
          <p:cNvSpPr>
            <a:spLocks noGrp="1"/>
          </p:cNvSpPr>
          <p:nvPr>
            <p:ph sz="quarter" idx="1"/>
          </p:nvPr>
        </p:nvSpPr>
        <p:spPr/>
        <p:txBody>
          <a:bodyPr/>
          <a:lstStyle/>
          <a:p>
            <a:r>
              <a:rPr lang="en-US" dirty="0" smtClean="0"/>
              <a:t>As the model was preforming better than the other two Regression Model I have picked it.</a:t>
            </a:r>
          </a:p>
          <a:p>
            <a:r>
              <a:rPr lang="en-US" dirty="0" smtClean="0"/>
              <a:t>Hyper-</a:t>
            </a:r>
            <a:r>
              <a:rPr lang="en-US" dirty="0" err="1" smtClean="0"/>
              <a:t>parameteric</a:t>
            </a:r>
            <a:r>
              <a:rPr lang="en-US" dirty="0" smtClean="0"/>
              <a:t> </a:t>
            </a:r>
            <a:r>
              <a:rPr lang="en-US" dirty="0" err="1" smtClean="0"/>
              <a:t>tunning</a:t>
            </a:r>
            <a:r>
              <a:rPr lang="en-US" dirty="0" smtClean="0"/>
              <a:t> with Cross- validation.</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38399"/>
            <a:ext cx="7560840" cy="364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07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the final model</a:t>
            </a:r>
            <a:endParaRPr lang="en-IN" dirty="0"/>
          </a:p>
        </p:txBody>
      </p:sp>
      <p:sp>
        <p:nvSpPr>
          <p:cNvPr id="3" name="Content Placeholder 2"/>
          <p:cNvSpPr>
            <a:spLocks noGrp="1"/>
          </p:cNvSpPr>
          <p:nvPr>
            <p:ph sz="quarter" idx="1"/>
          </p:nvPr>
        </p:nvSpPr>
        <p:spPr/>
        <p:txBody>
          <a:bodyPr>
            <a:normAutofit/>
          </a:bodyPr>
          <a:lstStyle/>
          <a:p>
            <a:r>
              <a:rPr lang="en-US" sz="1800" dirty="0" smtClean="0"/>
              <a:t>In regression problems there are three parameter to judge the performance of a model</a:t>
            </a:r>
          </a:p>
          <a:p>
            <a:r>
              <a:rPr lang="en-IN" sz="1800" i="1" dirty="0" smtClean="0"/>
              <a:t>Residual </a:t>
            </a:r>
            <a:r>
              <a:rPr lang="en-IN" sz="1800" i="1" dirty="0"/>
              <a:t>sum of squares of train and test data</a:t>
            </a:r>
            <a:r>
              <a:rPr lang="en-IN" sz="1800" dirty="0"/>
              <a:t> </a:t>
            </a:r>
            <a:endParaRPr lang="en-IN" sz="1800" dirty="0" smtClean="0"/>
          </a:p>
          <a:p>
            <a:r>
              <a:rPr lang="en-IN" sz="1800" i="1" dirty="0" smtClean="0"/>
              <a:t>Mean </a:t>
            </a:r>
            <a:r>
              <a:rPr lang="en-IN" sz="1800" i="1" dirty="0"/>
              <a:t>Squared Error of train and test </a:t>
            </a:r>
            <a:r>
              <a:rPr lang="en-IN" sz="1800" i="1" dirty="0" smtClean="0"/>
              <a:t>data</a:t>
            </a:r>
          </a:p>
          <a:p>
            <a:r>
              <a:rPr lang="en-IN" sz="1800" i="1" dirty="0" smtClean="0"/>
              <a:t> </a:t>
            </a:r>
            <a:r>
              <a:rPr lang="en-IN" sz="1800" i="1" dirty="0"/>
              <a:t>Root Mean Squared Error for train and </a:t>
            </a:r>
            <a:r>
              <a:rPr lang="en-IN" sz="1800" i="1" dirty="0" smtClean="0"/>
              <a:t>test</a:t>
            </a:r>
          </a:p>
          <a:p>
            <a:endParaRPr lang="en-IN"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645024"/>
            <a:ext cx="36480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50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Contributor to the price of a House</a:t>
            </a:r>
            <a:endParaRPr lang="en-IN" dirty="0"/>
          </a:p>
        </p:txBody>
      </p:sp>
      <p:sp>
        <p:nvSpPr>
          <p:cNvPr id="3" name="Content Placeholder 2"/>
          <p:cNvSpPr>
            <a:spLocks noGrp="1"/>
          </p:cNvSpPr>
          <p:nvPr>
            <p:ph sz="quarter" idx="1"/>
          </p:nvPr>
        </p:nvSpPr>
        <p:spPr/>
        <p:txBody>
          <a:bodyPr>
            <a:normAutofit fontScale="77500" lnSpcReduction="20000"/>
          </a:bodyPr>
          <a:lstStyle/>
          <a:p>
            <a:r>
              <a:rPr lang="en-IN" i="1" dirty="0" err="1"/>
              <a:t>GrLivArea</a:t>
            </a:r>
            <a:r>
              <a:rPr lang="en-IN" i="1" dirty="0"/>
              <a:t> :an increase of 1 square foot of house area above ground, the price will increase by 1.065185 times</a:t>
            </a:r>
            <a:endParaRPr lang="en-IN" dirty="0"/>
          </a:p>
          <a:p>
            <a:r>
              <a:rPr lang="en-IN" i="1" dirty="0"/>
              <a:t>1stFlrSF : if an increase in First Floor square feet area by 1 then price will increase by 1.052968 times</a:t>
            </a:r>
            <a:endParaRPr lang="en-IN" dirty="0"/>
          </a:p>
          <a:p>
            <a:r>
              <a:rPr lang="en-IN" i="1" dirty="0" err="1"/>
              <a:t>TotalBsmtSF</a:t>
            </a:r>
            <a:r>
              <a:rPr lang="en-IN" i="1" dirty="0"/>
              <a:t> :an increase of 1 square foot of basement area above ground, the price will increase by 1.046094 times</a:t>
            </a:r>
            <a:endParaRPr lang="en-IN" dirty="0"/>
          </a:p>
          <a:p>
            <a:r>
              <a:rPr lang="en-IN" i="1" dirty="0"/>
              <a:t>OverallQual_9 if the overall material and finish of the house is Excellent, the price of house will increase by 1.039479 times</a:t>
            </a:r>
            <a:endParaRPr lang="en-IN" dirty="0"/>
          </a:p>
          <a:p>
            <a:r>
              <a:rPr lang="en-IN" i="1" dirty="0" err="1"/>
              <a:t>Neighborhood_StoneBr</a:t>
            </a:r>
            <a:r>
              <a:rPr lang="en-IN" i="1" dirty="0"/>
              <a:t>: if Stone Brook is a nearby location, then the price of house will increase by 1.030926 times</a:t>
            </a:r>
            <a:endParaRPr lang="en-IN" dirty="0"/>
          </a:p>
          <a:p>
            <a:r>
              <a:rPr lang="en-IN" i="1" dirty="0" err="1"/>
              <a:t>GarageArea</a:t>
            </a:r>
            <a:r>
              <a:rPr lang="en-IN" i="1" dirty="0"/>
              <a:t>: an increase of 1 square foot of Garage Area ,the price will increase by 1.027725 times</a:t>
            </a:r>
            <a:endParaRPr lang="en-IN" dirty="0"/>
          </a:p>
          <a:p>
            <a:r>
              <a:rPr lang="en-IN" i="1" dirty="0" err="1"/>
              <a:t>GarageCars:an</a:t>
            </a:r>
            <a:r>
              <a:rPr lang="en-IN" i="1" dirty="0"/>
              <a:t> increase 1 car capacity of Garage Cars, the price will increase by 1.027691 times</a:t>
            </a:r>
            <a:endParaRPr lang="en-IN" dirty="0"/>
          </a:p>
          <a:p>
            <a:r>
              <a:rPr lang="en-IN" i="1" dirty="0" err="1"/>
              <a:t>CentralAir_Y</a:t>
            </a:r>
            <a:r>
              <a:rPr lang="en-IN" i="1" dirty="0"/>
              <a:t> :if there is a Central air conditioning, the price will increase by 1.030009 times</a:t>
            </a:r>
            <a:endParaRPr lang="en-IN" dirty="0"/>
          </a:p>
          <a:p>
            <a:r>
              <a:rPr lang="en-IN" i="1" dirty="0" err="1"/>
              <a:t>LotArea</a:t>
            </a:r>
            <a:r>
              <a:rPr lang="en-IN" i="1" dirty="0"/>
              <a:t> : an increase of 1 square foot of Lot Area ,the price will increase by 1.033287 times</a:t>
            </a:r>
            <a:endParaRPr lang="en-IN" dirty="0"/>
          </a:p>
          <a:p>
            <a:endParaRPr lang="en-IN" dirty="0"/>
          </a:p>
        </p:txBody>
      </p:sp>
    </p:spTree>
    <p:extLst>
      <p:ext uri="{BB962C8B-B14F-4D97-AF65-F5344CB8AC3E}">
        <p14:creationId xmlns:p14="http://schemas.microsoft.com/office/powerpoint/2010/main" val="413452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the model in a Pickle file</a:t>
            </a:r>
            <a:endParaRPr lang="en-IN" dirty="0"/>
          </a:p>
        </p:txBody>
      </p:sp>
      <p:sp>
        <p:nvSpPr>
          <p:cNvPr id="3" name="Content Placeholder 2"/>
          <p:cNvSpPr>
            <a:spLocks noGrp="1"/>
          </p:cNvSpPr>
          <p:nvPr>
            <p:ph sz="quarter" idx="1"/>
          </p:nvPr>
        </p:nvSpPr>
        <p:spPr/>
        <p:txBody>
          <a:bodyPr>
            <a:normAutofit/>
          </a:bodyPr>
          <a:lstStyle/>
          <a:p>
            <a:r>
              <a:rPr lang="en-IN" sz="1600" dirty="0"/>
              <a:t>Pickle in Python is primarily used in serializing and </a:t>
            </a:r>
            <a:r>
              <a:rPr lang="en-IN" sz="1600" dirty="0" err="1"/>
              <a:t>deserializing</a:t>
            </a:r>
            <a:r>
              <a:rPr lang="en-IN" sz="1600" dirty="0"/>
              <a:t> a Python object structure. In other words, it's the process of converting a Python object into a byte stream to store it in a file/database, maintain program state across sessions, or transport data over the network</a:t>
            </a:r>
            <a:r>
              <a:rPr lang="en-IN" sz="1600" dirty="0" smtClean="0"/>
              <a:t>.</a:t>
            </a:r>
          </a:p>
          <a:p>
            <a:endParaRPr lang="en-IN"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08920"/>
            <a:ext cx="6477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509145"/>
            <a:ext cx="6552728" cy="175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87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sz="quarter" idx="1"/>
          </p:nvPr>
        </p:nvSpPr>
        <p:spPr/>
        <p:txBody>
          <a:bodyPr>
            <a:normAutofit fontScale="70000" lnSpcReduction="20000"/>
          </a:bodyPr>
          <a:lstStyle/>
          <a:p>
            <a:r>
              <a:rPr lang="en-IN" dirty="0" smtClean="0"/>
              <a:t>The </a:t>
            </a:r>
            <a:r>
              <a:rPr lang="en-IN" dirty="0"/>
              <a:t>objective of this paper is to fit models to predict the housing sale price and find some important aspects of the house</a:t>
            </a:r>
            <a:r>
              <a:rPr lang="en-IN" dirty="0" smtClean="0"/>
              <a:t>.</a:t>
            </a:r>
          </a:p>
          <a:p>
            <a:r>
              <a:rPr lang="en-IN" dirty="0" smtClean="0"/>
              <a:t>In </a:t>
            </a:r>
            <a:r>
              <a:rPr lang="en-IN" dirty="0"/>
              <a:t>order to achieve my goal, I fit </a:t>
            </a:r>
            <a:r>
              <a:rPr lang="en-IN" dirty="0" smtClean="0"/>
              <a:t>three </a:t>
            </a:r>
            <a:r>
              <a:rPr lang="en-IN" dirty="0"/>
              <a:t>models to the dataset</a:t>
            </a:r>
            <a:r>
              <a:rPr lang="en-IN" dirty="0" smtClean="0"/>
              <a:t>: </a:t>
            </a:r>
            <a:r>
              <a:rPr lang="en-IN" dirty="0"/>
              <a:t>lasso regression, </a:t>
            </a:r>
            <a:r>
              <a:rPr lang="en-IN" dirty="0" smtClean="0"/>
              <a:t>random forest </a:t>
            </a:r>
            <a:r>
              <a:rPr lang="en-IN" dirty="0"/>
              <a:t>and </a:t>
            </a:r>
            <a:r>
              <a:rPr lang="en-IN" dirty="0" err="1"/>
              <a:t>Xgboost</a:t>
            </a:r>
            <a:r>
              <a:rPr lang="en-IN" dirty="0"/>
              <a:t>. As for the first model </a:t>
            </a:r>
            <a:r>
              <a:rPr lang="en-IN" dirty="0" smtClean="0"/>
              <a:t>-</a:t>
            </a:r>
            <a:r>
              <a:rPr lang="en-IN" dirty="0"/>
              <a:t>lasso regression, but the </a:t>
            </a:r>
            <a:r>
              <a:rPr lang="en-IN" dirty="0" err="1" smtClean="0"/>
              <a:t>Rmse</a:t>
            </a:r>
            <a:r>
              <a:rPr lang="en-IN" dirty="0" smtClean="0"/>
              <a:t> and </a:t>
            </a:r>
            <a:r>
              <a:rPr lang="en-IN" dirty="0"/>
              <a:t>R-squared looks not so good. </a:t>
            </a:r>
            <a:endParaRPr lang="en-IN" dirty="0" smtClean="0"/>
          </a:p>
          <a:p>
            <a:r>
              <a:rPr lang="en-IN" dirty="0" smtClean="0"/>
              <a:t>The second </a:t>
            </a:r>
            <a:r>
              <a:rPr lang="en-IN" dirty="0"/>
              <a:t>model </a:t>
            </a:r>
            <a:r>
              <a:rPr lang="en-IN" dirty="0" smtClean="0"/>
              <a:t>is Random Forest</a:t>
            </a:r>
            <a:r>
              <a:rPr lang="en-IN" dirty="0"/>
              <a:t>. The </a:t>
            </a:r>
            <a:r>
              <a:rPr lang="en-IN" dirty="0" err="1"/>
              <a:t>Rmse</a:t>
            </a:r>
            <a:r>
              <a:rPr lang="en-IN" dirty="0"/>
              <a:t> of this </a:t>
            </a:r>
            <a:r>
              <a:rPr lang="en-IN" dirty="0" smtClean="0"/>
              <a:t>model are </a:t>
            </a:r>
            <a:r>
              <a:rPr lang="en-IN" dirty="0"/>
              <a:t>relative low in both the training set and test set, which shows the predictions seems not bad. What’s more, The R squared in this model of training set is very good, but in the test set the R squared is relatively </a:t>
            </a:r>
            <a:r>
              <a:rPr lang="en-IN" dirty="0" smtClean="0"/>
              <a:t>high, </a:t>
            </a:r>
            <a:r>
              <a:rPr lang="en-IN" dirty="0"/>
              <a:t>which may show the </a:t>
            </a:r>
            <a:r>
              <a:rPr lang="en-IN" dirty="0"/>
              <a:t>R</a:t>
            </a:r>
            <a:r>
              <a:rPr lang="en-IN" dirty="0" smtClean="0"/>
              <a:t>andom </a:t>
            </a:r>
            <a:r>
              <a:rPr lang="en-IN" dirty="0"/>
              <a:t>F</a:t>
            </a:r>
            <a:r>
              <a:rPr lang="en-IN" dirty="0" smtClean="0"/>
              <a:t>orest model </a:t>
            </a:r>
            <a:r>
              <a:rPr lang="en-IN" dirty="0"/>
              <a:t>is a little bit </a:t>
            </a:r>
            <a:r>
              <a:rPr lang="en-IN" dirty="0" err="1"/>
              <a:t>overfitting</a:t>
            </a:r>
            <a:r>
              <a:rPr lang="en-IN" dirty="0" smtClean="0"/>
              <a:t>.</a:t>
            </a:r>
          </a:p>
          <a:p>
            <a:r>
              <a:rPr lang="en-IN" dirty="0" smtClean="0"/>
              <a:t> </a:t>
            </a:r>
            <a:r>
              <a:rPr lang="en-IN" dirty="0" err="1"/>
              <a:t>Finally,I</a:t>
            </a:r>
            <a:r>
              <a:rPr lang="en-IN" dirty="0"/>
              <a:t> try the </a:t>
            </a:r>
            <a:r>
              <a:rPr lang="en-IN" dirty="0" smtClean="0"/>
              <a:t>third </a:t>
            </a:r>
            <a:r>
              <a:rPr lang="en-IN" dirty="0"/>
              <a:t>model -</a:t>
            </a:r>
            <a:r>
              <a:rPr lang="en-IN" dirty="0" err="1"/>
              <a:t>Xgboost</a:t>
            </a:r>
            <a:r>
              <a:rPr lang="en-IN" dirty="0"/>
              <a:t>. All of the results of this </a:t>
            </a:r>
            <a:r>
              <a:rPr lang="en-IN" dirty="0" smtClean="0"/>
              <a:t>Lasso </a:t>
            </a:r>
            <a:r>
              <a:rPr lang="en-IN" dirty="0"/>
              <a:t>model seem </a:t>
            </a:r>
            <a:r>
              <a:rPr lang="en-IN" dirty="0" smtClean="0"/>
              <a:t>good </a:t>
            </a:r>
            <a:r>
              <a:rPr lang="en-IN" dirty="0"/>
              <a:t>but in the test set the R squared is relatively high, which may show the </a:t>
            </a:r>
            <a:r>
              <a:rPr lang="en-IN" dirty="0" err="1"/>
              <a:t>Xgboost</a:t>
            </a:r>
            <a:r>
              <a:rPr lang="en-IN" dirty="0"/>
              <a:t> </a:t>
            </a:r>
            <a:r>
              <a:rPr lang="en-IN" dirty="0" smtClean="0"/>
              <a:t>model </a:t>
            </a:r>
            <a:r>
              <a:rPr lang="en-IN" dirty="0"/>
              <a:t>is a little bit </a:t>
            </a:r>
            <a:r>
              <a:rPr lang="en-IN" dirty="0" err="1"/>
              <a:t>overfitting</a:t>
            </a:r>
            <a:r>
              <a:rPr lang="en-IN" dirty="0" smtClean="0"/>
              <a:t>.</a:t>
            </a:r>
          </a:p>
          <a:p>
            <a:r>
              <a:rPr lang="en-IN" dirty="0" smtClean="0"/>
              <a:t> </a:t>
            </a:r>
            <a:r>
              <a:rPr lang="en-IN" dirty="0"/>
              <a:t>Therefore, I will use this </a:t>
            </a:r>
            <a:r>
              <a:rPr lang="en-IN" dirty="0" smtClean="0"/>
              <a:t>Lasso </a:t>
            </a:r>
            <a:r>
              <a:rPr lang="en-IN" dirty="0"/>
              <a:t>model as my final model to predict the housing </a:t>
            </a:r>
            <a:r>
              <a:rPr lang="en-IN" dirty="0" err="1"/>
              <a:t>price.What’s</a:t>
            </a:r>
            <a:r>
              <a:rPr lang="en-IN" dirty="0"/>
              <a:t> more, from the feature importance plot of the </a:t>
            </a:r>
            <a:r>
              <a:rPr lang="en-IN" dirty="0" smtClean="0"/>
              <a:t>Lasso, </a:t>
            </a:r>
            <a:r>
              <a:rPr lang="en-IN" dirty="0"/>
              <a:t>we can know that the total square feet, the overall quality, and the total number of bathrooms are the three main aspects which influence the housing sale price</a:t>
            </a:r>
            <a:r>
              <a:rPr lang="en-IN" dirty="0" smtClean="0"/>
              <a:t>.</a:t>
            </a:r>
            <a:endParaRPr lang="en-IN" dirty="0"/>
          </a:p>
        </p:txBody>
      </p:sp>
    </p:spTree>
    <p:extLst>
      <p:ext uri="{BB962C8B-B14F-4D97-AF65-F5344CB8AC3E}">
        <p14:creationId xmlns:p14="http://schemas.microsoft.com/office/powerpoint/2010/main" val="3991690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70386"/>
          </a:xfrm>
        </p:spPr>
        <p:txBody>
          <a:bodyPr>
            <a:noAutofit/>
          </a:bodyPr>
          <a:lstStyle/>
          <a:p>
            <a:pPr algn="ctr"/>
            <a:r>
              <a:rPr lang="en-US" sz="8000" dirty="0" smtClean="0"/>
              <a:t>Thank you</a:t>
            </a:r>
            <a:endParaRPr lang="en-IN" sz="8000" dirty="0"/>
          </a:p>
        </p:txBody>
      </p:sp>
    </p:spTree>
    <p:extLst>
      <p:ext uri="{BB962C8B-B14F-4D97-AF65-F5344CB8AC3E}">
        <p14:creationId xmlns:p14="http://schemas.microsoft.com/office/powerpoint/2010/main" val="82397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sz="quarter" idx="1"/>
          </p:nvPr>
        </p:nvSpPr>
        <p:spPr/>
        <p:txBody>
          <a:bodyPr>
            <a:normAutofit fontScale="70000" lnSpcReduction="20000"/>
          </a:bodyPr>
          <a:lstStyle/>
          <a:p>
            <a:endParaRPr lang="en-IN" dirty="0"/>
          </a:p>
          <a:p>
            <a:r>
              <a:rPr lang="en-IN" dirty="0"/>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IN" dirty="0"/>
              <a:t>• Which variables are important to predict the price of variable? </a:t>
            </a:r>
          </a:p>
          <a:p>
            <a:r>
              <a:rPr lang="en-IN" dirty="0"/>
              <a:t>• How do these variables describe the price of the house? </a:t>
            </a:r>
            <a:endParaRPr lang="en-IN" dirty="0" smtClean="0"/>
          </a:p>
          <a:p>
            <a:endParaRPr lang="en-IN" dirty="0"/>
          </a:p>
          <a:p>
            <a:pPr marL="0" indent="0">
              <a:buNone/>
            </a:pPr>
            <a:r>
              <a:rPr lang="en-IN" dirty="0"/>
              <a:t> </a:t>
            </a:r>
            <a:r>
              <a:rPr lang="en-IN" b="1" dirty="0"/>
              <a:t>Business Goal: </a:t>
            </a:r>
            <a:endParaRPr lang="en-IN" dirty="0"/>
          </a:p>
          <a:p>
            <a:r>
              <a:rPr lang="en-IN"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a:p>
            <a:endParaRPr lang="en-IN" dirty="0"/>
          </a:p>
        </p:txBody>
      </p:sp>
    </p:spTree>
    <p:extLst>
      <p:ext uri="{BB962C8B-B14F-4D97-AF65-F5344CB8AC3E}">
        <p14:creationId xmlns:p14="http://schemas.microsoft.com/office/powerpoint/2010/main" val="13299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Reading</a:t>
            </a:r>
            <a:endParaRPr lang="en-IN" dirty="0"/>
          </a:p>
        </p:txBody>
      </p:sp>
      <p:sp>
        <p:nvSpPr>
          <p:cNvPr id="3" name="Content Placeholder 2"/>
          <p:cNvSpPr>
            <a:spLocks noGrp="1"/>
          </p:cNvSpPr>
          <p:nvPr>
            <p:ph sz="quarter" idx="1"/>
          </p:nvPr>
        </p:nvSpPr>
        <p:spPr/>
        <p:txBody>
          <a:bodyPr>
            <a:normAutofit fontScale="85000" lnSpcReduction="10000"/>
          </a:bodyPr>
          <a:lstStyle/>
          <a:p>
            <a:r>
              <a:rPr lang="en-US" dirty="0" smtClean="0"/>
              <a:t>The given Project has to different dataset</a:t>
            </a:r>
            <a:r>
              <a:rPr lang="en-IN" dirty="0" smtClean="0"/>
              <a:t> : train and test </a:t>
            </a:r>
          </a:p>
          <a:p>
            <a:r>
              <a:rPr lang="en-US" dirty="0" smtClean="0"/>
              <a:t>We will merge both the data to form a master dataset and will split it before model building</a:t>
            </a:r>
          </a:p>
          <a:p>
            <a:r>
              <a:rPr lang="en-US" dirty="0" smtClean="0"/>
              <a:t>Reason: The data on which model is train and test should be same , by merging dataset we are reducing the efforts (keeping in mind can’t delete any row of the test dataset.</a:t>
            </a:r>
          </a:p>
          <a:p>
            <a:r>
              <a:rPr lang="en-US" dirty="0" smtClean="0"/>
              <a:t>Also some columns in the datasets have as assign values to the column and signifies a categorical variable , but pandas during the data reading will assume them as the missing values .</a:t>
            </a:r>
          </a:p>
          <a:p>
            <a:r>
              <a:rPr lang="en-US" dirty="0" smtClean="0"/>
              <a:t>We need to change the those values to any other variable(None).</a:t>
            </a:r>
          </a:p>
          <a:p>
            <a:r>
              <a:rPr lang="en-US" dirty="0" smtClean="0"/>
              <a:t>Some of the columns have numerical values that are ordinal variables but pandas will read them as the integer values some Numerical variable columns will be read as categorical variable  </a:t>
            </a:r>
          </a:p>
        </p:txBody>
      </p:sp>
    </p:spTree>
    <p:extLst>
      <p:ext uri="{BB962C8B-B14F-4D97-AF65-F5344CB8AC3E}">
        <p14:creationId xmlns:p14="http://schemas.microsoft.com/office/powerpoint/2010/main" val="148992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a:t>Values that are taken as missing values by </a:t>
            </a:r>
            <a:r>
              <a:rPr lang="en-IN" b="1" dirty="0" smtClean="0"/>
              <a:t>Pandas while reading the Data</a:t>
            </a:r>
            <a:endParaRPr lang="en-IN" b="1" dirty="0"/>
          </a:p>
          <a:p>
            <a:r>
              <a:rPr lang="en-IN" dirty="0"/>
              <a:t>Alley : NA = No alley access</a:t>
            </a:r>
          </a:p>
          <a:p>
            <a:r>
              <a:rPr lang="en-IN" dirty="0" err="1"/>
              <a:t>BsmtQual</a:t>
            </a:r>
            <a:r>
              <a:rPr lang="en-IN" dirty="0"/>
              <a:t>, </a:t>
            </a:r>
            <a:r>
              <a:rPr lang="en-IN" dirty="0" err="1"/>
              <a:t>BsmtCond</a:t>
            </a:r>
            <a:r>
              <a:rPr lang="en-IN" dirty="0"/>
              <a:t>, </a:t>
            </a:r>
            <a:r>
              <a:rPr lang="en-IN" dirty="0" err="1"/>
              <a:t>BsmtExposure</a:t>
            </a:r>
            <a:r>
              <a:rPr lang="en-IN" dirty="0"/>
              <a:t>, BsmtFinType1, BsmtFinType2 : NA = No Basement</a:t>
            </a:r>
          </a:p>
          <a:p>
            <a:r>
              <a:rPr lang="en-IN" dirty="0" err="1"/>
              <a:t>FireplaceQu</a:t>
            </a:r>
            <a:r>
              <a:rPr lang="en-IN" dirty="0"/>
              <a:t> : NA = No Fireplace</a:t>
            </a:r>
          </a:p>
          <a:p>
            <a:r>
              <a:rPr lang="en-IN" dirty="0" err="1"/>
              <a:t>GarageType</a:t>
            </a:r>
            <a:r>
              <a:rPr lang="en-IN" dirty="0"/>
              <a:t>, </a:t>
            </a:r>
            <a:r>
              <a:rPr lang="en-IN" dirty="0" err="1"/>
              <a:t>GarageFinish</a:t>
            </a:r>
            <a:r>
              <a:rPr lang="en-IN" dirty="0"/>
              <a:t>, </a:t>
            </a:r>
            <a:r>
              <a:rPr lang="en-IN" dirty="0" err="1"/>
              <a:t>GarageQual</a:t>
            </a:r>
            <a:r>
              <a:rPr lang="en-IN" dirty="0"/>
              <a:t>, </a:t>
            </a:r>
            <a:r>
              <a:rPr lang="en-IN" dirty="0" err="1"/>
              <a:t>GarageCond</a:t>
            </a:r>
            <a:r>
              <a:rPr lang="en-IN" dirty="0"/>
              <a:t> : NA = No Garage</a:t>
            </a:r>
          </a:p>
          <a:p>
            <a:r>
              <a:rPr lang="en-IN" dirty="0" err="1"/>
              <a:t>MasVnrType</a:t>
            </a:r>
            <a:r>
              <a:rPr lang="en-IN" dirty="0"/>
              <a:t>: NA=No Masonry Type</a:t>
            </a:r>
          </a:p>
          <a:p>
            <a:r>
              <a:rPr lang="en-IN" dirty="0" err="1"/>
              <a:t>PoolQC</a:t>
            </a:r>
            <a:r>
              <a:rPr lang="en-IN" dirty="0"/>
              <a:t> : NA = No Pool</a:t>
            </a:r>
          </a:p>
          <a:p>
            <a:r>
              <a:rPr lang="en-IN" dirty="0"/>
              <a:t>Fence : NA = No Fence</a:t>
            </a:r>
          </a:p>
          <a:p>
            <a:r>
              <a:rPr lang="en-IN" dirty="0" err="1"/>
              <a:t>MiscFeature</a:t>
            </a:r>
            <a:r>
              <a:rPr lang="en-IN" dirty="0"/>
              <a:t> : NA = None</a:t>
            </a:r>
          </a:p>
          <a:p>
            <a:pPr marL="0" indent="0">
              <a:buNone/>
            </a:pPr>
            <a:r>
              <a:rPr lang="en-IN" dirty="0"/>
              <a:t>So, we will have to replace these by 'NONE' before finding missing values.</a:t>
            </a:r>
          </a:p>
          <a:p>
            <a:endParaRPr lang="en-IN" dirty="0"/>
          </a:p>
        </p:txBody>
      </p:sp>
    </p:spTree>
    <p:extLst>
      <p:ext uri="{BB962C8B-B14F-4D97-AF65-F5344CB8AC3E}">
        <p14:creationId xmlns:p14="http://schemas.microsoft.com/office/powerpoint/2010/main" val="176605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missing values</a:t>
            </a:r>
            <a:endParaRPr lang="en-IN" dirty="0"/>
          </a:p>
        </p:txBody>
      </p:sp>
      <p:sp>
        <p:nvSpPr>
          <p:cNvPr id="3" name="Content Placeholder 2"/>
          <p:cNvSpPr>
            <a:spLocks noGrp="1"/>
          </p:cNvSpPr>
          <p:nvPr>
            <p:ph sz="quarter" idx="1"/>
          </p:nvPr>
        </p:nvSpPr>
        <p:spPr/>
        <p:txBody>
          <a:bodyPr/>
          <a:lstStyle/>
          <a:p>
            <a:r>
              <a:rPr lang="en-US" dirty="0" smtClean="0"/>
              <a:t>Compute the missing values in columns:</a:t>
            </a:r>
          </a:p>
          <a:p>
            <a:pPr marL="0" indent="0">
              <a:buNone/>
            </a:pPr>
            <a:r>
              <a:rPr lang="en-IN" i="1" dirty="0" smtClean="0"/>
              <a:t>	</a:t>
            </a:r>
            <a:r>
              <a:rPr lang="en-IN" i="1" dirty="0" err="1" smtClean="0"/>
              <a:t>LotFrontage</a:t>
            </a:r>
            <a:r>
              <a:rPr lang="en-IN" i="1" dirty="0" smtClean="0"/>
              <a:t> </a:t>
            </a:r>
            <a:r>
              <a:rPr lang="en-IN" i="1" dirty="0"/>
              <a:t>and </a:t>
            </a:r>
            <a:r>
              <a:rPr lang="en-IN" i="1" dirty="0" err="1" smtClean="0"/>
              <a:t>MasVnrArea,Electrical</a:t>
            </a:r>
            <a:r>
              <a:rPr lang="en-IN" b="1" dirty="0"/>
              <a:t> </a:t>
            </a:r>
            <a:endParaRPr lang="en-IN" b="1" dirty="0" smtClean="0"/>
          </a:p>
          <a:p>
            <a:pPr marL="0" indent="0">
              <a:buNone/>
            </a:pPr>
            <a:endParaRPr lang="en-US" b="1" dirty="0"/>
          </a:p>
          <a:p>
            <a:pPr marL="0" indent="0">
              <a:buNone/>
            </a:pPr>
            <a:r>
              <a:rPr lang="en-US" b="1" dirty="0"/>
              <a:t> </a:t>
            </a:r>
            <a:r>
              <a:rPr lang="en-US" b="1" dirty="0" smtClean="0"/>
              <a:t> </a:t>
            </a:r>
            <a:r>
              <a:rPr lang="en-US" dirty="0" smtClean="0"/>
              <a:t>for </a:t>
            </a:r>
            <a:r>
              <a:rPr lang="en-IN" i="1" dirty="0" err="1"/>
              <a:t>LotFrontage</a:t>
            </a:r>
            <a:r>
              <a:rPr lang="en-IN" i="1" dirty="0"/>
              <a:t> and </a:t>
            </a:r>
            <a:r>
              <a:rPr lang="en-IN" i="1" dirty="0" err="1" smtClean="0"/>
              <a:t>MasVnrArea</a:t>
            </a:r>
            <a:r>
              <a:rPr lang="en-IN" i="1" dirty="0" smtClean="0"/>
              <a:t> we will replace Nan values from the mean </a:t>
            </a:r>
          </a:p>
          <a:p>
            <a:pPr marL="0" indent="0">
              <a:buNone/>
            </a:pPr>
            <a:endParaRPr lang="en-IN" b="1" dirty="0" smtClean="0"/>
          </a:p>
          <a:p>
            <a:pPr marL="0" indent="0">
              <a:buNone/>
            </a:pPr>
            <a:r>
              <a:rPr lang="en-US" i="1" dirty="0" smtClean="0"/>
              <a:t>For Electrical use mode to replace Nan</a:t>
            </a:r>
            <a:endParaRPr lang="en-IN" i="1" dirty="0"/>
          </a:p>
          <a:p>
            <a:pPr marL="0" indent="0">
              <a:buNone/>
            </a:pP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797152"/>
            <a:ext cx="2895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91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t>
            </a:r>
            <a:endParaRPr lang="en-IN" dirty="0"/>
          </a:p>
        </p:txBody>
      </p:sp>
      <p:sp>
        <p:nvSpPr>
          <p:cNvPr id="3" name="Content Placeholder 2"/>
          <p:cNvSpPr>
            <a:spLocks noGrp="1"/>
          </p:cNvSpPr>
          <p:nvPr>
            <p:ph sz="quarter" idx="1"/>
          </p:nvPr>
        </p:nvSpPr>
        <p:spPr/>
        <p:txBody>
          <a:bodyPr/>
          <a:lstStyle/>
          <a:p>
            <a:r>
              <a:rPr lang="en-IN" dirty="0"/>
              <a:t>Exploratory Data </a:t>
            </a:r>
            <a:r>
              <a:rPr lang="en-IN" dirty="0" smtClean="0"/>
              <a:t>Analysis </a:t>
            </a:r>
            <a:r>
              <a:rPr lang="en-IN" dirty="0"/>
              <a:t>refers to the critical process of performing initial investigations on data so as to discover </a:t>
            </a:r>
            <a:r>
              <a:rPr lang="en-IN" dirty="0" err="1"/>
              <a:t>patterns,to</a:t>
            </a:r>
            <a:r>
              <a:rPr lang="en-IN" dirty="0"/>
              <a:t> spot </a:t>
            </a:r>
            <a:r>
              <a:rPr lang="en-IN" dirty="0" err="1"/>
              <a:t>anomalies,to</a:t>
            </a:r>
            <a:r>
              <a:rPr lang="en-IN" dirty="0"/>
              <a:t> test hypothesis and to check assumptions with the help of summary statistics and graphical representations</a:t>
            </a:r>
            <a:r>
              <a:rPr lang="en-IN" dirty="0" smtClean="0"/>
              <a:t>.</a:t>
            </a:r>
          </a:p>
          <a:p>
            <a:r>
              <a:rPr lang="en-US" dirty="0" smtClean="0"/>
              <a:t>From next slide onwards there are few plot that I used in my project . For complete Understanding refer the </a:t>
            </a:r>
            <a:r>
              <a:rPr lang="en-US" dirty="0" err="1" smtClean="0"/>
              <a:t>Ipynb</a:t>
            </a:r>
            <a:r>
              <a:rPr lang="en-US" dirty="0" smtClean="0"/>
              <a:t> file attached to the data</a:t>
            </a:r>
            <a:endParaRPr lang="en-US" dirty="0"/>
          </a:p>
        </p:txBody>
      </p:sp>
    </p:spTree>
    <p:extLst>
      <p:ext uri="{BB962C8B-B14F-4D97-AF65-F5344CB8AC3E}">
        <p14:creationId xmlns:p14="http://schemas.microsoft.com/office/powerpoint/2010/main" val="169195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Each Column</a:t>
            </a:r>
            <a:endParaRPr lang="en-IN"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84973" y="1600200"/>
            <a:ext cx="5612053" cy="4873625"/>
          </a:xfrm>
        </p:spPr>
      </p:pic>
    </p:spTree>
    <p:extLst>
      <p:ext uri="{BB962C8B-B14F-4D97-AF65-F5344CB8AC3E}">
        <p14:creationId xmlns:p14="http://schemas.microsoft.com/office/powerpoint/2010/main" val="131321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Pair-plot </a:t>
            </a:r>
            <a:endParaRPr lang="en-IN"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043608" y="1556792"/>
            <a:ext cx="5544616" cy="4873625"/>
          </a:xfrm>
        </p:spPr>
      </p:pic>
    </p:spTree>
    <p:extLst>
      <p:ext uri="{BB962C8B-B14F-4D97-AF65-F5344CB8AC3E}">
        <p14:creationId xmlns:p14="http://schemas.microsoft.com/office/powerpoint/2010/main" val="425568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Treatment</a:t>
            </a:r>
            <a:endParaRPr lang="en-IN" dirty="0"/>
          </a:p>
        </p:txBody>
      </p:sp>
      <p:sp>
        <p:nvSpPr>
          <p:cNvPr id="3" name="Content Placeholder 2"/>
          <p:cNvSpPr>
            <a:spLocks noGrp="1"/>
          </p:cNvSpPr>
          <p:nvPr>
            <p:ph sz="quarter" idx="1"/>
          </p:nvPr>
        </p:nvSpPr>
        <p:spPr/>
        <p:txBody>
          <a:bodyPr>
            <a:normAutofit/>
          </a:bodyPr>
          <a:lstStyle/>
          <a:p>
            <a:r>
              <a:rPr lang="en-IN" dirty="0"/>
              <a:t>A</a:t>
            </a:r>
            <a:r>
              <a:rPr lang="en-IN" dirty="0" smtClean="0"/>
              <a:t>n </a:t>
            </a:r>
            <a:r>
              <a:rPr lang="en-IN" dirty="0"/>
              <a:t>Outlier is an observation in a given dataset that lies far from the rest of the observations. That means an outlier is vastly larger or smaller than the remaining values in the set</a:t>
            </a:r>
            <a:r>
              <a:rPr lang="en-IN" dirty="0" smtClean="0"/>
              <a:t>.</a:t>
            </a:r>
          </a:p>
          <a:p>
            <a:r>
              <a:rPr lang="en-IN" dirty="0" smtClean="0"/>
              <a:t>Steps for the treatment of Outliers</a:t>
            </a:r>
            <a:endParaRPr lang="en-IN" dirty="0"/>
          </a:p>
          <a:p>
            <a:r>
              <a:rPr lang="en-IN" dirty="0"/>
              <a:t>C</a:t>
            </a:r>
            <a:r>
              <a:rPr lang="en-IN" dirty="0" smtClean="0"/>
              <a:t>alculate </a:t>
            </a:r>
            <a:r>
              <a:rPr lang="en-IN" dirty="0"/>
              <a:t>the 1st and 3rd quartiles(Q1, Q3)</a:t>
            </a:r>
          </a:p>
          <a:p>
            <a:r>
              <a:rPr lang="en-IN" dirty="0"/>
              <a:t>C</a:t>
            </a:r>
            <a:r>
              <a:rPr lang="en-IN" dirty="0" smtClean="0"/>
              <a:t>ompute </a:t>
            </a:r>
            <a:r>
              <a:rPr lang="en-IN" dirty="0"/>
              <a:t>IQR=Q3-Q1</a:t>
            </a:r>
          </a:p>
          <a:p>
            <a:r>
              <a:rPr lang="en-IN" dirty="0"/>
              <a:t>C</a:t>
            </a:r>
            <a:r>
              <a:rPr lang="en-IN" dirty="0" smtClean="0"/>
              <a:t>ompute </a:t>
            </a:r>
            <a:r>
              <a:rPr lang="en-IN" dirty="0"/>
              <a:t>lower bound = (Q1–1.5*IQR), upper bound = (Q3+1.5*IQR</a:t>
            </a:r>
            <a:r>
              <a:rPr lang="en-IN" dirty="0" smtClean="0"/>
              <a:t>)</a:t>
            </a:r>
          </a:p>
          <a:p>
            <a:r>
              <a:rPr lang="en-US" dirty="0" smtClean="0"/>
              <a:t>Box plot of treated data in next slide</a:t>
            </a:r>
            <a:endParaRPr lang="en-IN" dirty="0"/>
          </a:p>
        </p:txBody>
      </p:sp>
    </p:spTree>
    <p:extLst>
      <p:ext uri="{BB962C8B-B14F-4D97-AF65-F5344CB8AC3E}">
        <p14:creationId xmlns:p14="http://schemas.microsoft.com/office/powerpoint/2010/main" val="242374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TotalTime>
  <Words>1199</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  HOUSING: PRICE PREDICTION </vt:lpstr>
      <vt:lpstr>Problem Statement</vt:lpstr>
      <vt:lpstr>Data Reading</vt:lpstr>
      <vt:lpstr>Data Cleaning</vt:lpstr>
      <vt:lpstr>Computing the missing values</vt:lpstr>
      <vt:lpstr>Data Exploration </vt:lpstr>
      <vt:lpstr>Correlation of Each Column</vt:lpstr>
      <vt:lpstr>Pair-plot </vt:lpstr>
      <vt:lpstr>Outliers Treatment</vt:lpstr>
      <vt:lpstr>Outlier Treatment</vt:lpstr>
      <vt:lpstr>Data Pre-Processing</vt:lpstr>
      <vt:lpstr>Model Building</vt:lpstr>
      <vt:lpstr>Evaluatuon of model</vt:lpstr>
      <vt:lpstr>Picked Final model (lasso)</vt:lpstr>
      <vt:lpstr>Evaluation of the final model</vt:lpstr>
      <vt:lpstr>Top Contributor to the price of a House</vt:lpstr>
      <vt:lpstr>Saving the model in a Pickle file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Ravinder</dc:creator>
  <cp:lastModifiedBy>Ravinder</cp:lastModifiedBy>
  <cp:revision>9</cp:revision>
  <dcterms:created xsi:type="dcterms:W3CDTF">2022-08-08T12:03:13Z</dcterms:created>
  <dcterms:modified xsi:type="dcterms:W3CDTF">2022-08-08T13:28:42Z</dcterms:modified>
</cp:coreProperties>
</file>