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1" r:id="rId1"/>
  </p:sldMasterIdLst>
  <p:sldIdLst>
    <p:sldId id="256" r:id="rId2"/>
    <p:sldId id="344" r:id="rId3"/>
    <p:sldId id="342" r:id="rId4"/>
    <p:sldId id="341" r:id="rId5"/>
    <p:sldId id="323" r:id="rId6"/>
    <p:sldId id="322" r:id="rId7"/>
    <p:sldId id="317" r:id="rId8"/>
    <p:sldId id="335" r:id="rId9"/>
    <p:sldId id="336" r:id="rId10"/>
    <p:sldId id="271" r:id="rId11"/>
    <p:sldId id="337" r:id="rId12"/>
    <p:sldId id="340" r:id="rId13"/>
    <p:sldId id="318" r:id="rId14"/>
    <p:sldId id="319" r:id="rId15"/>
    <p:sldId id="327" r:id="rId16"/>
    <p:sldId id="326" r:id="rId17"/>
    <p:sldId id="325" r:id="rId18"/>
    <p:sldId id="321" r:id="rId19"/>
    <p:sldId id="333" r:id="rId20"/>
    <p:sldId id="328" r:id="rId21"/>
    <p:sldId id="334" r:id="rId22"/>
    <p:sldId id="329" r:id="rId23"/>
    <p:sldId id="331" r:id="rId24"/>
    <p:sldId id="332" r:id="rId25"/>
    <p:sldId id="338" r:id="rId26"/>
    <p:sldId id="330" r:id="rId27"/>
    <p:sldId id="314" r:id="rId28"/>
    <p:sldId id="33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xmlns=""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846CE7D5-CF57-46EF-B807-FDD0502418D4}" type="datetimeFigureOut">
              <a:rPr lang="en-US" smtClean="0"/>
              <a:pPr/>
              <a:t>10/6/2022</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330EA680-D336-4FF7-8B7A-9848BB0A1C32}"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46CE7D5-CF57-46EF-B807-FDD0502418D4}" type="datetimeFigureOut">
              <a:rPr lang="en-US" smtClean="0"/>
              <a:pPr/>
              <a:t>10/6/2022</a:t>
            </a:fld>
            <a:endParaRPr lang="en-US"/>
          </a:p>
        </p:txBody>
      </p:sp>
      <p:sp>
        <p:nvSpPr>
          <p:cNvPr id="27" name="Slide Number Placeholder 26"/>
          <p:cNvSpPr>
            <a:spLocks noGrp="1"/>
          </p:cNvSpPr>
          <p:nvPr>
            <p:ph type="sldNum" sz="quarter" idx="11"/>
          </p:nvPr>
        </p:nvSpPr>
        <p:spPr/>
        <p:txBody>
          <a:bodyPr rtlCol="0"/>
          <a:lstStyle/>
          <a:p>
            <a:fld id="{330EA680-D336-4FF7-8B7A-9848BB0A1C32}"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846CE7D5-CF57-46EF-B807-FDD0502418D4}" type="datetimeFigureOut">
              <a:rPr lang="en-US" smtClean="0"/>
              <a:pPr/>
              <a:t>10/6/2022</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846CE7D5-CF57-46EF-B807-FDD0502418D4}" type="datetimeFigureOut">
              <a:rPr lang="en-US" smtClean="0"/>
              <a:pPr/>
              <a:t>10/6/2022</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Malignant Commentes Classifier - Multi Label Classification Project </a:t>
            </a:r>
            <a:r>
              <a:rPr kumimoji="0" lang="fr-FR" altLang="en-US" sz="3600" b="1" i="0" u="none" strike="noStrike" cap="none" normalizeH="0" baseline="0" dirty="0" err="1">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using</a:t>
            </a: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 NLP</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smtClean="0">
                <a:solidFill>
                  <a:srgbClr val="00B050"/>
                </a:solidFill>
                <a:latin typeface="Bradley Hand ITC" panose="03070402050302030203" pitchFamily="66" charset="0"/>
                <a:cs typeface="Arial" panose="020B0604020202020204" pitchFamily="34" charset="0"/>
              </a:rPr>
              <a:t>By:</a:t>
            </a:r>
            <a:endParaRPr lang="en-US" sz="2800" b="1" dirty="0">
              <a:solidFill>
                <a:srgbClr val="00B050"/>
              </a:solidFill>
              <a:latin typeface="Bradley Hand ITC" panose="03070402050302030203" pitchFamily="66" charset="0"/>
              <a:cs typeface="Arial" panose="020B0604020202020204" pitchFamily="34" charset="0"/>
            </a:endParaRPr>
          </a:p>
          <a:p>
            <a:r>
              <a:rPr lang="en-US" altLang="en-US" sz="2800" b="1" dirty="0" err="1" smtClean="0">
                <a:solidFill>
                  <a:srgbClr val="00B050"/>
                </a:solidFill>
                <a:latin typeface="Bradley Hand ITC" panose="03070402050302030203" pitchFamily="66" charset="0"/>
                <a:cs typeface="Arial" panose="020B0604020202020204" pitchFamily="34" charset="0"/>
              </a:rPr>
              <a:t>Ravinder</a:t>
            </a:r>
            <a:r>
              <a:rPr lang="en-US" altLang="en-US" sz="2800" b="1" dirty="0" smtClean="0">
                <a:solidFill>
                  <a:srgbClr val="00B050"/>
                </a:solidFill>
                <a:latin typeface="Bradley Hand ITC" panose="03070402050302030203" pitchFamily="66" charset="0"/>
                <a:cs typeface="Arial" panose="020B0604020202020204" pitchFamily="34" charset="0"/>
              </a:rPr>
              <a:t> </a:t>
            </a:r>
            <a:r>
              <a:rPr lang="en-US" altLang="en-US" sz="2800" b="1" dirty="0" smtClean="0">
                <a:solidFill>
                  <a:srgbClr val="00B050"/>
                </a:solidFill>
                <a:latin typeface="Bradley Hand ITC" panose="03070402050302030203" pitchFamily="66" charset="0"/>
                <a:cs typeface="Arial" panose="020B0604020202020204" pitchFamily="34" charset="0"/>
              </a:rPr>
              <a:t>S</a:t>
            </a:r>
            <a:r>
              <a:rPr lang="en-US" altLang="en-US" sz="2800" b="1" dirty="0" smtClean="0">
                <a:solidFill>
                  <a:srgbClr val="00B050"/>
                </a:solidFill>
                <a:latin typeface="Bradley Hand ITC" panose="03070402050302030203" pitchFamily="66" charset="0"/>
                <a:cs typeface="Arial" panose="020B0604020202020204" pitchFamily="34" charset="0"/>
              </a:rPr>
              <a:t>ingh</a:t>
            </a:r>
            <a:endParaRPr lang="en-IN" alt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xmlns=""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xmlns="" id="{C525172E-A8FD-4E1B-92E5-BC4BC8B99D07}"/>
              </a:ext>
            </a:extLst>
          </p:cNvPr>
          <p:cNvSpPr>
            <a:spLocks noGrp="1"/>
          </p:cNvSpPr>
          <p:nvPr>
            <p:ph idx="1"/>
          </p:nvPr>
        </p:nvSpPr>
        <p:spPr>
          <a:xfrm>
            <a:off x="1295402" y="2577838"/>
            <a:ext cx="9809745" cy="3554569"/>
          </a:xfrm>
        </p:spPr>
        <p:txBody>
          <a:bodyPr>
            <a:normAutofit/>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xmlns=""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xmlns="" val="230826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
        <p:nvSpPr>
          <p:cNvPr id="5" name="Text Placeholder 4">
            <a:extLst>
              <a:ext uri="{FF2B5EF4-FFF2-40B4-BE49-F238E27FC236}">
                <a16:creationId xmlns:a16="http://schemas.microsoft.com/office/drawing/2014/main" xmlns="" id="{19FD2200-38DC-4D6F-AF8D-B93E2ABA5F3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214821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xmlns="" id="{91E2144F-75F5-4324-A68D-42A58B09641A}"/>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6769FE-0133-4171-A6FF-603B99DF536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a16="http://schemas.microsoft.com/office/drawing/2014/main" xmlns=""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A3F2A96-6105-4284-8ACE-FCBB149058B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a16="http://schemas.microsoft.com/office/drawing/2014/main" xmlns=""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xmlns="" val="132220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2B2A986-4067-4930-96AC-E7876EF25D2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a16="http://schemas.microsoft.com/office/drawing/2014/main" xmlns=""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p14="http://schemas.microsoft.com/office/powerpoint/2010/main" xmlns="" val="374521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552320F-4ACD-439C-82EA-2D902BB8D81B}"/>
              </a:ext>
            </a:extLst>
          </p:cNvPr>
          <p:cNvPicPr>
            <a:picLocks noChangeAspect="1"/>
          </p:cNvPicPr>
          <p:nvPr/>
        </p:nvPicPr>
        <p:blipFill>
          <a:blip r:embed="rId2"/>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a16="http://schemas.microsoft.com/office/drawing/2014/main" xmlns=""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xmlns="" val="332333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4583B3B-5C29-4475-995E-CC230C363C4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a16="http://schemas.microsoft.com/office/drawing/2014/main" xmlns=""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CA7F98E-72ED-4611-810B-92CC9C2A5E76}"/>
              </a:ext>
            </a:extLst>
          </p:cNvPr>
          <p:cNvPicPr>
            <a:picLocks noChangeAspect="1"/>
          </p:cNvPicPr>
          <p:nvPr/>
        </p:nvPicPr>
        <p:blipFill>
          <a:blip r:embed="rId2"/>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a16="http://schemas.microsoft.com/office/drawing/2014/main" xmlns=""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xmlns="" val="40352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8D291BC-C9F2-45B8-B559-2604DCE0939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03348" y="1725012"/>
            <a:ext cx="7551614" cy="3407976"/>
          </a:xfrm>
          <a:prstGeom prst="rect">
            <a:avLst/>
          </a:prstGeom>
        </p:spPr>
      </p:pic>
    </p:spTree>
    <p:extLst>
      <p:ext uri="{BB962C8B-B14F-4D97-AF65-F5344CB8AC3E}">
        <p14:creationId xmlns:p14="http://schemas.microsoft.com/office/powerpoint/2010/main" xmlns="" val="65542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F453F84-EDC6-4F42-B2BB-3B7676866C7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xmlns=""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xmlns=""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xmlns=""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xmlns="" id="{9B92E8C7-D37F-4B40-9B9E-17700B7BC83C}"/>
              </a:ext>
            </a:extLst>
          </p:cNvPr>
          <p:cNvPicPr>
            <a:picLocks noChangeAspect="1"/>
          </p:cNvPicPr>
          <p:nvPr/>
        </p:nvPicPr>
        <p:blipFill>
          <a:blip r:embed="rId3"/>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xmlns="" id="{E1B9190E-8CE8-4F47-B94F-C06F2A13AD6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xmlns="" val="207178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EDB87-AD1F-4EED-AEE2-27CF92A0A06C}"/>
              </a:ext>
            </a:extLst>
          </p:cNvPr>
          <p:cNvSpPr>
            <a:spLocks noGrp="1"/>
          </p:cNvSpPr>
          <p:nvPr>
            <p:ph type="title"/>
          </p:nvPr>
        </p:nvSpPr>
        <p:spPr/>
        <p:txBody>
          <a:bodyPr/>
          <a:lstStyle/>
          <a:p>
            <a:r>
              <a:rPr lang="en-US" dirty="0"/>
              <a:t>Machine Learning Model Building</a:t>
            </a:r>
            <a:endParaRPr lang="en-IN" dirty="0"/>
          </a:p>
        </p:txBody>
      </p:sp>
      <p:sp>
        <p:nvSpPr>
          <p:cNvPr id="3" name="Text Placeholder 2">
            <a:extLst>
              <a:ext uri="{FF2B5EF4-FFF2-40B4-BE49-F238E27FC236}">
                <a16:creationId xmlns:a16="http://schemas.microsoft.com/office/drawing/2014/main" xmlns="" id="{8AA7A30E-93E0-4C36-9DC1-0DF23A0439D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416243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xmlns=""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xmlns="" val="1024489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xmlns=""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a16="http://schemas.microsoft.com/office/drawing/2014/main" xmlns="" id="{E1C7E4D2-36BF-4241-A2C3-AEED4CBDFD70}"/>
              </a:ext>
            </a:extLst>
          </p:cNvPr>
          <p:cNvPicPr>
            <a:picLocks noChangeAspect="1"/>
          </p:cNvPicPr>
          <p:nvPr/>
        </p:nvPicPr>
        <p:blipFill>
          <a:blip r:embed="rId2"/>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xmlns="" val="1689767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xmlns=""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xmlns="" id="{46D95D5C-BF5D-44D6-9C17-1EBEDD898941}"/>
              </a:ext>
            </a:extLst>
          </p:cNvPr>
          <p:cNvPicPr>
            <a:picLocks noChangeAspect="1"/>
          </p:cNvPicPr>
          <p:nvPr/>
        </p:nvPicPr>
        <p:blipFill>
          <a:blip r:embed="rId2"/>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xmlns="" val="3190903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a16="http://schemas.microsoft.com/office/drawing/2014/main" xmlns="" id="{A808ADF2-4539-45F8-AF92-CA8813242E49}"/>
              </a:ext>
            </a:extLst>
          </p:cNvPr>
          <p:cNvPicPr>
            <a:picLocks noChangeAspect="1"/>
          </p:cNvPicPr>
          <p:nvPr/>
        </p:nvPicPr>
        <p:blipFill>
          <a:blip r:embed="rId2"/>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a16="http://schemas.microsoft.com/office/drawing/2014/main" xmlns="" id="{DBA9D04D-84D4-4CC6-ABD3-820AF399E34D}"/>
              </a:ext>
            </a:extLst>
          </p:cNvPr>
          <p:cNvPicPr>
            <a:picLocks noChangeAspect="1"/>
          </p:cNvPicPr>
          <p:nvPr/>
        </p:nvPicPr>
        <p:blipFill>
          <a:blip r:embed="rId3"/>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xmlns="" val="929877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a16="http://schemas.microsoft.com/office/drawing/2014/main" xmlns="" id="{06B0B886-4145-4F81-B89F-16395C71BC1B}"/>
              </a:ext>
            </a:extLst>
          </p:cNvPr>
          <p:cNvGraphicFramePr>
            <a:graphicFrameLocks noGrp="1"/>
          </p:cNvGraphicFramePr>
          <p:nvPr>
            <p:ph idx="1"/>
          </p:nvPr>
        </p:nvGraphicFramePr>
        <p:xfrm>
          <a:off x="3571875" y="3203099"/>
          <a:ext cx="5048250" cy="2030413"/>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xmlns="" val="3107023487"/>
                    </a:ext>
                  </a:extLst>
                </a:gridCol>
                <a:gridCol w="716280">
                  <a:extLst>
                    <a:ext uri="{9D8B030D-6E8A-4147-A177-3AD203B41FA5}">
                      <a16:colId xmlns:a16="http://schemas.microsoft.com/office/drawing/2014/main" xmlns="" val="2531600383"/>
                    </a:ext>
                  </a:extLst>
                </a:gridCol>
                <a:gridCol w="685800">
                  <a:extLst>
                    <a:ext uri="{9D8B030D-6E8A-4147-A177-3AD203B41FA5}">
                      <a16:colId xmlns:a16="http://schemas.microsoft.com/office/drawing/2014/main" xmlns="" val="60717732"/>
                    </a:ext>
                  </a:extLst>
                </a:gridCol>
                <a:gridCol w="725805">
                  <a:extLst>
                    <a:ext uri="{9D8B030D-6E8A-4147-A177-3AD203B41FA5}">
                      <a16:colId xmlns:a16="http://schemas.microsoft.com/office/drawing/2014/main" xmlns="" val="2107562601"/>
                    </a:ext>
                  </a:extLst>
                </a:gridCol>
                <a:gridCol w="786130">
                  <a:extLst>
                    <a:ext uri="{9D8B030D-6E8A-4147-A177-3AD203B41FA5}">
                      <a16:colId xmlns:a16="http://schemas.microsoft.com/office/drawing/2014/main" xmlns="" val="1179837741"/>
                    </a:ext>
                  </a:extLst>
                </a:gridCol>
                <a:gridCol w="786765">
                  <a:extLst>
                    <a:ext uri="{9D8B030D-6E8A-4147-A177-3AD203B41FA5}">
                      <a16:colId xmlns:a16="http://schemas.microsoft.com/office/drawing/2014/main" xmlns=""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245408236"/>
                  </a:ext>
                </a:extLst>
              </a:tr>
            </a:tbl>
          </a:graphicData>
        </a:graphic>
      </p:graphicFrame>
      <p:graphicFrame>
        <p:nvGraphicFramePr>
          <p:cNvPr id="8" name="Table 7">
            <a:extLst>
              <a:ext uri="{FF2B5EF4-FFF2-40B4-BE49-F238E27FC236}">
                <a16:creationId xmlns:a16="http://schemas.microsoft.com/office/drawing/2014/main" xmlns="" id="{2E053831-F61B-4219-B5A5-7FE5713B85FB}"/>
              </a:ext>
            </a:extLst>
          </p:cNvPr>
          <p:cNvGraphicFramePr>
            <a:graphicFrameLocks noGrp="1"/>
          </p:cNvGraphicFramePr>
          <p:nvPr>
            <p:extLst>
              <p:ext uri="{D42A27DB-BD31-4B8C-83A1-F6EECF244321}">
                <p14:modId xmlns:p14="http://schemas.microsoft.com/office/powerpoint/2010/main" xmlns="" val="3284834776"/>
              </p:ext>
            </p:extLst>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a16="http://schemas.microsoft.com/office/drawing/2014/main" xmlns="" val="172924132"/>
                    </a:ext>
                  </a:extLst>
                </a:gridCol>
                <a:gridCol w="1136606">
                  <a:extLst>
                    <a:ext uri="{9D8B030D-6E8A-4147-A177-3AD203B41FA5}">
                      <a16:colId xmlns:a16="http://schemas.microsoft.com/office/drawing/2014/main" xmlns="" val="1599219351"/>
                    </a:ext>
                  </a:extLst>
                </a:gridCol>
                <a:gridCol w="1088241">
                  <a:extLst>
                    <a:ext uri="{9D8B030D-6E8A-4147-A177-3AD203B41FA5}">
                      <a16:colId xmlns:a16="http://schemas.microsoft.com/office/drawing/2014/main" xmlns="" val="445536438"/>
                    </a:ext>
                  </a:extLst>
                </a:gridCol>
                <a:gridCol w="1151723">
                  <a:extLst>
                    <a:ext uri="{9D8B030D-6E8A-4147-A177-3AD203B41FA5}">
                      <a16:colId xmlns:a16="http://schemas.microsoft.com/office/drawing/2014/main" xmlns="" val="1869425234"/>
                    </a:ext>
                  </a:extLst>
                </a:gridCol>
                <a:gridCol w="1247445">
                  <a:extLst>
                    <a:ext uri="{9D8B030D-6E8A-4147-A177-3AD203B41FA5}">
                      <a16:colId xmlns:a16="http://schemas.microsoft.com/office/drawing/2014/main" xmlns="" val="712531009"/>
                    </a:ext>
                  </a:extLst>
                </a:gridCol>
                <a:gridCol w="1248453">
                  <a:extLst>
                    <a:ext uri="{9D8B030D-6E8A-4147-A177-3AD203B41FA5}">
                      <a16:colId xmlns:a16="http://schemas.microsoft.com/office/drawing/2014/main" xmlns="" val="878532894"/>
                    </a:ext>
                  </a:extLst>
                </a:gridCol>
              </a:tblGrid>
              <a:tr h="687732">
                <a:tc>
                  <a:txBody>
                    <a:bodyPr/>
                    <a:lstStyle/>
                    <a:p>
                      <a:pPr algn="just">
                        <a:lnSpc>
                          <a:spcPct val="107000"/>
                        </a:lnSpc>
                        <a:spcAft>
                          <a:spcPts val="800"/>
                        </a:spcAft>
                      </a:pPr>
                      <a:r>
                        <a:rPr lang="en-IN" sz="1600">
                          <a:effectLst/>
                          <a:latin typeface="+mn-lt"/>
                        </a:rPr>
                        <a:t>Algorithm</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199257872"/>
                  </a:ext>
                </a:extLst>
              </a:tr>
            </a:tbl>
          </a:graphicData>
        </a:graphic>
      </p:graphicFrame>
    </p:spTree>
    <p:extLst>
      <p:ext uri="{BB962C8B-B14F-4D97-AF65-F5344CB8AC3E}">
        <p14:creationId xmlns:p14="http://schemas.microsoft.com/office/powerpoint/2010/main" xmlns="" val="3310464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fontScale="92500"/>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xmlns="" id="{8ADB8335-FE79-45D3-9345-0CA5DD23A99D}"/>
              </a:ext>
            </a:extLst>
          </p:cNvPr>
          <p:cNvSpPr>
            <a:spLocks noGrp="1"/>
          </p:cNvSpPr>
          <p:nvPr>
            <p:ph idx="1"/>
          </p:nvPr>
        </p:nvSpPr>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xmlns=""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a16="http://schemas.microsoft.com/office/drawing/2014/main" xmlns="" id="{4A4941E6-B47B-41AC-9A3D-4E9000B4CD66}"/>
              </a:ext>
            </a:extLst>
          </p:cNvPr>
          <p:cNvSpPr>
            <a:spLocks noGrp="1"/>
          </p:cNvSpPr>
          <p:nvPr>
            <p:ph idx="1"/>
          </p:nvPr>
        </p:nvSpPr>
        <p:spPr/>
        <p:txBody>
          <a:bodyPr>
            <a:normAutofit fontScale="92500"/>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xmlns="" val="105000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xmlns="" id="{427E2D02-D2CE-4C0C-B11D-8D3DC8CBE6DE}"/>
              </a:ext>
            </a:extLst>
          </p:cNvPr>
          <p:cNvSpPr>
            <a:spLocks noGrp="1"/>
          </p:cNvSpPr>
          <p:nvPr>
            <p:ph idx="1"/>
          </p:nvPr>
        </p:nvSpPr>
        <p:spPr/>
        <p:txBody>
          <a:bodyPr>
            <a:normAutofit fontScale="92500" lnSpcReduction="200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xmlns="" val="6745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xmlns=""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xmlns="" val="3783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xmlns="" id="{D996524E-6726-4E9E-9579-43D95CE199AF}"/>
              </a:ext>
            </a:extLst>
          </p:cNvPr>
          <p:cNvSpPr>
            <a:spLocks noGrp="1"/>
          </p:cNvSpPr>
          <p:nvPr>
            <p:ph idx="1"/>
          </p:nvPr>
        </p:nvSpPr>
        <p:spPr/>
        <p:txBody>
          <a:bodyPr>
            <a:normAutofit fontScale="92500"/>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xmlns="" val="3328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xmlns=""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xmlns="" id="{F0447DBA-27AC-449E-AD09-9076944F0BA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FC3BE42-A1BF-4EF0-B5CA-4E80D75E8B0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xmlns=""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xmlns="" val="98790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1F4E2F0-B207-4076-8DBC-E4E17B424FA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xmlns=""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xmlns="" val="4115291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222</TotalTime>
  <Words>947</Words>
  <Application>Microsoft Office PowerPoint</Application>
  <PresentationFormat>Custom</PresentationFormat>
  <Paragraphs>137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Urban</vt:lpstr>
      <vt:lpstr>Malignant Commentes Classifier - Multi Label Classification Project using NLP</vt:lpstr>
      <vt:lpstr>Slide 2</vt:lpstr>
      <vt:lpstr>Malignant Commentes Classifier - Multi Label Classification Project using NLP</vt:lpstr>
      <vt:lpstr>Malignant Commentes Classifier - Multi Label Classification Project using NLP</vt:lpstr>
      <vt:lpstr>Slide 5</vt:lpstr>
      <vt:lpstr>Multi –Label Classification Problem</vt:lpstr>
      <vt:lpstr>Exploration of Target Variable Ratings</vt:lpstr>
      <vt:lpstr>Slide 8</vt:lpstr>
      <vt:lpstr>Slide 9</vt:lpstr>
      <vt:lpstr>Data Pre Processing </vt:lpstr>
      <vt:lpstr>Multi-Label Classification Techniques</vt:lpstr>
      <vt:lpstr>Word Cloud</vt:lpstr>
      <vt:lpstr>Word Cloud for getting word sense</vt:lpstr>
      <vt:lpstr>Slide 14</vt:lpstr>
      <vt:lpstr>Slide 15</vt:lpstr>
      <vt:lpstr>Slide 16</vt:lpstr>
      <vt:lpstr>Slide 17</vt:lpstr>
      <vt:lpstr>Slide 18</vt:lpstr>
      <vt:lpstr>Slide 19</vt:lpstr>
      <vt:lpstr>Slide 20</vt:lpstr>
      <vt:lpstr>Machine Learning Model Building</vt:lpstr>
      <vt:lpstr>Machine Learning Model Building</vt:lpstr>
      <vt:lpstr>Slide 23</vt:lpstr>
      <vt:lpstr>Final ML Model</vt:lpstr>
      <vt:lpstr>Slide 25</vt:lpstr>
      <vt:lpstr>Machine Learning Evaluation Matrix</vt:lpstr>
      <vt:lpstr>CONCLUSION</vt:lpstr>
      <vt:lpstr>Limitations of this work and Scope for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Pradeep Yadav</cp:lastModifiedBy>
  <cp:revision>1555</cp:revision>
  <dcterms:created xsi:type="dcterms:W3CDTF">2020-12-29T14:55:00Z</dcterms:created>
  <dcterms:modified xsi:type="dcterms:W3CDTF">2022-10-06T08:41:09Z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