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61" r:id="rId6"/>
    <p:sldId id="262" r:id="rId7"/>
    <p:sldId id="264" r:id="rId8"/>
    <p:sldId id="263" r:id="rId9"/>
    <p:sldId id="265" r:id="rId10"/>
    <p:sldId id="267" r:id="rId11"/>
    <p:sldId id="270"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4344-6F43-4779-08A3-955864B98C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3F999284-C862-5A3D-3220-FC424695B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9A460450-FA69-0156-5770-0FE5A182AA77}"/>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85A12878-AE54-1F37-94FB-187C0ABA0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C8248E-C4DE-A7B4-BB3F-150AB63CA96E}"/>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174752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428B-18E0-7021-D593-959338DD3FB5}"/>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1ABAADC2-677F-00AE-4DBB-60905026F2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5BCE9A3-64CF-3842-164F-30DB48F7FAF7}"/>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64E235CC-198E-67AE-53AE-424C66044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B768D6-5227-1D2E-A545-8A29FE1AE503}"/>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68564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30B3D3-00DA-A533-87F4-5112A015643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4E1538D2-D550-BE2C-9697-74249491CEA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D7703BE-CEE6-272C-0AE3-CD925E036BB3}"/>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0F24758F-BD7C-1503-EF72-9B44FED273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74EBE4-D4A9-8721-F214-17D137D4FDAE}"/>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63450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24A7-62C1-0A3E-1EDC-4A9373DB74ED}"/>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8FD2A98-4394-47DF-0E5A-84CD225C58A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6B3881C-5F03-830A-FA07-80A23F6CCB1A}"/>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4188EBC1-EA3F-9B3E-0E60-5C9D201964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19117-BA7A-301D-F5FA-379E236F6ECA}"/>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97028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77F2-C9BF-B6FB-A2BC-8B0EB46BE3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61B6F96E-1C4F-1EE3-6B0D-195A9909D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F2ED029-E3C3-31E3-1777-AA88F3C695E6}"/>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304A167A-A678-15E9-8E98-69BD68D51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56EAC-FB2B-5F76-E0BC-A5F91B12B3B2}"/>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39083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F320-CC20-EFC4-097F-6BEEAB2E437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E815FE10-BA1E-6E77-1DF0-C7DCA13733B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82FD270D-6C6B-8502-AD12-DC3CFA8659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FF5618CE-0732-7924-E733-2B7C232CADCA}"/>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6" name="Footer Placeholder 5">
            <a:extLst>
              <a:ext uri="{FF2B5EF4-FFF2-40B4-BE49-F238E27FC236}">
                <a16:creationId xmlns:a16="http://schemas.microsoft.com/office/drawing/2014/main" id="{F74B4831-1BC9-BB44-F017-EA1C06C509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42F601-95E9-8143-A2B1-A3CAE83690C6}"/>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392748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0D2A-3F1C-5B9F-7288-F8705F9307C7}"/>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A0EA16D8-F3C9-5088-2F82-28FA6E61F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B79418F-9BD5-BBE4-487D-AB1D8496ED2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D19A760D-F7EC-68D6-FEC3-B78C973569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625596-A572-B63D-6F11-D170C54D558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2DB8DC89-1387-A305-9D17-03C6DBB379EC}"/>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8" name="Footer Placeholder 7">
            <a:extLst>
              <a:ext uri="{FF2B5EF4-FFF2-40B4-BE49-F238E27FC236}">
                <a16:creationId xmlns:a16="http://schemas.microsoft.com/office/drawing/2014/main" id="{AFC55E1C-948B-46A4-EDEC-61231499B9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013F09-11A7-9824-5F1D-9B8E43426F17}"/>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2238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2B7B-5F6E-DAC1-3322-49E2DBE91BFA}"/>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20682217-6490-BEB8-CDC6-E6DDC62C3411}"/>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4" name="Footer Placeholder 3">
            <a:extLst>
              <a:ext uri="{FF2B5EF4-FFF2-40B4-BE49-F238E27FC236}">
                <a16:creationId xmlns:a16="http://schemas.microsoft.com/office/drawing/2014/main" id="{ED8182AD-935E-D0B5-FAD6-DB7836285C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6E3683-7D1B-86A2-8360-F792AA611C7D}"/>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54649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A6D91-3175-5292-F872-2FA0F68BE51F}"/>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3" name="Footer Placeholder 2">
            <a:extLst>
              <a:ext uri="{FF2B5EF4-FFF2-40B4-BE49-F238E27FC236}">
                <a16:creationId xmlns:a16="http://schemas.microsoft.com/office/drawing/2014/main" id="{BBE1C70D-4D5C-1572-9C14-F8610E1F8D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2F0BB2-1364-A673-F933-A5521BE633D9}"/>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370770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C15E-89EB-117D-2F3D-4D5D951234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EA3A45EC-C385-11B0-ABDF-DE2EB9EC56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0EB0610F-EB63-7431-1531-71AEC3E56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7FB712-4BDB-45ED-8374-0938CC83C40B}"/>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6" name="Footer Placeholder 5">
            <a:extLst>
              <a:ext uri="{FF2B5EF4-FFF2-40B4-BE49-F238E27FC236}">
                <a16:creationId xmlns:a16="http://schemas.microsoft.com/office/drawing/2014/main" id="{63A272AB-BE4E-C55A-B243-81A7FA5FE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042CEF-FBE2-7724-2F1A-2A8D01BCED2E}"/>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3434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2E00-76D4-290B-B1FD-43D597FC56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69C71BA6-B293-E24C-7CCC-EA6DAE95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5DC73A-6315-966C-C695-D8ACC0F54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BF892B-1A8E-0886-54C9-5AF2267376FA}"/>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6" name="Footer Placeholder 5">
            <a:extLst>
              <a:ext uri="{FF2B5EF4-FFF2-40B4-BE49-F238E27FC236}">
                <a16:creationId xmlns:a16="http://schemas.microsoft.com/office/drawing/2014/main" id="{BE1261BE-B562-8CBB-41CC-4131BF1F1A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A1925D-D80E-6DB4-AFFD-7C86E04793A0}"/>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190872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B34486-E345-7C05-A238-2E141B7B8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C0CB42A5-DD18-42BC-1A49-6FB15E4D9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40829D8-0C55-F470-7625-A300BBF67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id="{6012A5E2-AFA2-CFA5-736F-BA20EB625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74A7DD-77BD-7CC9-6029-1F5E6AC47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11BDA-A9FB-49FA-BFB8-06A37F689F52}" type="slidenum">
              <a:rPr lang="en-IN" smtClean="0"/>
              <a:t>‹#›</a:t>
            </a:fld>
            <a:endParaRPr lang="en-IN"/>
          </a:p>
        </p:txBody>
      </p:sp>
    </p:spTree>
    <p:extLst>
      <p:ext uri="{BB962C8B-B14F-4D97-AF65-F5344CB8AC3E}">
        <p14:creationId xmlns:p14="http://schemas.microsoft.com/office/powerpoint/2010/main" val="11083071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avinder-badishagandu/"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github.com/Ravinder172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8;p1">
            <a:extLst>
              <a:ext uri="{FF2B5EF4-FFF2-40B4-BE49-F238E27FC236}">
                <a16:creationId xmlns:a16="http://schemas.microsoft.com/office/drawing/2014/main" id="{ABEBD066-471D-954E-B748-9E83CF983C44}"/>
              </a:ext>
            </a:extLst>
          </p:cNvPr>
          <p:cNvPicPr preferRelativeResize="0"/>
          <p:nvPr/>
        </p:nvPicPr>
        <p:blipFill rotWithShape="1">
          <a:blip r:embed="rId2">
            <a:alphaModFix/>
          </a:blip>
          <a:srcRect/>
          <a:stretch/>
        </p:blipFill>
        <p:spPr>
          <a:xfrm>
            <a:off x="592" y="9331"/>
            <a:ext cx="12190815" cy="6694098"/>
          </a:xfrm>
          <a:prstGeom prst="rect">
            <a:avLst/>
          </a:prstGeom>
          <a:noFill/>
          <a:ln>
            <a:noFill/>
          </a:ln>
        </p:spPr>
      </p:pic>
      <p:sp>
        <p:nvSpPr>
          <p:cNvPr id="5" name="Rectangle 4">
            <a:extLst>
              <a:ext uri="{FF2B5EF4-FFF2-40B4-BE49-F238E27FC236}">
                <a16:creationId xmlns:a16="http://schemas.microsoft.com/office/drawing/2014/main" id="{E57584BB-1A39-62DE-9F45-265EBE85CD87}"/>
              </a:ext>
            </a:extLst>
          </p:cNvPr>
          <p:cNvSpPr/>
          <p:nvPr/>
        </p:nvSpPr>
        <p:spPr>
          <a:xfrm>
            <a:off x="1364117" y="3665225"/>
            <a:ext cx="9158982" cy="1754326"/>
          </a:xfrm>
          <a:prstGeom prst="rect">
            <a:avLst/>
          </a:prstGeom>
          <a:noFill/>
        </p:spPr>
        <p:txBody>
          <a:bodyPr wrap="none" lIns="91440" tIns="45720" rIns="91440" bIns="45720">
            <a:spAutoFit/>
          </a:bodyPr>
          <a:lstStyle/>
          <a:p>
            <a:pPr algn="ctr"/>
            <a:r>
              <a:rPr lang="en-GB" sz="5400" b="1" dirty="0">
                <a:ln w="9525">
                  <a:solidFill>
                    <a:schemeClr val="bg1"/>
                  </a:solidFill>
                  <a:prstDash val="solid"/>
                </a:ln>
                <a:effectLst>
                  <a:outerShdw blurRad="12700" dist="38100" dir="2700000" algn="tl" rotWithShape="0">
                    <a:schemeClr val="bg1">
                      <a:lumMod val="50000"/>
                    </a:schemeClr>
                  </a:outerShdw>
                </a:effectLst>
              </a:rPr>
              <a:t>EXPLORATOTRY DATA ANALYSIS</a:t>
            </a:r>
          </a:p>
          <a:p>
            <a:pPr algn="ctr"/>
            <a:r>
              <a:rPr lang="en-GB" sz="5400" b="1" dirty="0">
                <a:ln w="9525">
                  <a:solidFill>
                    <a:schemeClr val="bg1"/>
                  </a:solidFill>
                  <a:prstDash val="solid"/>
                </a:ln>
                <a:effectLst>
                  <a:outerShdw blurRad="12700" dist="38100" dir="2700000" algn="tl" rotWithShape="0">
                    <a:schemeClr val="bg1">
                      <a:lumMod val="50000"/>
                    </a:schemeClr>
                  </a:outerShdw>
                </a:effectLst>
              </a:rPr>
              <a:t> ON AMCAT</a:t>
            </a:r>
            <a:endPar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8610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1D2C98-588D-9112-B0C3-1E150244DFAD}"/>
              </a:ext>
            </a:extLst>
          </p:cNvPr>
          <p:cNvPicPr>
            <a:picLocks noChangeAspect="1"/>
          </p:cNvPicPr>
          <p:nvPr/>
        </p:nvPicPr>
        <p:blipFill>
          <a:blip r:embed="rId2"/>
          <a:stretch>
            <a:fillRect/>
          </a:stretch>
        </p:blipFill>
        <p:spPr>
          <a:xfrm>
            <a:off x="0" y="-279133"/>
            <a:ext cx="12192000" cy="7137133"/>
          </a:xfrm>
          <a:prstGeom prst="rect">
            <a:avLst/>
          </a:prstGeom>
        </p:spPr>
      </p:pic>
      <p:pic>
        <p:nvPicPr>
          <p:cNvPr id="5122" name="Picture 2">
            <a:extLst>
              <a:ext uri="{FF2B5EF4-FFF2-40B4-BE49-F238E27FC236}">
                <a16:creationId xmlns:a16="http://schemas.microsoft.com/office/drawing/2014/main" id="{D9DD6BD6-7846-C6FD-E883-7721975B4B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486"/>
          <a:stretch/>
        </p:blipFill>
        <p:spPr bwMode="auto">
          <a:xfrm>
            <a:off x="0" y="440267"/>
            <a:ext cx="12192000" cy="29887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6B124F-4638-B4B8-6676-DFDFC41F6CFA}"/>
              </a:ext>
            </a:extLst>
          </p:cNvPr>
          <p:cNvSpPr txBox="1"/>
          <p:nvPr/>
        </p:nvSpPr>
        <p:spPr>
          <a:xfrm>
            <a:off x="203200" y="3429000"/>
            <a:ext cx="11785600" cy="3693319"/>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Number of employees by designation:</a:t>
            </a:r>
            <a:r>
              <a:rPr lang="en-US" b="0" i="0" dirty="0">
                <a:solidFill>
                  <a:srgbClr val="1F1F1F"/>
                </a:solidFill>
                <a:effectLst/>
                <a:latin typeface="Google Sans"/>
              </a:rPr>
              <a:t> The pie chart shows that the largest portion of employees are "Software Engineers," followed by "Quality Assurance" and "Business Development" roles. The remaining designations have smaller proportions of employees.</a:t>
            </a:r>
          </a:p>
          <a:p>
            <a:pPr algn="l">
              <a:buFont typeface="Arial" panose="020B0604020202020204" pitchFamily="34" charset="0"/>
              <a:buChar char="•"/>
            </a:pPr>
            <a:r>
              <a:rPr lang="en-US" b="1" i="0" dirty="0">
                <a:solidFill>
                  <a:srgbClr val="1F1F1F"/>
                </a:solidFill>
                <a:effectLst/>
                <a:latin typeface="Google Sans"/>
              </a:rPr>
              <a:t>Average salary by designation:</a:t>
            </a:r>
            <a:r>
              <a:rPr lang="en-US" b="0" i="0" dirty="0">
                <a:solidFill>
                  <a:srgbClr val="1F1F1F"/>
                </a:solidFill>
                <a:effectLst/>
                <a:latin typeface="Google Sans"/>
              </a:rPr>
              <a:t> The bar graph shows that "Software Engineers" have the highest average salary, followed by "Data Scientists" and "Business Development" roles. The average salary for "Software Engineers" is almost double that of "Quality Assurance" and "Customer Support" roles.</a:t>
            </a:r>
          </a:p>
          <a:p>
            <a:pPr algn="l">
              <a:buFont typeface="Arial" panose="020B0604020202020204" pitchFamily="34" charset="0"/>
              <a:buChar char="•"/>
            </a:pPr>
            <a:r>
              <a:rPr lang="en-US" b="1" i="0" dirty="0">
                <a:solidFill>
                  <a:srgbClr val="1F1F1F"/>
                </a:solidFill>
                <a:effectLst/>
                <a:latin typeface="Google Sans"/>
              </a:rPr>
              <a:t>Distribution of salaries:</a:t>
            </a:r>
            <a:r>
              <a:rPr lang="en-US" b="0" i="0" dirty="0">
                <a:solidFill>
                  <a:srgbClr val="1F1F1F"/>
                </a:solidFill>
                <a:effectLst/>
                <a:latin typeface="Google Sans"/>
              </a:rPr>
              <a:t> The salary distribution appears to be right-skewed, meaning there are more employees with lower salaries than there are with higher salaries. This is evident in the bar graph where the bars are shorter towards the higher salary range.</a:t>
            </a:r>
          </a:p>
          <a:p>
            <a:pPr algn="l">
              <a:buFont typeface="Arial" panose="020B0604020202020204" pitchFamily="34" charset="0"/>
              <a:buChar char="•"/>
            </a:pPr>
            <a:r>
              <a:rPr lang="en-US" b="1" i="0" dirty="0">
                <a:solidFill>
                  <a:srgbClr val="1F1F1F"/>
                </a:solidFill>
                <a:effectLst/>
                <a:latin typeface="Google Sans"/>
              </a:rPr>
              <a:t>Relationship between designation and salary:</a:t>
            </a:r>
            <a:r>
              <a:rPr lang="en-US" b="0" i="0" dirty="0">
                <a:solidFill>
                  <a:srgbClr val="1F1F1F"/>
                </a:solidFill>
                <a:effectLst/>
                <a:latin typeface="Google Sans"/>
              </a:rPr>
              <a:t> There seems to be a positive correlation between job title and average salary. Designations with more employees tend to have higher average salaries. However, </a:t>
            </a:r>
          </a:p>
          <a:p>
            <a:pPr algn="l">
              <a:buFont typeface="Arial" panose="020B0604020202020204" pitchFamily="34" charset="0"/>
              <a:buChar char="•"/>
            </a:pPr>
            <a:r>
              <a:rPr lang="en-US" b="0" i="0" dirty="0">
                <a:solidFill>
                  <a:srgbClr val="1F1F1F"/>
                </a:solidFill>
                <a:effectLst/>
                <a:latin typeface="Google Sans"/>
              </a:rPr>
              <a:t> it is important to note that this is just a general trend and there may be exceptions.</a:t>
            </a:r>
          </a:p>
          <a:p>
            <a:endParaRPr lang="en-IN" dirty="0"/>
          </a:p>
        </p:txBody>
      </p:sp>
    </p:spTree>
    <p:extLst>
      <p:ext uri="{BB962C8B-B14F-4D97-AF65-F5344CB8AC3E}">
        <p14:creationId xmlns:p14="http://schemas.microsoft.com/office/powerpoint/2010/main" val="235245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C4D1E-FACD-7C29-E42A-447F5E9CAEF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EADF4FC-D51B-95F2-6A0D-802F2B636FE3}"/>
              </a:ext>
            </a:extLst>
          </p:cNvPr>
          <p:cNvPicPr>
            <a:picLocks noChangeAspect="1"/>
          </p:cNvPicPr>
          <p:nvPr/>
        </p:nvPicPr>
        <p:blipFill>
          <a:blip r:embed="rId2"/>
          <a:stretch>
            <a:fillRect/>
          </a:stretch>
        </p:blipFill>
        <p:spPr>
          <a:xfrm>
            <a:off x="0" y="-279133"/>
            <a:ext cx="12192000" cy="7137133"/>
          </a:xfrm>
          <a:prstGeom prst="rect">
            <a:avLst/>
          </a:prstGeom>
        </p:spPr>
      </p:pic>
      <p:sp>
        <p:nvSpPr>
          <p:cNvPr id="3" name="Rectangle 2">
            <a:extLst>
              <a:ext uri="{FF2B5EF4-FFF2-40B4-BE49-F238E27FC236}">
                <a16:creationId xmlns:a16="http://schemas.microsoft.com/office/drawing/2014/main" id="{66BDECCC-F930-BF1F-5138-B24654D2E7CB}"/>
              </a:ext>
            </a:extLst>
          </p:cNvPr>
          <p:cNvSpPr/>
          <p:nvPr/>
        </p:nvSpPr>
        <p:spPr>
          <a:xfrm>
            <a:off x="179661" y="-207907"/>
            <a:ext cx="6670929"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CORRELATION MATRIX</a:t>
            </a:r>
          </a:p>
        </p:txBody>
      </p:sp>
      <p:pic>
        <p:nvPicPr>
          <p:cNvPr id="5" name="Picture 4">
            <a:extLst>
              <a:ext uri="{FF2B5EF4-FFF2-40B4-BE49-F238E27FC236}">
                <a16:creationId xmlns:a16="http://schemas.microsoft.com/office/drawing/2014/main" id="{8AB5BA77-ACD8-8CA2-2CC9-892402067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39" y="647694"/>
            <a:ext cx="5448525" cy="4679077"/>
          </a:xfrm>
          <a:prstGeom prst="rect">
            <a:avLst/>
          </a:prstGeom>
        </p:spPr>
      </p:pic>
      <p:sp>
        <p:nvSpPr>
          <p:cNvPr id="6" name="TextBox 5">
            <a:extLst>
              <a:ext uri="{FF2B5EF4-FFF2-40B4-BE49-F238E27FC236}">
                <a16:creationId xmlns:a16="http://schemas.microsoft.com/office/drawing/2014/main" id="{F0F47875-F4C9-87A2-A247-7A17C8A625F9}"/>
              </a:ext>
            </a:extLst>
          </p:cNvPr>
          <p:cNvSpPr txBox="1"/>
          <p:nvPr/>
        </p:nvSpPr>
        <p:spPr>
          <a:xfrm>
            <a:off x="278674" y="1071154"/>
            <a:ext cx="5982789" cy="4780796"/>
          </a:xfrm>
          <a:prstGeom prst="rect">
            <a:avLst/>
          </a:prstGeom>
          <a:noFill/>
        </p:spPr>
        <p:txBody>
          <a:bodyPr wrap="square" rtlCol="0">
            <a:spAutoFit/>
          </a:bodyPr>
          <a:lstStyle/>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Subject Relationships: Strong positive correlations exist between English and Computer Programming, Computer Programming and Electronics and Semiconductors, and Conscientiousness and Agreeableness, indicating subject scores tend to align.</a:t>
            </a:r>
            <a:endParaRPr lang="en-US" b="0" i="0" dirty="0">
              <a:solidFill>
                <a:srgbClr val="222222"/>
              </a:solidFill>
              <a:effectLst/>
              <a:latin typeface="Arial" panose="020B0604020202020204" pitchFamily="34" charset="0"/>
            </a:endParaRPr>
          </a:p>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Domain-Specific Correlations: Electrical Engineering and Civil Engineering are positively correlated within engineering subjects, contrasting with Telecommunication Engineering's weaker correlations.</a:t>
            </a:r>
            <a:endParaRPr lang="en-US" b="0" i="0" dirty="0">
              <a:solidFill>
                <a:srgbClr val="222222"/>
              </a:solidFill>
              <a:effectLst/>
              <a:latin typeface="Arial" panose="020B0604020202020204" pitchFamily="34" charset="0"/>
            </a:endParaRPr>
          </a:p>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Personality and Academics: While Conscientiousness correlates positively with several subjects, Neuroticism's negative correlation is less pronounced, making the overall personality-academics relationships unclear.</a:t>
            </a:r>
            <a:endParaRPr lang="en-US" b="0" i="0" dirty="0">
              <a:solidFill>
                <a:srgbClr val="222222"/>
              </a:solidFill>
              <a:effectLst/>
              <a:latin typeface="Arial" panose="020B0604020202020204" pitchFamily="34" charset="0"/>
            </a:endParaRPr>
          </a:p>
          <a:p>
            <a:br>
              <a:rPr lang="en-US" b="0" i="0" dirty="0">
                <a:solidFill>
                  <a:srgbClr val="222222"/>
                </a:solidFill>
                <a:effectLst/>
                <a:latin typeface="Google Sans"/>
              </a:rPr>
            </a:br>
            <a:endParaRPr lang="en-IN" dirty="0"/>
          </a:p>
        </p:txBody>
      </p:sp>
    </p:spTree>
    <p:extLst>
      <p:ext uri="{BB962C8B-B14F-4D97-AF65-F5344CB8AC3E}">
        <p14:creationId xmlns:p14="http://schemas.microsoft.com/office/powerpoint/2010/main" val="25975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93D47-44FD-6C37-8677-1F7040335EF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AD8FC3C-982D-4C5C-877F-B3F594A62A11}"/>
              </a:ext>
            </a:extLst>
          </p:cNvPr>
          <p:cNvPicPr>
            <a:picLocks noChangeAspect="1"/>
          </p:cNvPicPr>
          <p:nvPr/>
        </p:nvPicPr>
        <p:blipFill>
          <a:blip r:embed="rId2"/>
          <a:stretch>
            <a:fillRect/>
          </a:stretch>
        </p:blipFill>
        <p:spPr>
          <a:xfrm>
            <a:off x="0" y="-174630"/>
            <a:ext cx="12192000" cy="7032630"/>
          </a:xfrm>
          <a:prstGeom prst="rect">
            <a:avLst/>
          </a:prstGeom>
        </p:spPr>
      </p:pic>
      <p:pic>
        <p:nvPicPr>
          <p:cNvPr id="6" name="Picture 2">
            <a:extLst>
              <a:ext uri="{FF2B5EF4-FFF2-40B4-BE49-F238E27FC236}">
                <a16:creationId xmlns:a16="http://schemas.microsoft.com/office/drawing/2014/main" id="{CC9AC2E4-9D24-DD38-4AB3-7254AC26D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17" y="815461"/>
            <a:ext cx="4190269" cy="31210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397F7DB-1D07-A63D-D6F9-770BCEC737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815461"/>
            <a:ext cx="5914914" cy="30215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3D9BCD7-5CDE-6AA5-B41C-2109027D629D}"/>
              </a:ext>
            </a:extLst>
          </p:cNvPr>
          <p:cNvSpPr/>
          <p:nvPr/>
        </p:nvSpPr>
        <p:spPr>
          <a:xfrm>
            <a:off x="164017" y="-107870"/>
            <a:ext cx="8255377" cy="923330"/>
          </a:xfrm>
          <a:prstGeom prst="rect">
            <a:avLst/>
          </a:prstGeom>
          <a:noFill/>
        </p:spPr>
        <p:txBody>
          <a:bodyPr wrap="square" lIns="91440" tIns="45720" rIns="91440" bIns="45720">
            <a:spAutoFit/>
          </a:bodyPr>
          <a:lstStyle/>
          <a:p>
            <a:pPr algn="ctr"/>
            <a:r>
              <a:rPr lang="en-GB" sz="5400" b="1" dirty="0">
                <a:ln w="22225">
                  <a:solidFill>
                    <a:schemeClr val="accent2"/>
                  </a:solidFill>
                  <a:prstDash val="solid"/>
                </a:ln>
                <a:solidFill>
                  <a:schemeClr val="accent2">
                    <a:lumMod val="40000"/>
                    <a:lumOff val="60000"/>
                  </a:schemeClr>
                </a:solidFill>
              </a:rPr>
              <a:t>TIMES OF INDIA QUESTIONS</a:t>
            </a:r>
            <a:endParaRPr lang="en-GB" sz="5400" b="1" cap="none" spc="0" dirty="0">
              <a:ln w="22225">
                <a:solidFill>
                  <a:schemeClr val="accent2"/>
                </a:solidFill>
                <a:prstDash val="solid"/>
              </a:ln>
              <a:solidFill>
                <a:schemeClr val="accent2">
                  <a:lumMod val="40000"/>
                  <a:lumOff val="60000"/>
                </a:schemeClr>
              </a:solidFill>
              <a:effectLst/>
            </a:endParaRPr>
          </a:p>
        </p:txBody>
      </p:sp>
      <p:sp>
        <p:nvSpPr>
          <p:cNvPr id="10" name="TextBox 9">
            <a:extLst>
              <a:ext uri="{FF2B5EF4-FFF2-40B4-BE49-F238E27FC236}">
                <a16:creationId xmlns:a16="http://schemas.microsoft.com/office/drawing/2014/main" id="{BF8CBAC6-16B8-E0C6-CA73-BF104D97DD1D}"/>
              </a:ext>
            </a:extLst>
          </p:cNvPr>
          <p:cNvSpPr txBox="1"/>
          <p:nvPr/>
        </p:nvSpPr>
        <p:spPr>
          <a:xfrm>
            <a:off x="164017" y="4148667"/>
            <a:ext cx="11846897"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oogle Sans"/>
              </a:rPr>
              <a:t>The left side of the image show the count plot of the gender with respect to the gender and we can see that there are more no of the people are tending towards the</a:t>
            </a:r>
            <a:r>
              <a:rPr lang="en-IN" b="1" dirty="0">
                <a:latin typeface="Google Sans"/>
              </a:rPr>
              <a:t> </a:t>
            </a:r>
            <a:r>
              <a:rPr lang="en-IN" b="1" dirty="0" err="1">
                <a:solidFill>
                  <a:srgbClr val="FF0000"/>
                </a:solidFill>
                <a:latin typeface="Google Sans"/>
              </a:rPr>
              <a:t>cse</a:t>
            </a:r>
            <a:r>
              <a:rPr lang="en-IN" b="1" dirty="0">
                <a:solidFill>
                  <a:srgbClr val="FF0000"/>
                </a:solidFill>
                <a:latin typeface="Google Sans"/>
              </a:rPr>
              <a:t> (Computer science and Engineering) </a:t>
            </a:r>
            <a:r>
              <a:rPr lang="en-IN" dirty="0">
                <a:latin typeface="Google Sans"/>
              </a:rPr>
              <a:t>it is more than </a:t>
            </a:r>
            <a:r>
              <a:rPr lang="en-IN" b="1" dirty="0">
                <a:solidFill>
                  <a:srgbClr val="FF0000"/>
                </a:solidFill>
                <a:latin typeface="Google Sans"/>
              </a:rPr>
              <a:t>33%</a:t>
            </a:r>
            <a:r>
              <a:rPr lang="en-IN" dirty="0">
                <a:latin typeface="Google Sans"/>
              </a:rPr>
              <a:t> above than the electronics and communication engineering people</a:t>
            </a:r>
          </a:p>
          <a:p>
            <a:pPr marL="285750" indent="-285750">
              <a:buFont typeface="Arial" panose="020B0604020202020204" pitchFamily="34" charset="0"/>
              <a:buChar char="•"/>
            </a:pPr>
            <a:r>
              <a:rPr lang="en-IN" dirty="0">
                <a:latin typeface="Google Sans"/>
              </a:rPr>
              <a:t>The right side image is with respect to the Salaries to the designation for the computer science and Engineering we can see that for the role of </a:t>
            </a:r>
            <a:r>
              <a:rPr lang="en-IN" b="1" dirty="0">
                <a:solidFill>
                  <a:srgbClr val="FF0000"/>
                </a:solidFill>
                <a:latin typeface="Google Sans"/>
              </a:rPr>
              <a:t>Software Engineer and Programmer Analyst </a:t>
            </a:r>
            <a:r>
              <a:rPr lang="en-IN" dirty="0">
                <a:latin typeface="Google Sans"/>
              </a:rPr>
              <a:t>has the highest salary it is satisfied in the terms of the Times of India they told that it is around </a:t>
            </a:r>
            <a:r>
              <a:rPr lang="en-IN" b="1" dirty="0">
                <a:solidFill>
                  <a:srgbClr val="FF0000"/>
                </a:solidFill>
                <a:latin typeface="Google Sans"/>
              </a:rPr>
              <a:t>2.5 to 3 lakh’s </a:t>
            </a:r>
            <a:r>
              <a:rPr lang="en-IN" dirty="0">
                <a:latin typeface="Google Sans"/>
              </a:rPr>
              <a:t>but is around more than 10,000 extra </a:t>
            </a:r>
          </a:p>
        </p:txBody>
      </p:sp>
    </p:spTree>
    <p:extLst>
      <p:ext uri="{BB962C8B-B14F-4D97-AF65-F5344CB8AC3E}">
        <p14:creationId xmlns:p14="http://schemas.microsoft.com/office/powerpoint/2010/main" val="157365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2AA95-37D0-C75B-A6B4-7D94297E659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BC2EEF2-09A3-BA30-5CD9-BA6529EC4B51}"/>
              </a:ext>
            </a:extLst>
          </p:cNvPr>
          <p:cNvPicPr>
            <a:picLocks noChangeAspect="1"/>
          </p:cNvPicPr>
          <p:nvPr/>
        </p:nvPicPr>
        <p:blipFill>
          <a:blip r:embed="rId2"/>
          <a:stretch>
            <a:fillRect/>
          </a:stretch>
        </p:blipFill>
        <p:spPr>
          <a:xfrm>
            <a:off x="0" y="-279133"/>
            <a:ext cx="12192000" cy="7137133"/>
          </a:xfrm>
          <a:prstGeom prst="rect">
            <a:avLst/>
          </a:prstGeom>
        </p:spPr>
      </p:pic>
      <p:sp>
        <p:nvSpPr>
          <p:cNvPr id="3" name="Rectangle 2">
            <a:extLst>
              <a:ext uri="{FF2B5EF4-FFF2-40B4-BE49-F238E27FC236}">
                <a16:creationId xmlns:a16="http://schemas.microsoft.com/office/drawing/2014/main" id="{8CD54976-E065-96E2-2ADC-635F191EA907}"/>
              </a:ext>
            </a:extLst>
          </p:cNvPr>
          <p:cNvSpPr/>
          <p:nvPr/>
        </p:nvSpPr>
        <p:spPr>
          <a:xfrm>
            <a:off x="585202" y="105601"/>
            <a:ext cx="3316935"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Conclusion</a:t>
            </a:r>
          </a:p>
        </p:txBody>
      </p:sp>
      <p:sp>
        <p:nvSpPr>
          <p:cNvPr id="6" name="TextBox 5">
            <a:extLst>
              <a:ext uri="{FF2B5EF4-FFF2-40B4-BE49-F238E27FC236}">
                <a16:creationId xmlns:a16="http://schemas.microsoft.com/office/drawing/2014/main" id="{A1A04B93-33FA-A43F-78F4-FFFE866624B1}"/>
              </a:ext>
            </a:extLst>
          </p:cNvPr>
          <p:cNvSpPr txBox="1"/>
          <p:nvPr/>
        </p:nvSpPr>
        <p:spPr>
          <a:xfrm>
            <a:off x="423333" y="1371600"/>
            <a:ext cx="11480800"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F1F1F"/>
                </a:solidFill>
                <a:effectLst/>
                <a:latin typeface="Google Sans"/>
              </a:rPr>
              <a:t>More than 75% of the salary data falls around ₹3,70,000, indicating that over three-quarters of the dataset is below this figure. Meanwhile, 50% of the data ranges from ₹1,80,000 to ₹3,07,000, highlighting a significant spread in salaries within the middle portion of the distribution.</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The average salary for freshers is approximately ₹3,00,000 per annum, suggesting a starting benchmark for new entrants in the job market.</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Both men and women show a preference for Computer Science and Engineering over other specializations, indicating a strong inclination towards this field across genders.</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The average salaries for Software Engineering and Programming Analyst positions are almost identical, based on conclusions drawn from The Times of India. This similarity in earnings reflects the competitive compensation packages offered in these roles.</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Within the Computer Science and Engineering specialization, there are no individuals positioned as Hardware Engineers, pointing to a concentration of talent in software-oriented roles rather than hardware.</a:t>
            </a:r>
            <a:endParaRPr lang="en-IN" dirty="0"/>
          </a:p>
        </p:txBody>
      </p:sp>
    </p:spTree>
    <p:extLst>
      <p:ext uri="{BB962C8B-B14F-4D97-AF65-F5344CB8AC3E}">
        <p14:creationId xmlns:p14="http://schemas.microsoft.com/office/powerpoint/2010/main" val="3324338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B5FE96-00AD-CC69-62DE-D304B891A016}"/>
              </a:ext>
            </a:extLst>
          </p:cNvPr>
          <p:cNvPicPr>
            <a:picLocks noChangeAspect="1"/>
          </p:cNvPicPr>
          <p:nvPr/>
        </p:nvPicPr>
        <p:blipFill>
          <a:blip r:embed="rId2"/>
          <a:stretch>
            <a:fillRect/>
          </a:stretch>
        </p:blipFill>
        <p:spPr>
          <a:xfrm>
            <a:off x="0" y="-279133"/>
            <a:ext cx="12192000" cy="7137133"/>
          </a:xfrm>
          <a:prstGeom prst="rect">
            <a:avLst/>
          </a:prstGeom>
        </p:spPr>
      </p:pic>
      <p:pic>
        <p:nvPicPr>
          <p:cNvPr id="8" name="Picture 7">
            <a:extLst>
              <a:ext uri="{FF2B5EF4-FFF2-40B4-BE49-F238E27FC236}">
                <a16:creationId xmlns:a16="http://schemas.microsoft.com/office/drawing/2014/main" id="{F4A69607-1062-489A-5EE9-7B8C79536164}"/>
              </a:ext>
            </a:extLst>
          </p:cNvPr>
          <p:cNvPicPr>
            <a:picLocks noChangeAspect="1"/>
          </p:cNvPicPr>
          <p:nvPr/>
        </p:nvPicPr>
        <p:blipFill>
          <a:blip r:embed="rId2"/>
          <a:stretch>
            <a:fillRect/>
          </a:stretch>
        </p:blipFill>
        <p:spPr>
          <a:xfrm>
            <a:off x="0" y="0"/>
            <a:ext cx="12192000" cy="6858001"/>
          </a:xfrm>
          <a:prstGeom prst="rect">
            <a:avLst/>
          </a:prstGeom>
        </p:spPr>
      </p:pic>
      <p:pic>
        <p:nvPicPr>
          <p:cNvPr id="9" name="Google Shape;116;p5">
            <a:extLst>
              <a:ext uri="{FF2B5EF4-FFF2-40B4-BE49-F238E27FC236}">
                <a16:creationId xmlns:a16="http://schemas.microsoft.com/office/drawing/2014/main" id="{531E59C1-BBBF-590D-B1E5-2EC607E60C2A}"/>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0" name="Google Shape;117;p5">
            <a:extLst>
              <a:ext uri="{FF2B5EF4-FFF2-40B4-BE49-F238E27FC236}">
                <a16:creationId xmlns:a16="http://schemas.microsoft.com/office/drawing/2014/main" id="{BDFE50EA-A92E-6DF8-A897-D1926609ECC5}"/>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909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6ABB5A-42BC-9BC5-EB22-208CAE245268}"/>
              </a:ext>
            </a:extLst>
          </p:cNvPr>
          <p:cNvPicPr>
            <a:picLocks noChangeAspect="1"/>
          </p:cNvPicPr>
          <p:nvPr/>
        </p:nvPicPr>
        <p:blipFill>
          <a:blip r:embed="rId2"/>
          <a:stretch>
            <a:fillRect/>
          </a:stretch>
        </p:blipFill>
        <p:spPr>
          <a:xfrm>
            <a:off x="0" y="-1"/>
            <a:ext cx="12192000" cy="6858001"/>
          </a:xfrm>
          <a:prstGeom prst="rect">
            <a:avLst/>
          </a:prstGeom>
        </p:spPr>
      </p:pic>
      <p:pic>
        <p:nvPicPr>
          <p:cNvPr id="3" name="Picture 2">
            <a:extLst>
              <a:ext uri="{FF2B5EF4-FFF2-40B4-BE49-F238E27FC236}">
                <a16:creationId xmlns:a16="http://schemas.microsoft.com/office/drawing/2014/main" id="{7B1794F0-D456-6EAE-C84B-53172B82E8FB}"/>
              </a:ext>
            </a:extLst>
          </p:cNvPr>
          <p:cNvPicPr>
            <a:picLocks noChangeAspect="1"/>
          </p:cNvPicPr>
          <p:nvPr/>
        </p:nvPicPr>
        <p:blipFill>
          <a:blip r:embed="rId2"/>
          <a:stretch>
            <a:fillRect/>
          </a:stretch>
        </p:blipFill>
        <p:spPr>
          <a:xfrm>
            <a:off x="0" y="-1"/>
            <a:ext cx="12192000" cy="6858001"/>
          </a:xfrm>
          <a:prstGeom prst="rect">
            <a:avLst/>
          </a:prstGeom>
        </p:spPr>
      </p:pic>
      <p:sp>
        <p:nvSpPr>
          <p:cNvPr id="4" name="TextBox 3">
            <a:extLst>
              <a:ext uri="{FF2B5EF4-FFF2-40B4-BE49-F238E27FC236}">
                <a16:creationId xmlns:a16="http://schemas.microsoft.com/office/drawing/2014/main" id="{3506CE1E-5751-D1C1-45AB-020F863DC26D}"/>
              </a:ext>
            </a:extLst>
          </p:cNvPr>
          <p:cNvSpPr txBox="1"/>
          <p:nvPr/>
        </p:nvSpPr>
        <p:spPr>
          <a:xfrm>
            <a:off x="396240" y="325120"/>
            <a:ext cx="3434080" cy="646331"/>
          </a:xfrm>
          <a:prstGeom prst="rect">
            <a:avLst/>
          </a:prstGeom>
          <a:noFill/>
        </p:spPr>
        <p:txBody>
          <a:bodyPr wrap="square">
            <a:spAutoFit/>
          </a:bodyPr>
          <a:lstStyle/>
          <a:p>
            <a:r>
              <a:rPr lang="en-US" sz="3600" b="1" dirty="0">
                <a:solidFill>
                  <a:srgbClr val="FF0000"/>
                </a:solidFill>
                <a:latin typeface="Times New Roman" panose="02020603050405020304" pitchFamily="18" charset="0"/>
                <a:cs typeface="Times New Roman" panose="02020603050405020304" pitchFamily="18" charset="0"/>
              </a:rPr>
              <a:t>About</a:t>
            </a:r>
            <a:r>
              <a:rPr lang="en-US" sz="3600" b="1" dirty="0">
                <a:solidFill>
                  <a:srgbClr val="FF0000"/>
                </a:solidFill>
              </a:rPr>
              <a:t> Me</a:t>
            </a:r>
          </a:p>
        </p:txBody>
      </p:sp>
      <p:sp>
        <p:nvSpPr>
          <p:cNvPr id="5" name="TextBox 4">
            <a:extLst>
              <a:ext uri="{FF2B5EF4-FFF2-40B4-BE49-F238E27FC236}">
                <a16:creationId xmlns:a16="http://schemas.microsoft.com/office/drawing/2014/main" id="{326387C4-5B61-98F2-E2A7-84B19B3DA510}"/>
              </a:ext>
            </a:extLst>
          </p:cNvPr>
          <p:cNvSpPr txBox="1"/>
          <p:nvPr/>
        </p:nvSpPr>
        <p:spPr>
          <a:xfrm>
            <a:off x="1998134" y="1681480"/>
            <a:ext cx="8695268" cy="2523768"/>
          </a:xfrm>
          <a:prstGeom prst="rect">
            <a:avLst/>
          </a:prstGeom>
          <a:noFill/>
        </p:spPr>
        <p:txBody>
          <a:bodyPr wrap="square" rtlCol="0">
            <a:spAutoFit/>
          </a:bodyPr>
          <a:lstStyle/>
          <a:p>
            <a:pPr algn="ctr"/>
            <a:r>
              <a:rPr lang="en-IN" sz="2800" dirty="0">
                <a:latin typeface="Google Sans"/>
                <a:cs typeface="Times New Roman" panose="02020603050405020304" pitchFamily="18" charset="0"/>
              </a:rPr>
              <a:t>My Name is BADISHAGANDU RAVINDER,</a:t>
            </a:r>
          </a:p>
          <a:p>
            <a:pPr algn="ctr"/>
            <a:r>
              <a:rPr lang="en-IN" sz="2800" dirty="0">
                <a:latin typeface="Google Sans"/>
                <a:cs typeface="Times New Roman" panose="02020603050405020304" pitchFamily="18" charset="0"/>
              </a:rPr>
              <a:t>I Graduated My B tech in the stream of </a:t>
            </a:r>
          </a:p>
          <a:p>
            <a:pPr algn="ctr"/>
            <a:r>
              <a:rPr lang="en-IN" sz="2800" dirty="0">
                <a:latin typeface="Google Sans"/>
                <a:cs typeface="Times New Roman" panose="02020603050405020304" pitchFamily="18" charset="0"/>
              </a:rPr>
              <a:t>Electronics and Communication Engineering</a:t>
            </a:r>
          </a:p>
          <a:p>
            <a:pPr algn="ctr"/>
            <a:r>
              <a:rPr lang="en-IN" sz="2800" dirty="0">
                <a:latin typeface="Google Sans"/>
                <a:cs typeface="Times New Roman" panose="02020603050405020304" pitchFamily="18" charset="0"/>
                <a:hlinkClick r:id="rId3"/>
              </a:rPr>
              <a:t>LinkedIn</a:t>
            </a:r>
            <a:r>
              <a:rPr lang="en-IN" sz="2800" dirty="0">
                <a:latin typeface="Google Sans"/>
                <a:cs typeface="Times New Roman" panose="02020603050405020304" pitchFamily="18" charset="0"/>
              </a:rPr>
              <a:t> </a:t>
            </a:r>
          </a:p>
          <a:p>
            <a:pPr algn="ctr"/>
            <a:r>
              <a:rPr lang="en-IN" sz="2800" u="sng" dirty="0">
                <a:latin typeface="Google Sans"/>
                <a:cs typeface="Times New Roman" panose="02020603050405020304" pitchFamily="18" charset="0"/>
                <a:hlinkClick r:id="rId4"/>
              </a:rPr>
              <a:t>GITHUB</a:t>
            </a:r>
            <a:endParaRPr lang="en-IN" sz="2800" u="sng" dirty="0">
              <a:latin typeface="Google Sans"/>
              <a:cs typeface="Times New Roman" panose="02020603050405020304" pitchFamily="18" charset="0"/>
            </a:endParaRPr>
          </a:p>
          <a:p>
            <a:pPr algn="ctr"/>
            <a:endParaRPr lang="en-IN" dirty="0">
              <a:latin typeface="Google Sans"/>
              <a:cs typeface="Times New Roman" panose="02020603050405020304" pitchFamily="18" charset="0"/>
            </a:endParaRPr>
          </a:p>
        </p:txBody>
      </p:sp>
    </p:spTree>
    <p:extLst>
      <p:ext uri="{BB962C8B-B14F-4D97-AF65-F5344CB8AC3E}">
        <p14:creationId xmlns:p14="http://schemas.microsoft.com/office/powerpoint/2010/main" val="238493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8F365-AF7D-11B3-64B3-192DC1BB689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F822FE1-AC36-1CB0-B816-BF65F0F25024}"/>
              </a:ext>
            </a:extLst>
          </p:cNvPr>
          <p:cNvPicPr>
            <a:picLocks noChangeAspect="1"/>
          </p:cNvPicPr>
          <p:nvPr/>
        </p:nvPicPr>
        <p:blipFill>
          <a:blip r:embed="rId2"/>
          <a:stretch>
            <a:fillRect/>
          </a:stretch>
        </p:blipFill>
        <p:spPr>
          <a:xfrm>
            <a:off x="0" y="-1"/>
            <a:ext cx="12192000" cy="6858001"/>
          </a:xfrm>
          <a:prstGeom prst="rect">
            <a:avLst/>
          </a:prstGeom>
        </p:spPr>
      </p:pic>
      <p:sp>
        <p:nvSpPr>
          <p:cNvPr id="4" name="TextBox 3">
            <a:extLst>
              <a:ext uri="{FF2B5EF4-FFF2-40B4-BE49-F238E27FC236}">
                <a16:creationId xmlns:a16="http://schemas.microsoft.com/office/drawing/2014/main" id="{F03F84F1-6944-CB12-A95E-01A60A4A17C5}"/>
              </a:ext>
            </a:extLst>
          </p:cNvPr>
          <p:cNvSpPr txBox="1"/>
          <p:nvPr/>
        </p:nvSpPr>
        <p:spPr>
          <a:xfrm>
            <a:off x="467360" y="470654"/>
            <a:ext cx="6096000" cy="523220"/>
          </a:xfrm>
          <a:prstGeom prst="rect">
            <a:avLst/>
          </a:prstGeom>
          <a:noFill/>
        </p:spPr>
        <p:txBody>
          <a:bodyPr wrap="square">
            <a:spAutoFit/>
          </a:bodyPr>
          <a:lstStyle/>
          <a:p>
            <a:r>
              <a:rPr lang="en-GB" sz="2800" b="1" dirty="0">
                <a:solidFill>
                  <a:srgbClr val="FF0000"/>
                </a:solidFill>
                <a:latin typeface="Google Sans"/>
                <a:cs typeface="Times New Roman" panose="02020603050405020304" pitchFamily="18" charset="0"/>
              </a:rPr>
              <a:t>ABOUT DATASET</a:t>
            </a:r>
            <a:endParaRPr lang="en-IN" sz="2800" dirty="0">
              <a:latin typeface="Google Sans"/>
            </a:endParaRPr>
          </a:p>
        </p:txBody>
      </p:sp>
      <p:sp>
        <p:nvSpPr>
          <p:cNvPr id="5" name="TextBox 4">
            <a:extLst>
              <a:ext uri="{FF2B5EF4-FFF2-40B4-BE49-F238E27FC236}">
                <a16:creationId xmlns:a16="http://schemas.microsoft.com/office/drawing/2014/main" id="{09AD56EE-F6C8-0672-D0C6-DD844D4420DE}"/>
              </a:ext>
            </a:extLst>
          </p:cNvPr>
          <p:cNvSpPr txBox="1"/>
          <p:nvPr/>
        </p:nvSpPr>
        <p:spPr>
          <a:xfrm>
            <a:off x="467360" y="993874"/>
            <a:ext cx="10220960" cy="2862322"/>
          </a:xfrm>
          <a:prstGeom prst="rect">
            <a:avLst/>
          </a:prstGeom>
          <a:noFill/>
        </p:spPr>
        <p:txBody>
          <a:bodyPr wrap="square" rtlCol="0">
            <a:spAutoFit/>
          </a:bodyPr>
          <a:lstStyle/>
          <a:p>
            <a:pPr marR="469900" algn="just" rtl="0">
              <a:spcBef>
                <a:spcPts val="0"/>
              </a:spcBef>
              <a:spcAft>
                <a:spcPts val="0"/>
              </a:spcAft>
            </a:pPr>
            <a:r>
              <a:rPr lang="en-US" b="0" i="0" u="none" strike="noStrike" dirty="0">
                <a:solidFill>
                  <a:srgbClr val="000000"/>
                </a:solidFill>
                <a:effectLst/>
                <a:latin typeface="Google Sans"/>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endParaRPr lang="en-US" b="0" dirty="0">
              <a:effectLst/>
              <a:latin typeface="Google Sans"/>
            </a:endParaRPr>
          </a:p>
          <a:p>
            <a:br>
              <a:rPr lang="en-US" dirty="0">
                <a:latin typeface="Google Sans"/>
              </a:rPr>
            </a:br>
            <a:endParaRPr lang="en-IN" dirty="0">
              <a:latin typeface="Google Sans"/>
            </a:endParaRPr>
          </a:p>
        </p:txBody>
      </p:sp>
      <p:sp>
        <p:nvSpPr>
          <p:cNvPr id="6" name="TextBox 5">
            <a:extLst>
              <a:ext uri="{FF2B5EF4-FFF2-40B4-BE49-F238E27FC236}">
                <a16:creationId xmlns:a16="http://schemas.microsoft.com/office/drawing/2014/main" id="{5FC88FEF-EA3F-1208-59C3-5FEF189A8CC8}"/>
              </a:ext>
            </a:extLst>
          </p:cNvPr>
          <p:cNvSpPr txBox="1"/>
          <p:nvPr/>
        </p:nvSpPr>
        <p:spPr>
          <a:xfrm>
            <a:off x="467360" y="3369457"/>
            <a:ext cx="3088640" cy="646331"/>
          </a:xfrm>
          <a:prstGeom prst="rect">
            <a:avLst/>
          </a:prstGeom>
          <a:noFill/>
        </p:spPr>
        <p:txBody>
          <a:bodyPr wrap="square">
            <a:spAutoFit/>
          </a:bodyPr>
          <a:lstStyle/>
          <a:p>
            <a:r>
              <a:rPr lang="en-GB" sz="3600" b="1" dirty="0">
                <a:solidFill>
                  <a:srgbClr val="FF0000"/>
                </a:solidFill>
                <a:latin typeface="Google Sans"/>
                <a:cs typeface="Times New Roman" panose="02020603050405020304" pitchFamily="18" charset="0"/>
              </a:rPr>
              <a:t>Objective</a:t>
            </a:r>
            <a:r>
              <a:rPr lang="en-GB" sz="2800" b="1" dirty="0">
                <a:solidFill>
                  <a:srgbClr val="FF0000"/>
                </a:solidFill>
                <a:latin typeface="Google Sans"/>
                <a:cs typeface="Times New Roman" panose="02020603050405020304" pitchFamily="18" charset="0"/>
              </a:rPr>
              <a:t>:</a:t>
            </a:r>
            <a:endParaRPr lang="en-IN" sz="2800" b="1" dirty="0">
              <a:latin typeface="Google Sans"/>
              <a:cs typeface="Times New Roman" panose="02020603050405020304" pitchFamily="18" charset="0"/>
            </a:endParaRPr>
          </a:p>
        </p:txBody>
      </p:sp>
      <p:sp>
        <p:nvSpPr>
          <p:cNvPr id="7" name="TextBox 6">
            <a:extLst>
              <a:ext uri="{FF2B5EF4-FFF2-40B4-BE49-F238E27FC236}">
                <a16:creationId xmlns:a16="http://schemas.microsoft.com/office/drawing/2014/main" id="{5AB1E99D-1D74-57A6-03F5-6A0F5B6B1EA1}"/>
              </a:ext>
            </a:extLst>
          </p:cNvPr>
          <p:cNvSpPr txBox="1"/>
          <p:nvPr/>
        </p:nvSpPr>
        <p:spPr>
          <a:xfrm>
            <a:off x="535094" y="4111407"/>
            <a:ext cx="10220960" cy="1477328"/>
          </a:xfrm>
          <a:prstGeom prst="rect">
            <a:avLst/>
          </a:prstGeom>
          <a:noFill/>
        </p:spPr>
        <p:txBody>
          <a:bodyPr wrap="square" rtlCol="0">
            <a:spAutoFit/>
          </a:bodyPr>
          <a:lstStyle/>
          <a:p>
            <a:pPr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Google Sans"/>
                <a:cs typeface="Times New Roman" panose="02020603050405020304" pitchFamily="18" charset="0"/>
              </a:rPr>
              <a:t> Times of India article dated Jan 18, 2019 states that After doing the Computer Science and Engineering if you take up the jobs as Programming Analyst Software Engineer, Hardware Engineer and Associate Engineer . You can earn up to 2.5 to 3 lac</a:t>
            </a:r>
          </a:p>
          <a:p>
            <a:pPr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Google Sans"/>
                <a:cs typeface="Times New Roman" panose="02020603050405020304" pitchFamily="18" charset="0"/>
              </a:rPr>
              <a:t> Is there a relationship between gender and specialization? (i.e. Does the preference of Specialization depend on the Gender?</a:t>
            </a:r>
          </a:p>
        </p:txBody>
      </p:sp>
    </p:spTree>
    <p:extLst>
      <p:ext uri="{BB962C8B-B14F-4D97-AF65-F5344CB8AC3E}">
        <p14:creationId xmlns:p14="http://schemas.microsoft.com/office/powerpoint/2010/main" val="174570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7BE3C-E80B-BBAD-4953-2F2DAF7586A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B783FBE-6C62-6701-ACAD-84C1C38D90E0}"/>
              </a:ext>
            </a:extLst>
          </p:cNvPr>
          <p:cNvPicPr>
            <a:picLocks noChangeAspect="1"/>
          </p:cNvPicPr>
          <p:nvPr/>
        </p:nvPicPr>
        <p:blipFill>
          <a:blip r:embed="rId2"/>
          <a:stretch>
            <a:fillRect/>
          </a:stretch>
        </p:blipFill>
        <p:spPr>
          <a:xfrm>
            <a:off x="0" y="-1"/>
            <a:ext cx="12192000" cy="6858001"/>
          </a:xfrm>
          <a:prstGeom prst="rect">
            <a:avLst/>
          </a:prstGeom>
        </p:spPr>
      </p:pic>
      <p:pic>
        <p:nvPicPr>
          <p:cNvPr id="4" name="Picture 3">
            <a:extLst>
              <a:ext uri="{FF2B5EF4-FFF2-40B4-BE49-F238E27FC236}">
                <a16:creationId xmlns:a16="http://schemas.microsoft.com/office/drawing/2014/main" id="{A3B4C176-7C51-BF87-23BC-82FE376BAF7B}"/>
              </a:ext>
            </a:extLst>
          </p:cNvPr>
          <p:cNvPicPr>
            <a:picLocks noChangeAspect="1"/>
          </p:cNvPicPr>
          <p:nvPr/>
        </p:nvPicPr>
        <p:blipFill>
          <a:blip r:embed="rId3"/>
          <a:stretch>
            <a:fillRect/>
          </a:stretch>
        </p:blipFill>
        <p:spPr>
          <a:xfrm>
            <a:off x="40640" y="991811"/>
            <a:ext cx="12110720" cy="2273417"/>
          </a:xfrm>
          <a:prstGeom prst="rect">
            <a:avLst/>
          </a:prstGeom>
        </p:spPr>
      </p:pic>
      <p:pic>
        <p:nvPicPr>
          <p:cNvPr id="6" name="Picture 5">
            <a:extLst>
              <a:ext uri="{FF2B5EF4-FFF2-40B4-BE49-F238E27FC236}">
                <a16:creationId xmlns:a16="http://schemas.microsoft.com/office/drawing/2014/main" id="{778FB818-CE6F-8FF8-F88C-0DB7A5A568E9}"/>
              </a:ext>
            </a:extLst>
          </p:cNvPr>
          <p:cNvPicPr>
            <a:picLocks noChangeAspect="1"/>
          </p:cNvPicPr>
          <p:nvPr/>
        </p:nvPicPr>
        <p:blipFill>
          <a:blip r:embed="rId4"/>
          <a:stretch>
            <a:fillRect/>
          </a:stretch>
        </p:blipFill>
        <p:spPr>
          <a:xfrm>
            <a:off x="40640" y="3428999"/>
            <a:ext cx="12110720" cy="2248016"/>
          </a:xfrm>
          <a:prstGeom prst="rect">
            <a:avLst/>
          </a:prstGeom>
        </p:spPr>
      </p:pic>
      <p:sp>
        <p:nvSpPr>
          <p:cNvPr id="7" name="TextBox 6">
            <a:extLst>
              <a:ext uri="{FF2B5EF4-FFF2-40B4-BE49-F238E27FC236}">
                <a16:creationId xmlns:a16="http://schemas.microsoft.com/office/drawing/2014/main" id="{CB6CC83F-A103-FEFB-181D-E293EBB9A55D}"/>
              </a:ext>
            </a:extLst>
          </p:cNvPr>
          <p:cNvSpPr txBox="1"/>
          <p:nvPr/>
        </p:nvSpPr>
        <p:spPr>
          <a:xfrm>
            <a:off x="0" y="203518"/>
            <a:ext cx="6197600" cy="646331"/>
          </a:xfrm>
          <a:prstGeom prst="rect">
            <a:avLst/>
          </a:prstGeom>
          <a:noFill/>
        </p:spPr>
        <p:txBody>
          <a:bodyPr wrap="square">
            <a:spAutoFit/>
          </a:bodyPr>
          <a:lstStyle/>
          <a:p>
            <a:r>
              <a:rPr lang="en-IN" sz="3600" b="1" dirty="0">
                <a:solidFill>
                  <a:srgbClr val="FF0000"/>
                </a:solidFill>
                <a:latin typeface="Times New Roman" panose="02020603050405020304" pitchFamily="18" charset="0"/>
                <a:cs typeface="Times New Roman" panose="02020603050405020304" pitchFamily="18" charset="0"/>
              </a:rPr>
              <a:t>Raw Data : </a:t>
            </a:r>
            <a:endParaRPr lang="en-IN" sz="3600" dirty="0"/>
          </a:p>
        </p:txBody>
      </p:sp>
    </p:spTree>
    <p:extLst>
      <p:ext uri="{BB962C8B-B14F-4D97-AF65-F5344CB8AC3E}">
        <p14:creationId xmlns:p14="http://schemas.microsoft.com/office/powerpoint/2010/main" val="38871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810A9-2816-7CCF-BA2A-538D90A9C1C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F4A6109-1548-74F2-3502-CE52460AB53F}"/>
              </a:ext>
            </a:extLst>
          </p:cNvPr>
          <p:cNvPicPr>
            <a:picLocks noChangeAspect="1"/>
          </p:cNvPicPr>
          <p:nvPr/>
        </p:nvPicPr>
        <p:blipFill>
          <a:blip r:embed="rId2"/>
          <a:stretch>
            <a:fillRect/>
          </a:stretch>
        </p:blipFill>
        <p:spPr>
          <a:xfrm>
            <a:off x="0" y="-1"/>
            <a:ext cx="12192000" cy="6858001"/>
          </a:xfrm>
          <a:prstGeom prst="rect">
            <a:avLst/>
          </a:prstGeom>
        </p:spPr>
      </p:pic>
      <p:pic>
        <p:nvPicPr>
          <p:cNvPr id="4" name="Picture 3">
            <a:extLst>
              <a:ext uri="{FF2B5EF4-FFF2-40B4-BE49-F238E27FC236}">
                <a16:creationId xmlns:a16="http://schemas.microsoft.com/office/drawing/2014/main" id="{AB9A9913-7F16-3B14-8378-5D69EEA20BFE}"/>
              </a:ext>
            </a:extLst>
          </p:cNvPr>
          <p:cNvPicPr>
            <a:picLocks noChangeAspect="1"/>
          </p:cNvPicPr>
          <p:nvPr/>
        </p:nvPicPr>
        <p:blipFill>
          <a:blip r:embed="rId3"/>
          <a:stretch>
            <a:fillRect/>
          </a:stretch>
        </p:blipFill>
        <p:spPr>
          <a:xfrm>
            <a:off x="5207268" y="665231"/>
            <a:ext cx="5005136" cy="5526873"/>
          </a:xfrm>
          <a:prstGeom prst="rect">
            <a:avLst/>
          </a:prstGeom>
        </p:spPr>
      </p:pic>
      <p:pic>
        <p:nvPicPr>
          <p:cNvPr id="9" name="Picture 8">
            <a:extLst>
              <a:ext uri="{FF2B5EF4-FFF2-40B4-BE49-F238E27FC236}">
                <a16:creationId xmlns:a16="http://schemas.microsoft.com/office/drawing/2014/main" id="{0F4941D8-329B-BB48-BB40-31711ABC7A8D}"/>
              </a:ext>
            </a:extLst>
          </p:cNvPr>
          <p:cNvPicPr>
            <a:picLocks noChangeAspect="1"/>
          </p:cNvPicPr>
          <p:nvPr/>
        </p:nvPicPr>
        <p:blipFill>
          <a:blip r:embed="rId4"/>
          <a:stretch>
            <a:fillRect/>
          </a:stretch>
        </p:blipFill>
        <p:spPr>
          <a:xfrm>
            <a:off x="102579" y="665231"/>
            <a:ext cx="5104688" cy="5813845"/>
          </a:xfrm>
          <a:prstGeom prst="rect">
            <a:avLst/>
          </a:prstGeom>
        </p:spPr>
      </p:pic>
    </p:spTree>
    <p:extLst>
      <p:ext uri="{BB962C8B-B14F-4D97-AF65-F5344CB8AC3E}">
        <p14:creationId xmlns:p14="http://schemas.microsoft.com/office/powerpoint/2010/main" val="271211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70DBD2-0759-81E1-5C55-10D6B7F2D7BA}"/>
              </a:ext>
            </a:extLst>
          </p:cNvPr>
          <p:cNvPicPr>
            <a:picLocks noChangeAspect="1"/>
          </p:cNvPicPr>
          <p:nvPr/>
        </p:nvPicPr>
        <p:blipFill>
          <a:blip r:embed="rId2"/>
          <a:stretch>
            <a:fillRect/>
          </a:stretch>
        </p:blipFill>
        <p:spPr>
          <a:xfrm>
            <a:off x="0" y="-279133"/>
            <a:ext cx="12192000" cy="6858001"/>
          </a:xfrm>
          <a:prstGeom prst="rect">
            <a:avLst/>
          </a:prstGeom>
        </p:spPr>
      </p:pic>
      <p:sp>
        <p:nvSpPr>
          <p:cNvPr id="5" name="Rectangle 4">
            <a:extLst>
              <a:ext uri="{FF2B5EF4-FFF2-40B4-BE49-F238E27FC236}">
                <a16:creationId xmlns:a16="http://schemas.microsoft.com/office/drawing/2014/main" id="{97EC13E5-F295-DEAE-27B6-0B43B81743BF}"/>
              </a:ext>
            </a:extLst>
          </p:cNvPr>
          <p:cNvSpPr/>
          <p:nvPr/>
        </p:nvSpPr>
        <p:spPr>
          <a:xfrm>
            <a:off x="2072641" y="0"/>
            <a:ext cx="7813040" cy="923330"/>
          </a:xfrm>
          <a:prstGeom prst="rect">
            <a:avLst/>
          </a:prstGeom>
          <a:noFill/>
        </p:spPr>
        <p:txBody>
          <a:bodyPr wrap="square" lIns="91440" tIns="45720" rIns="91440" bIns="45720">
            <a:spAutoFit/>
          </a:bodyPr>
          <a:lstStyle/>
          <a:p>
            <a:pPr algn="ctr"/>
            <a:r>
              <a:rPr lang="en-GB"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Exploratory </a:t>
            </a:r>
            <a:r>
              <a:rPr lang="en-GB"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r>
              <a:rPr lang="en-GB"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ata Analysis</a:t>
            </a:r>
          </a:p>
        </p:txBody>
      </p:sp>
      <p:sp>
        <p:nvSpPr>
          <p:cNvPr id="6" name="TextBox 5">
            <a:extLst>
              <a:ext uri="{FF2B5EF4-FFF2-40B4-BE49-F238E27FC236}">
                <a16:creationId xmlns:a16="http://schemas.microsoft.com/office/drawing/2014/main" id="{81CF47CC-0F9A-C00A-1B93-50D2EDC03CEA}"/>
              </a:ext>
            </a:extLst>
          </p:cNvPr>
          <p:cNvSpPr txBox="1"/>
          <p:nvPr/>
        </p:nvSpPr>
        <p:spPr>
          <a:xfrm>
            <a:off x="399447" y="779303"/>
            <a:ext cx="4612640" cy="584775"/>
          </a:xfrm>
          <a:prstGeom prst="rect">
            <a:avLst/>
          </a:prstGeom>
          <a:noFill/>
        </p:spPr>
        <p:txBody>
          <a:bodyPr wrap="square" rtlCol="0">
            <a:spAutoFit/>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DATA CLEANING:</a:t>
            </a:r>
          </a:p>
        </p:txBody>
      </p:sp>
      <p:sp>
        <p:nvSpPr>
          <p:cNvPr id="8" name="TextBox 7">
            <a:extLst>
              <a:ext uri="{FF2B5EF4-FFF2-40B4-BE49-F238E27FC236}">
                <a16:creationId xmlns:a16="http://schemas.microsoft.com/office/drawing/2014/main" id="{C88C8EC9-6619-EC32-D226-F1ACEE2CA568}"/>
              </a:ext>
            </a:extLst>
          </p:cNvPr>
          <p:cNvSpPr txBox="1"/>
          <p:nvPr/>
        </p:nvSpPr>
        <p:spPr>
          <a:xfrm>
            <a:off x="374851" y="1432316"/>
            <a:ext cx="11208619" cy="3693319"/>
          </a:xfrm>
          <a:prstGeom prst="rect">
            <a:avLst/>
          </a:prstGeom>
          <a:noFill/>
        </p:spPr>
        <p:txBody>
          <a:bodyPr wrap="square">
            <a:spAutoFit/>
          </a:bodyPr>
          <a:lstStyle/>
          <a:p>
            <a:r>
              <a:rPr lang="en-US" dirty="0">
                <a:latin typeface="Google Sans"/>
                <a:cs typeface="Times New Roman" panose="02020603050405020304" pitchFamily="18" charset="0"/>
              </a:rPr>
              <a:t>1. </a:t>
            </a:r>
            <a:r>
              <a:rPr lang="en-US" b="1" dirty="0">
                <a:latin typeface="Google Sans"/>
                <a:cs typeface="Times New Roman" panose="02020603050405020304" pitchFamily="18" charset="0"/>
              </a:rPr>
              <a:t>Standardization of Dates and Scores</a:t>
            </a:r>
            <a:r>
              <a:rPr lang="en-US" dirty="0">
                <a:latin typeface="Google Sans"/>
                <a:cs typeface="Times New Roman" panose="02020603050405020304" pitchFamily="18" charset="0"/>
              </a:rPr>
              <a:t>: Conversion of 'Date of joining' and 'Date of Birth' to DateTime format, and replacement of "-1" scores in technical subjects with NaN to accurately reflect students from non-related branches.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2. </a:t>
            </a:r>
            <a:r>
              <a:rPr lang="en-US" b="1" dirty="0">
                <a:latin typeface="Google Sans"/>
                <a:cs typeface="Times New Roman" panose="02020603050405020304" pitchFamily="18" charset="0"/>
              </a:rPr>
              <a:t>Column Optimization</a:t>
            </a:r>
            <a:r>
              <a:rPr lang="en-US" dirty="0">
                <a:latin typeface="Google Sans"/>
                <a:cs typeface="Times New Roman" panose="02020603050405020304" pitchFamily="18" charset="0"/>
              </a:rPr>
              <a:t>: Removal of unnecessary columns like 'Unnamed: 0', '</a:t>
            </a:r>
            <a:r>
              <a:rPr lang="en-US" dirty="0" err="1">
                <a:latin typeface="Google Sans"/>
                <a:cs typeface="Times New Roman" panose="02020603050405020304" pitchFamily="18" charset="0"/>
              </a:rPr>
              <a:t>CollegeCityId</a:t>
            </a:r>
            <a:r>
              <a:rPr lang="en-US" dirty="0">
                <a:latin typeface="Google Sans"/>
                <a:cs typeface="Times New Roman" panose="02020603050405020304" pitchFamily="18" charset="0"/>
              </a:rPr>
              <a:t>', and 'Id', alongside updating 'Date of leaving' to current dates for ongoing positions, streamlining the dataset for analysis.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3. </a:t>
            </a:r>
            <a:r>
              <a:rPr lang="en-US" b="1" dirty="0">
                <a:latin typeface="Google Sans"/>
                <a:cs typeface="Times New Roman" panose="02020603050405020304" pitchFamily="18" charset="0"/>
              </a:rPr>
              <a:t>Normalization of Categorical Data</a:t>
            </a:r>
            <a:r>
              <a:rPr lang="en-US" dirty="0">
                <a:latin typeface="Google Sans"/>
                <a:cs typeface="Times New Roman" panose="02020603050405020304" pitchFamily="18" charset="0"/>
              </a:rPr>
              <a:t>: Standardized '</a:t>
            </a:r>
            <a:r>
              <a:rPr lang="en-US" dirty="0" err="1">
                <a:latin typeface="Google Sans"/>
                <a:cs typeface="Times New Roman" panose="02020603050405020304" pitchFamily="18" charset="0"/>
              </a:rPr>
              <a:t>Jobcity</a:t>
            </a:r>
            <a:r>
              <a:rPr lang="en-US" dirty="0">
                <a:latin typeface="Google Sans"/>
                <a:cs typeface="Times New Roman" panose="02020603050405020304" pitchFamily="18" charset="0"/>
              </a:rPr>
              <a:t>' entries to 'Bangalore' for missing values, consolidated education board names to uniform categories ('state board', '</a:t>
            </a:r>
            <a:r>
              <a:rPr lang="en-US" dirty="0" err="1">
                <a:latin typeface="Google Sans"/>
                <a:cs typeface="Times New Roman" panose="02020603050405020304" pitchFamily="18" charset="0"/>
              </a:rPr>
              <a:t>cbse</a:t>
            </a:r>
            <a:r>
              <a:rPr lang="en-US" dirty="0">
                <a:latin typeface="Google Sans"/>
                <a:cs typeface="Times New Roman" panose="02020603050405020304" pitchFamily="18" charset="0"/>
              </a:rPr>
              <a:t>', '</a:t>
            </a:r>
            <a:r>
              <a:rPr lang="en-US" dirty="0" err="1">
                <a:latin typeface="Google Sans"/>
                <a:cs typeface="Times New Roman" panose="02020603050405020304" pitchFamily="18" charset="0"/>
              </a:rPr>
              <a:t>icse</a:t>
            </a:r>
            <a:r>
              <a:rPr lang="en-US" dirty="0">
                <a:latin typeface="Google Sans"/>
                <a:cs typeface="Times New Roman" panose="02020603050405020304" pitchFamily="18" charset="0"/>
              </a:rPr>
              <a:t>'), and simplified the 'Specialization' and 'Designation' fields to fewer, more general categories for clearer analysis.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4. </a:t>
            </a:r>
            <a:r>
              <a:rPr lang="en-US" b="1" dirty="0">
                <a:latin typeface="Google Sans"/>
                <a:cs typeface="Times New Roman" panose="02020603050405020304" pitchFamily="18" charset="0"/>
              </a:rPr>
              <a:t>Enhanced Data Integrity for Analysis</a:t>
            </a:r>
            <a:r>
              <a:rPr lang="en-US" dirty="0">
                <a:latin typeface="Google Sans"/>
                <a:cs typeface="Times New Roman" panose="02020603050405020304" pitchFamily="18" charset="0"/>
              </a:rPr>
              <a:t>: These steps collectively clean and prepare the dataset for more efficient and meaningful analysis by ensuring consistency, relevance, and clarity in the data presented, focusing on essential attributes and simplifying varied categories.</a:t>
            </a:r>
            <a:endParaRPr lang="en-IN" dirty="0">
              <a:latin typeface="Google Sans"/>
              <a:cs typeface="Times New Roman" panose="02020603050405020304" pitchFamily="18" charset="0"/>
            </a:endParaRPr>
          </a:p>
        </p:txBody>
      </p:sp>
    </p:spTree>
    <p:extLst>
      <p:ext uri="{BB962C8B-B14F-4D97-AF65-F5344CB8AC3E}">
        <p14:creationId xmlns:p14="http://schemas.microsoft.com/office/powerpoint/2010/main" val="348579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F16E0D-1623-F9D8-C404-DEE6B2BE5FD9}"/>
              </a:ext>
            </a:extLst>
          </p:cNvPr>
          <p:cNvPicPr>
            <a:picLocks noChangeAspect="1"/>
          </p:cNvPicPr>
          <p:nvPr/>
        </p:nvPicPr>
        <p:blipFill>
          <a:blip r:embed="rId2"/>
          <a:stretch>
            <a:fillRect/>
          </a:stretch>
        </p:blipFill>
        <p:spPr>
          <a:xfrm>
            <a:off x="0" y="-279133"/>
            <a:ext cx="12192000" cy="6858001"/>
          </a:xfrm>
          <a:prstGeom prst="rect">
            <a:avLst/>
          </a:prstGeom>
        </p:spPr>
      </p:pic>
      <p:sp>
        <p:nvSpPr>
          <p:cNvPr id="3" name="TextBox 2">
            <a:extLst>
              <a:ext uri="{FF2B5EF4-FFF2-40B4-BE49-F238E27FC236}">
                <a16:creationId xmlns:a16="http://schemas.microsoft.com/office/drawing/2014/main" id="{48FECAC7-8CBA-56F1-36E5-6BAABC45B796}"/>
              </a:ext>
            </a:extLst>
          </p:cNvPr>
          <p:cNvSpPr txBox="1"/>
          <p:nvPr/>
        </p:nvSpPr>
        <p:spPr>
          <a:xfrm>
            <a:off x="550332" y="177725"/>
            <a:ext cx="11091335"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UNIVARIATE ANALYSIS ON THE  NUMERICAL DATA SALARY DATA</a:t>
            </a:r>
          </a:p>
        </p:txBody>
      </p:sp>
      <p:pic>
        <p:nvPicPr>
          <p:cNvPr id="4" name="Picture 2">
            <a:extLst>
              <a:ext uri="{FF2B5EF4-FFF2-40B4-BE49-F238E27FC236}">
                <a16:creationId xmlns:a16="http://schemas.microsoft.com/office/drawing/2014/main" id="{25D00604-B45D-CE4E-4C58-BAEC78351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68" y="905933"/>
            <a:ext cx="3254752" cy="2336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BB7263-7920-D0E1-C88C-31DC16004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531" y="702733"/>
            <a:ext cx="3421578" cy="2572154"/>
          </a:xfrm>
          <a:prstGeom prst="rect">
            <a:avLst/>
          </a:prstGeom>
        </p:spPr>
      </p:pic>
      <p:pic>
        <p:nvPicPr>
          <p:cNvPr id="6" name="Picture 4">
            <a:extLst>
              <a:ext uri="{FF2B5EF4-FFF2-40B4-BE49-F238E27FC236}">
                <a16:creationId xmlns:a16="http://schemas.microsoft.com/office/drawing/2014/main" id="{5456C31D-6063-A76A-3EF6-8951D9BDB9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6846" y="905933"/>
            <a:ext cx="3926859" cy="24468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89118F3-68FE-B4C0-AD56-4BFF8CD4D4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6867" y="3274888"/>
            <a:ext cx="3169381" cy="26821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1F9134-9A9E-F937-607A-5B14B01F305F}"/>
              </a:ext>
            </a:extLst>
          </p:cNvPr>
          <p:cNvSpPr txBox="1"/>
          <p:nvPr/>
        </p:nvSpPr>
        <p:spPr>
          <a:xfrm>
            <a:off x="550332" y="3572933"/>
            <a:ext cx="7907868" cy="3416320"/>
          </a:xfrm>
          <a:prstGeom prst="rect">
            <a:avLst/>
          </a:prstGeom>
          <a:noFill/>
        </p:spPr>
        <p:txBody>
          <a:bodyPr wrap="square" rtlCol="0">
            <a:spAutoFit/>
          </a:bodyPr>
          <a:lstStyle/>
          <a:p>
            <a:r>
              <a:rPr lang="en-US" b="1" i="0" dirty="0">
                <a:solidFill>
                  <a:srgbClr val="1F1F1F"/>
                </a:solidFill>
                <a:effectLst/>
                <a:latin typeface="Google Sans"/>
              </a:rPr>
              <a:t>Distribution of salaries:</a:t>
            </a:r>
            <a:r>
              <a:rPr lang="en-US" b="0" i="0" dirty="0">
                <a:solidFill>
                  <a:srgbClr val="1F1F1F"/>
                </a:solidFill>
                <a:effectLst/>
                <a:latin typeface="Google Sans"/>
              </a:rPr>
              <a:t> The histogram shows that the salary data is </a:t>
            </a:r>
            <a:r>
              <a:rPr lang="en-US" b="1" i="0" dirty="0">
                <a:solidFill>
                  <a:srgbClr val="FF0000"/>
                </a:solidFill>
                <a:effectLst/>
                <a:latin typeface="Google Sans"/>
              </a:rPr>
              <a:t>right-skewed</a:t>
            </a:r>
            <a:r>
              <a:rPr lang="en-US" b="0" i="0" dirty="0">
                <a:solidFill>
                  <a:srgbClr val="1F1F1F"/>
                </a:solidFill>
                <a:effectLst/>
                <a:latin typeface="Google Sans"/>
              </a:rPr>
              <a:t>, meaning that there are </a:t>
            </a:r>
            <a:r>
              <a:rPr lang="en-US" b="1" i="0" dirty="0">
                <a:solidFill>
                  <a:srgbClr val="FF0000"/>
                </a:solidFill>
                <a:effectLst/>
                <a:latin typeface="Google Sans"/>
              </a:rPr>
              <a:t>more people with lower salaries than </a:t>
            </a:r>
            <a:r>
              <a:rPr lang="en-US" b="0" i="0" dirty="0">
                <a:solidFill>
                  <a:srgbClr val="1F1F1F"/>
                </a:solidFill>
                <a:effectLst/>
                <a:latin typeface="Google Sans"/>
              </a:rPr>
              <a:t>there are people with </a:t>
            </a:r>
            <a:r>
              <a:rPr lang="en-US" b="1" i="0" dirty="0">
                <a:solidFill>
                  <a:srgbClr val="FF0000"/>
                </a:solidFill>
                <a:effectLst/>
                <a:latin typeface="Google Sans"/>
              </a:rPr>
              <a:t>higher salaries</a:t>
            </a:r>
            <a:r>
              <a:rPr lang="en-US" b="0" i="0" dirty="0">
                <a:solidFill>
                  <a:srgbClr val="1F1F1F"/>
                </a:solidFill>
                <a:effectLst/>
                <a:latin typeface="Google Sans"/>
              </a:rPr>
              <a:t>. The combined histogram and KDE plot confirms this, showing a density of data points at the lower end of the salary range and a </a:t>
            </a:r>
            <a:r>
              <a:rPr lang="en-US" b="1" i="0" dirty="0">
                <a:solidFill>
                  <a:srgbClr val="FF0000"/>
                </a:solidFill>
                <a:effectLst/>
                <a:latin typeface="Google Sans"/>
              </a:rPr>
              <a:t>long tail extending to the right </a:t>
            </a:r>
            <a:r>
              <a:rPr lang="en-US" i="0" dirty="0">
                <a:effectLst/>
                <a:latin typeface="Google Sans"/>
              </a:rPr>
              <a:t>and shown </a:t>
            </a:r>
            <a:r>
              <a:rPr lang="en-US" b="1" i="0" dirty="0">
                <a:solidFill>
                  <a:srgbClr val="FF0000"/>
                </a:solidFill>
                <a:effectLst/>
                <a:latin typeface="Google Sans"/>
              </a:rPr>
              <a:t>in box plot as well.</a:t>
            </a:r>
          </a:p>
          <a:p>
            <a:r>
              <a:rPr lang="en-US" b="1" i="0" dirty="0">
                <a:solidFill>
                  <a:srgbClr val="1F1F1F"/>
                </a:solidFill>
                <a:effectLst/>
                <a:latin typeface="Google Sans"/>
              </a:rPr>
              <a:t>Central tendency:</a:t>
            </a:r>
            <a:r>
              <a:rPr lang="en-US" b="0" i="0" dirty="0">
                <a:solidFill>
                  <a:srgbClr val="1F1F1F"/>
                </a:solidFill>
                <a:effectLst/>
                <a:latin typeface="Google Sans"/>
              </a:rPr>
              <a:t> The box plot shows that the median salary is around 3,00,000 , while the mean salary is higher, around 3,07,000. This suggests that there are a few outliers with very high salaries that are pulling up the mean.</a:t>
            </a:r>
          </a:p>
          <a:p>
            <a:r>
              <a:rPr lang="en-US" b="1" i="0" dirty="0">
                <a:solidFill>
                  <a:srgbClr val="1F1F1F"/>
                </a:solidFill>
                <a:effectLst/>
                <a:latin typeface="Google Sans"/>
              </a:rPr>
              <a:t>Spread of Salaries</a:t>
            </a:r>
            <a:r>
              <a:rPr lang="en-US" b="0" i="0" dirty="0">
                <a:solidFill>
                  <a:srgbClr val="1F1F1F"/>
                </a:solidFill>
                <a:effectLst/>
                <a:latin typeface="Google Sans"/>
              </a:rPr>
              <a:t>: More than the 75 % of the data of the salary falls around the 3,70,000 it is more than 75% and 50% of the data falls in 1,80,000 to 3,07,000 </a:t>
            </a:r>
          </a:p>
          <a:p>
            <a:endParaRPr lang="en-US" b="0" i="0" dirty="0">
              <a:solidFill>
                <a:srgbClr val="1F1F1F"/>
              </a:solidFill>
              <a:effectLst/>
              <a:latin typeface="Google Sans"/>
            </a:endParaRPr>
          </a:p>
          <a:p>
            <a:endParaRPr lang="en-IN" dirty="0"/>
          </a:p>
        </p:txBody>
      </p:sp>
    </p:spTree>
    <p:extLst>
      <p:ext uri="{BB962C8B-B14F-4D97-AF65-F5344CB8AC3E}">
        <p14:creationId xmlns:p14="http://schemas.microsoft.com/office/powerpoint/2010/main" val="304392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67DEC00-4AA4-19E3-B775-F8EA7D0BBF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77" r="-8777"/>
          <a:stretch/>
        </p:blipFill>
        <p:spPr bwMode="auto">
          <a:xfrm>
            <a:off x="391937" y="393700"/>
            <a:ext cx="5289196" cy="310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B11537F-CF14-1366-7396-7B6ADD926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803" y="393700"/>
            <a:ext cx="5037964" cy="27728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611AA11-88AF-10EF-BC89-3737DC1ABD80}"/>
              </a:ext>
            </a:extLst>
          </p:cNvPr>
          <p:cNvSpPr txBox="1"/>
          <p:nvPr/>
        </p:nvSpPr>
        <p:spPr>
          <a:xfrm>
            <a:off x="575733" y="3496733"/>
            <a:ext cx="11362267" cy="2308324"/>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Top Specializations:</a:t>
            </a:r>
            <a:r>
              <a:rPr lang="en-US" b="0" i="0" dirty="0">
                <a:solidFill>
                  <a:srgbClr val="1F1F1F"/>
                </a:solidFill>
                <a:effectLst/>
                <a:latin typeface="Google Sans"/>
              </a:rPr>
              <a:t> The top 10 specializations are listed on the left side of the image, with “Computer science and </a:t>
            </a:r>
            <a:r>
              <a:rPr lang="en-US" b="0" i="0" dirty="0" err="1">
                <a:solidFill>
                  <a:srgbClr val="1F1F1F"/>
                </a:solidFill>
                <a:effectLst/>
                <a:latin typeface="Google Sans"/>
              </a:rPr>
              <a:t>Engneering</a:t>
            </a:r>
            <a:r>
              <a:rPr lang="en-US" b="0" i="0" dirty="0">
                <a:solidFill>
                  <a:srgbClr val="1F1F1F"/>
                </a:solidFill>
                <a:effectLst/>
                <a:latin typeface="Google Sans"/>
              </a:rPr>
              <a:t>“ that is </a:t>
            </a:r>
            <a:r>
              <a:rPr lang="en-US" b="0" i="0" dirty="0" err="1">
                <a:solidFill>
                  <a:srgbClr val="1F1F1F"/>
                </a:solidFill>
                <a:effectLst/>
                <a:latin typeface="Google Sans"/>
              </a:rPr>
              <a:t>cse</a:t>
            </a:r>
            <a:r>
              <a:rPr lang="en-US" b="0" i="0" dirty="0">
                <a:solidFill>
                  <a:srgbClr val="1F1F1F"/>
                </a:solidFill>
                <a:effectLst/>
                <a:latin typeface="Google Sans"/>
              </a:rPr>
              <a:t>.</a:t>
            </a:r>
            <a:endParaRPr lang="en-US" dirty="0">
              <a:solidFill>
                <a:srgbClr val="1F1F1F"/>
              </a:solidFill>
              <a:latin typeface="Google Sans"/>
            </a:endParaRPr>
          </a:p>
          <a:p>
            <a:pPr algn="l">
              <a:buFont typeface="Arial" panose="020B0604020202020204" pitchFamily="34" charset="0"/>
              <a:buChar char="•"/>
            </a:pPr>
            <a:r>
              <a:rPr lang="en-US" b="1" i="0" dirty="0">
                <a:solidFill>
                  <a:srgbClr val="1F1F1F"/>
                </a:solidFill>
                <a:effectLst/>
                <a:latin typeface="Google Sans"/>
              </a:rPr>
              <a:t>Specialization Counts:</a:t>
            </a:r>
            <a:r>
              <a:rPr lang="en-US" b="0" i="0" dirty="0">
                <a:solidFill>
                  <a:srgbClr val="1F1F1F"/>
                </a:solidFill>
                <a:effectLst/>
                <a:latin typeface="Google Sans"/>
              </a:rPr>
              <a:t> The bar chart on the left shows the number of people with each specialization. “Computer Science and Engineering" has the most individuals. This aligns with the information in the top 10 specializations list.</a:t>
            </a:r>
          </a:p>
          <a:p>
            <a:pPr algn="l">
              <a:buFont typeface="Arial" panose="020B0604020202020204" pitchFamily="34" charset="0"/>
              <a:buChar char="•"/>
            </a:pPr>
            <a:r>
              <a:rPr lang="en-US" b="1" i="0" dirty="0">
                <a:solidFill>
                  <a:srgbClr val="1F1F1F"/>
                </a:solidFill>
                <a:effectLst/>
                <a:latin typeface="Google Sans"/>
              </a:rPr>
              <a:t>Salary Distribution by Specialization:</a:t>
            </a:r>
            <a:r>
              <a:rPr lang="en-US" b="0" i="0" dirty="0">
                <a:solidFill>
                  <a:srgbClr val="1F1F1F"/>
                </a:solidFill>
                <a:effectLst/>
                <a:latin typeface="Google Sans"/>
              </a:rPr>
              <a:t> The bar chart on the right shows the average salary for each specialization. “Computer Science and Engineering" has the highest average salary, followed by “</a:t>
            </a:r>
            <a:r>
              <a:rPr lang="en-US" b="0" i="0" dirty="0" err="1">
                <a:solidFill>
                  <a:srgbClr val="1F1F1F"/>
                </a:solidFill>
                <a:effectLst/>
                <a:latin typeface="Google Sans"/>
              </a:rPr>
              <a:t>cse</a:t>
            </a:r>
            <a:r>
              <a:rPr lang="en-US" b="0" i="0" dirty="0">
                <a:solidFill>
                  <a:srgbClr val="1F1F1F"/>
                </a:solidFill>
                <a:effectLst/>
                <a:latin typeface="Google Sans"/>
              </a:rPr>
              <a:t> students". This suggests that there is a correlation between these specializations and higher salaries in the dataset.</a:t>
            </a:r>
          </a:p>
          <a:p>
            <a:endParaRPr lang="en-IN" dirty="0"/>
          </a:p>
        </p:txBody>
      </p:sp>
    </p:spTree>
    <p:extLst>
      <p:ext uri="{BB962C8B-B14F-4D97-AF65-F5344CB8AC3E}">
        <p14:creationId xmlns:p14="http://schemas.microsoft.com/office/powerpoint/2010/main" val="122777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0C8282-21CF-8B02-19C5-C664A9751BBC}"/>
              </a:ext>
            </a:extLst>
          </p:cNvPr>
          <p:cNvPicPr>
            <a:picLocks noChangeAspect="1"/>
          </p:cNvPicPr>
          <p:nvPr/>
        </p:nvPicPr>
        <p:blipFill>
          <a:blip r:embed="rId2"/>
          <a:stretch>
            <a:fillRect/>
          </a:stretch>
        </p:blipFill>
        <p:spPr>
          <a:xfrm>
            <a:off x="0" y="-279133"/>
            <a:ext cx="12192000" cy="7137133"/>
          </a:xfrm>
          <a:prstGeom prst="rect">
            <a:avLst/>
          </a:prstGeom>
        </p:spPr>
      </p:pic>
      <p:pic>
        <p:nvPicPr>
          <p:cNvPr id="3074" name="Picture 2">
            <a:extLst>
              <a:ext uri="{FF2B5EF4-FFF2-40B4-BE49-F238E27FC236}">
                <a16:creationId xmlns:a16="http://schemas.microsoft.com/office/drawing/2014/main" id="{222D5DB8-15CA-525C-E7ED-6D820769EA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1" r="-236"/>
          <a:stretch/>
        </p:blipFill>
        <p:spPr bwMode="auto">
          <a:xfrm>
            <a:off x="338667" y="-252429"/>
            <a:ext cx="4442862" cy="34096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C0F96F9-407C-9738-150E-86E53AE0B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167745"/>
            <a:ext cx="4984726" cy="31927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9A6DD3-FFFD-0D07-FAB4-00EA12D29F50}"/>
              </a:ext>
            </a:extLst>
          </p:cNvPr>
          <p:cNvSpPr txBox="1"/>
          <p:nvPr/>
        </p:nvSpPr>
        <p:spPr>
          <a:xfrm>
            <a:off x="338667" y="3289433"/>
            <a:ext cx="11700933"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F1F1F"/>
                </a:solidFill>
                <a:effectLst/>
                <a:latin typeface="Google Sans"/>
              </a:rPr>
              <a:t>The left-hand side of the image is a pie chart that shows the distribution of job titles. The slices of the pie chart are labeled with different job titles, and the size of each slice is proportional to the number of people who have that job title</a:t>
            </a:r>
          </a:p>
          <a:p>
            <a:pPr marL="285750" indent="-285750">
              <a:buFont typeface="Arial" panose="020B0604020202020204" pitchFamily="34" charset="0"/>
              <a:buChar char="•"/>
            </a:pPr>
            <a:r>
              <a:rPr lang="en-US" b="0" i="0" dirty="0">
                <a:solidFill>
                  <a:srgbClr val="1F1F1F"/>
                </a:solidFill>
                <a:effectLst/>
                <a:latin typeface="Google Sans"/>
              </a:rPr>
              <a:t>The right-hand side of the image is a bar chart that shows the average salary for each job title. The bars of the bar chart are labeled with the same job titles as the slices of the pie chart, and the height of each bar represents the salary for that job title average</a:t>
            </a:r>
          </a:p>
          <a:p>
            <a:pPr marL="285750" indent="-285750" algn="l">
              <a:buFont typeface="Arial" panose="020B0604020202020204" pitchFamily="34" charset="0"/>
              <a:buChar char="•"/>
            </a:pPr>
            <a:r>
              <a:rPr lang="en-US" b="0" i="0" dirty="0">
                <a:solidFill>
                  <a:srgbClr val="1F1F1F"/>
                </a:solidFill>
                <a:effectLst/>
                <a:latin typeface="Google Sans"/>
              </a:rPr>
              <a:t>There are a relatively small number of job titles represented in the dataset, with "Software Engineer" being the most common, followed by "Quality Engineer" and "Test Engineer."</a:t>
            </a:r>
          </a:p>
          <a:p>
            <a:pPr marL="285750" indent="-285750" algn="l">
              <a:buFont typeface="Arial" panose="020B0604020202020204" pitchFamily="34" charset="0"/>
              <a:buChar char="•"/>
            </a:pPr>
            <a:r>
              <a:rPr lang="en-US" b="0" i="0" dirty="0">
                <a:solidFill>
                  <a:srgbClr val="1F1F1F"/>
                </a:solidFill>
                <a:effectLst/>
                <a:latin typeface="Google Sans"/>
              </a:rPr>
              <a:t>There is a positive correlation between the number of people in a job title and the average salary for that job title. In other words, the job titles with more people tend to have higher average salaries.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40914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TotalTime>
  <Words>1450</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Google Sans</vt:lpstr>
      <vt:lpstr>Libre Baskerville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Ganji Bhaskar</dc:creator>
  <cp:lastModifiedBy>RAVINDER BADISHAGANDU</cp:lastModifiedBy>
  <cp:revision>6</cp:revision>
  <dcterms:created xsi:type="dcterms:W3CDTF">2024-02-22T09:53:44Z</dcterms:created>
  <dcterms:modified xsi:type="dcterms:W3CDTF">2024-02-23T10:37:29Z</dcterms:modified>
</cp:coreProperties>
</file>