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1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50" r:id="rId1"/>
  </p:sldMasterIdLst>
  <p:notesMasterIdLst>
    <p:notesMasterId r:id="rId2"/>
  </p:notesMasterIdLst>
  <p:handoutMasterIdLst>
    <p:handoutMasterId r:id="rId3"/>
  </p:handoutMasterIdLst>
  <p:sldIdLst>
    <p:sldId id="256" r:id="rId4"/>
    <p:sldId id="297" r:id="rId5"/>
    <p:sldId id="300" r:id="rId6"/>
    <p:sldId id="287" r:id="rId7"/>
    <p:sldId id="294" r:id="rId8"/>
    <p:sldId id="303" r:id="rId9"/>
    <p:sldId id="306" r:id="rId10"/>
    <p:sldId id="309" r:id="rId11"/>
    <p:sldId id="312" r:id="rId12"/>
    <p:sldId id="315" r:id="rId13"/>
    <p:sldId id="318" r:id="rId14"/>
    <p:sldId id="321" r:id="rId15"/>
    <p:sldId id="324" r:id="rId16"/>
    <p:sldId id="327" r:id="rId17"/>
    <p:sldId id="330" r:id="rId18"/>
    <p:sldId id="333" r:id="rId19"/>
    <p:sldId id="336" r:id="rId20"/>
    <p:sldId id="339" r:id="rId21"/>
    <p:sldId id="342" r:id="rId22"/>
    <p:sldId id="345" r:id="rId23"/>
    <p:sldId id="348" r:id="rId24"/>
    <p:sldId id="351" r:id="rId25"/>
    <p:sldId id="354" r:id="rId26"/>
    <p:sldId id="357" r:id="rId27"/>
    <p:sldId id="360" r:id="rId28"/>
    <p:sldId id="363" r:id="rId29"/>
    <p:sldId id="366" r:id="rId30"/>
    <p:sldId id="369" r:id="rId31"/>
    <p:sldId id="372" r:id="rId32"/>
    <p:sldId id="375" r:id="rId33"/>
    <p:sldId id="378" r:id="rId34"/>
    <p:sldId id="381" r:id="rId35"/>
    <p:sldId id="384" r:id="rId36"/>
  </p:sldIdLst>
  <p:sldSz cx="10058400" cy="7772400"/>
  <p:notesSz cx="7019925" cy="9305925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A8BB8"/>
    <a:srgbClr val="3C80AA"/>
    <a:srgbClr val="B5E3F9"/>
    <a:srgbClr val="F8ED54"/>
    <a:srgbClr val="F69587"/>
    <a:srgbClr val="C599C5"/>
    <a:srgbClr val="F3A147"/>
    <a:srgbClr val="9DCF5C"/>
    <a:srgbClr val="26BDF1"/>
    <a:srgbClr val="D0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3502" autoAdjust="0"/>
  </p:normalViewPr>
  <p:slideViewPr>
    <p:cSldViewPr snapToObjects="1">
      <p:cViewPr varScale="1">
        <p:scale>
          <a:sx n="83" d="100"/>
          <a:sy n="83" d="100"/>
        </p:scale>
        <p:origin x="1584" y="20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1854" y="-96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tags" Target="tags/tag1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1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E5ABB8-A144-4DAB-ACFE-43491F28CDA5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29347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2538" y="698500"/>
            <a:ext cx="4514850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6575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09AE261-FBC0-44DA-83A4-CF3EC8D44427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756060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3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B0E3349C-BDCA-4A55-A8A8-BA83EEC57A7E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76636297-8E86-4B83-9246-9ED6054972FB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76636297-8E86-4B83-9246-9ED6054972F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8F4A6F31-A0BE-42D8-9E8C-2056971501DF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B0E3349C-BDCA-4A55-A8A8-BA83EEC57A7E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</a:pPr>
            <a:fld id="{DC6EEA24-B9A2-4EF7-9364-F9D6655D7A93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solidFill>
          <a:srgbClr val="008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9" descr="bwl_logo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784350"/>
            <a:ext cx="3581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2535238"/>
            <a:ext cx="7239000" cy="838200"/>
          </a:xfrm>
        </p:spPr>
        <p:txBody>
          <a:bodyPr anchor="b"/>
          <a:lstStyle>
            <a:lvl1pPr>
              <a:defRPr sz="29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08350"/>
            <a:ext cx="7239000" cy="485775"/>
          </a:xfrm>
        </p:spPr>
        <p:txBody>
          <a:bodyPr/>
          <a:lstStyle>
            <a:lvl1pPr marL="0" indent="0">
              <a:buFontTx/>
              <a:buNone/>
              <a:defRPr sz="20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03840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F175-561E-4D18-85DB-2385DAC2C000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1212276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2350" y="0"/>
            <a:ext cx="2341563" cy="7069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0"/>
            <a:ext cx="6873875" cy="7069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C698-113B-4040-A71F-191B1A9B3EF3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5637927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0"/>
            <a:ext cx="7354888" cy="798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9367838" cy="283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075" y="4230688"/>
            <a:ext cx="9367838" cy="283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633E4-951F-4614-B520-0F259F6887DA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779557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0"/>
            <a:ext cx="7354888" cy="798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4606925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239838"/>
            <a:ext cx="4608513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81E6-8A1F-411E-8751-7C9DA917FA2D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24264454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8D504-C9DA-4352-B2B1-FBDB03067633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5085227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6FB62-5ACC-468B-B8FA-27D63ADECD39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8695936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4606925" cy="582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39838"/>
            <a:ext cx="4608513" cy="582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44D29-08DD-4C6E-8F8E-A2FF7B2275BF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85218548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AB1E1-9F99-4E14-A259-CF5DB7E2969D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91559467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7B90-C3DE-4549-9E9B-5001D4853775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86308450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22A59-275B-47F6-B152-F6242C98D237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775673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0329A-2B12-43E6-9FDE-71761C2FFEFE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6998842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D5644-4578-4081-BA57-E294FB8391BF}" type="slidenum">
              <a:rPr lang="en-US" alt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86899270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image" Target="../media/image1.png" /><Relationship Id="rId1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0" y="0"/>
            <a:ext cx="10058400" cy="798513"/>
          </a:xfrm>
          <a:prstGeom prst="rect">
            <a:avLst/>
          </a:prstGeom>
          <a:solidFill>
            <a:srgbClr val="008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39838"/>
            <a:ext cx="936783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3725" y="7148513"/>
            <a:ext cx="3270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882" tIns="50941" rIns="101882" bIns="50941" numCol="1" anchor="t" anchorCtr="0" compatLnSpc="1">
            <a:prstTxWarp prst="textNoShape">
              <a:avLst/>
            </a:prstTxWarp>
            <a:spAutoFit/>
          </a:bodyPr>
          <a:lstStyle>
            <a:lvl1pPr defTabSz="1019175" eaLnBrk="0" hangingPunct="0">
              <a:defRPr sz="800" b="1">
                <a:solidFill>
                  <a:srgbClr val="00305C"/>
                </a:solidFill>
              </a:defRPr>
            </a:lvl1pPr>
          </a:lstStyle>
          <a:p>
            <a:pPr>
              <a:defRPr/>
            </a:pPr>
            <a:fld id="{E9C22B06-7CC0-4949-8A8E-5F23C79EBF67}" type="slidenum">
              <a:rPr lang="en-US" altLang="en-US"/>
              <a:pPr>
                <a:defRPr/>
              </a:pPr>
              <a:t>‹#›</a:t>
            </a:fld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0"/>
            <a:ext cx="7354888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9334" name="Text Box 6"/>
          <p:cNvSpPr txBox="1">
            <a:spLocks noChangeArrowheads="1"/>
          </p:cNvSpPr>
          <p:nvPr userDrawn="1"/>
        </p:nvSpPr>
        <p:spPr bwMode="auto">
          <a:xfrm>
            <a:off x="8967788" y="7391400"/>
            <a:ext cx="747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/>
              </a:defRPr>
            </a:lvl1pPr>
            <a:lvl2pPr defTabSz="1019175">
              <a:defRPr>
                <a:solidFill>
                  <a:schemeClr val="tx1"/>
                </a:solidFill>
                <a:latin typeface="Arial"/>
              </a:defRPr>
            </a:lvl2pPr>
            <a:lvl3pPr defTabSz="1019175">
              <a:defRPr>
                <a:solidFill>
                  <a:schemeClr val="tx1"/>
                </a:solidFill>
                <a:latin typeface="Arial"/>
              </a:defRPr>
            </a:lvl3pPr>
            <a:lvl4pPr defTabSz="1019175">
              <a:defRPr>
                <a:solidFill>
                  <a:schemeClr val="tx1"/>
                </a:solidFill>
                <a:latin typeface="Arial"/>
              </a:defRPr>
            </a:lvl4pPr>
            <a:lvl5pPr defTabSz="1019175">
              <a:defRPr>
                <a:solidFill>
                  <a:schemeClr val="tx1"/>
                </a:solidFill>
                <a:latin typeface="Arial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fld id="{A805AB73-5D67-446A-A0CF-FDF8B3793A49}" type="datetime4">
              <a:rPr lang="en-US" altLang="en-US" sz="800" smtClean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May 23, 2018</a:t>
            </a:fld>
            <a:endParaRPr lang="en-US" altLang="en-US" sz="800">
              <a:solidFill>
                <a:schemeClr val="bg1"/>
              </a:solidFill>
            </a:endParaRPr>
          </a:p>
        </p:txBody>
      </p:sp>
      <p:pic>
        <p:nvPicPr>
          <p:cNvPr id="1031" name="Picture 10" descr="bwl_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8113" y="215900"/>
            <a:ext cx="19954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ransition/>
  <p:timing/>
  <p:hf hdr="0" ftr="0" dt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5pPr>
      <a:lvl6pPr marL="4572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6pPr>
      <a:lvl7pPr marL="9144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7pPr>
      <a:lvl8pPr marL="13716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8pPr>
      <a:lvl9pPr marL="1828800" algn="l" defTabSz="1019175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hk001.blueworkslive.com/scr/processes/12a396c030e" TargetMode="Ex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5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8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title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8" name="subtitle" descr="linkLabel"/>
          <p:cNvSpPr>
            <a:spLocks noChangeArrowheads="1"/>
          </p:cNvSpPr>
          <p:nvPr/>
        </p:nvSpPr>
        <p:spPr bwMode="auto">
          <a:xfrm>
            <a:off x="1219200" y="3546475"/>
            <a:ext cx="815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b">
            <a:normAutofit/>
          </a:bodyPr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827088" indent="52388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273175" indent="104775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782763" indent="157163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292350" indent="20955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7495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32067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6639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4121150" indent="209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1400" b="0">
                <a:solidFill>
                  <a:schemeClr val="bg1"/>
                </a:solidFill>
                <a:hlinkClick r:id="rId3" invalidUrl="" action="" tgtFrame="" tooltip=""/>
              </a:rPr>
              <a:t>https://hk001.blueworkslive.com/scr/processes/12a396c030e</a:t>
            </a:r>
          </a:p>
        </p:txBody>
      </p:sp>
      <p:sp>
        <p:nvSpPr>
          <p:cNvPr id="3079" name="New shape"/>
          <p:cNvSpPr/>
          <p:nvPr/>
        </p:nvSpPr>
        <p:spPr>
          <a:xfrm>
            <a:off x="1219200" y="2535238"/>
            <a:ext cx="7239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r>
              <a:rPr sz="2900" b="0" i="0" u="none" smtId="4294967295">
                <a:solidFill>
                  <a:srgbClr val="FFFFFF"/>
                </a:solidFill>
                <a:latin typeface="Arial"/>
              </a:rPr>
              <a:t>Disbursal Flow (ID: 12a396c030e) </a:t>
            </a:r>
          </a:p>
        </p:txBody>
      </p:sp>
      <p:sp>
        <p:nvSpPr>
          <p:cNvPr id="3080" name="New shape"/>
          <p:cNvSpPr/>
          <p:nvPr/>
        </p:nvSpPr>
        <p:spPr>
          <a:xfrm>
            <a:off x="1219200" y="3308350"/>
            <a:ext cx="7239000" cy="48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r>
              <a:rPr sz="2000" b="0" i="1" u="none" smtId="4294967295">
                <a:solidFill>
                  <a:srgbClr val="FFFFFF"/>
                </a:solidFill>
                <a:latin typeface="Arial"/>
              </a:rPr>
              <a:t>IPRU Payout</a:t>
            </a:r>
          </a:p>
        </p:txBody>
      </p:sp>
      <p:sp>
        <p:nvSpPr>
          <p:cNvPr id="3081" name="New shape"/>
          <p:cNvSpPr/>
          <p:nvPr/>
        </p:nvSpPr>
        <p:spPr>
          <a:xfrm>
            <a:off x="1219200" y="4041775"/>
            <a:ext cx="815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sz="1400" b="0" i="0" u="none" smtId="4294967295">
                <a:solidFill>
                  <a:srgbClr val="FFFFFF"/>
                </a:solidFill>
                <a:latin typeface="Arial"/>
              </a:rPr>
              <a:t>Created on Mar 29, 2018 10:55 AM by Swapnil Kothawade (swapnil.kothawade@dhdigital.co.in)
Last modified on Apr 26, 2018 6:28 PM by Swapnil Kothawade (swapnil.kothawade@dhdigital.co.in)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2.3. Funding &gt; Add Claims Funding Amount and Disbursal Amount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73100" y="1663700"/>
            <a:ext cx="3886200" cy="84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A user interface will be provided where disbursal amount and claims amount will be entered.</a:t>
            </a:r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2.4. Funding &gt; Send Mail to Investment Team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73100" y="1663700"/>
            <a:ext cx="3886200" cy="178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After the entry of both the amounts, there will be a mail triggered to the investment team with the total amount for funding.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Disbursal amount + Claims amount = Funding amount.</a:t>
            </a:r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2.5. Funding &gt; Disbursal Amt&gt; Funding Amt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73100" y="1663700"/>
            <a:ext cx="3886200" cy="20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If disbursal amount &gt; funding amount , 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then 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send mail to process owner.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else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Continue for Disbursal.</a:t>
            </a:r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2.6. Funding &gt; Send Mail to Process Owner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2.7. Funding &gt; Inform amount is available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2.8. Funding &gt; Continue for Disbursal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3.1. Holding &gt; Hold and Release Cases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4.1. Exception Check &gt; Exception Check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4.3. Exception Check &gt; Exception Confirmation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5.3. Manual Exception Check &gt; Manual Exception Check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IPRU Employee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process-map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6D3A52-E6FB-41D0-B01C-2A505946549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6147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Disbursal Flow</a:t>
            </a:r>
          </a:p>
        </p:txBody>
      </p:sp>
      <p:sp>
        <p:nvSpPr>
          <p:cNvPr id="6148" name="name" descr="map-container"/>
          <p:cNvSpPr>
            <a:spLocks noChangeArrowheads="1"/>
          </p:cNvSpPr>
          <p:nvPr/>
        </p:nvSpPr>
        <p:spPr bwMode="auto">
          <a:xfrm>
            <a:off x="533400" y="1504950"/>
            <a:ext cx="8961438" cy="52768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5334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Spool Inward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18034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5334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Get Data From ADW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5334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DMS Base Upload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060700"/>
            <a:ext cx="172800" cy="172800"/>
          </a:xfrm>
          <a:prstGeom prst="rect">
            <a:avLst/>
          </a:prstGeom>
        </p:spPr>
      </p:pic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20320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Funding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33020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Send Mail to Investment Team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Continue for Disbursal</a:t>
            </a:r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3708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Send Mail to Process Owner</a:t>
            </a:r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43942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Inform amount is available</a:t>
            </a:r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50800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70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Add Claims Funding Amount and Disbursal Amount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51181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5765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Enter Claims Funding Amount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58039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6451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send mail to Process Owner</a:t>
            </a:r>
          </a:p>
        </p:txBody>
      </p:sp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35306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Holding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48006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Hold and Release Cases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50292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Exception Check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62992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50292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Exception Check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yellow"/>
          <p:cNvSpPr>
            <a:spLocks noChangeArrowheads="1"/>
          </p:cNvSpPr>
          <p:nvPr/>
        </p:nvSpPr>
        <p:spPr bwMode="auto">
          <a:xfrm>
            <a:off x="50292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8ED54"/>
          </a:solidFill>
          <a:ln w="9525">
            <a:solidFill>
              <a:srgbClr val="D7C3A5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Exception Confirmation</a:t>
            </a:r>
          </a:p>
        </p:txBody>
      </p:sp>
      <p:pic>
        <p:nvPicPr>
          <p:cNvPr id="0" name="Picture 29" descr="rule-type-user-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060700"/>
            <a:ext cx="172800" cy="172800"/>
          </a:xfrm>
          <a:prstGeom prst="rect">
            <a:avLst/>
          </a:prstGeom>
        </p:spPr>
      </p:pic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65278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Manual Exception Check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77978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yellow"/>
          <p:cNvSpPr>
            <a:spLocks noChangeArrowheads="1"/>
          </p:cNvSpPr>
          <p:nvPr/>
        </p:nvSpPr>
        <p:spPr bwMode="auto">
          <a:xfrm>
            <a:off x="65278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8ED54"/>
          </a:solidFill>
          <a:ln w="9525">
            <a:solidFill>
              <a:srgbClr val="D7C3A5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Manual Exception Check</a:t>
            </a:r>
          </a:p>
        </p:txBody>
      </p:sp>
      <p:pic>
        <p:nvPicPr>
          <p:cNvPr id="0" name="Picture 29" descr="rule-type-user-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80264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Sampling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92964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80264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Auto Sampling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yellow"/>
          <p:cNvSpPr>
            <a:spLocks noChangeArrowheads="1"/>
          </p:cNvSpPr>
          <p:nvPr/>
        </p:nvSpPr>
        <p:spPr bwMode="auto">
          <a:xfrm>
            <a:off x="80264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8ED54"/>
          </a:solidFill>
          <a:ln w="9525">
            <a:solidFill>
              <a:srgbClr val="D7C3A5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Sampling Split Screen</a:t>
            </a:r>
          </a:p>
        </p:txBody>
      </p:sp>
      <p:pic>
        <p:nvPicPr>
          <p:cNvPr id="0" name="Picture 29" descr="rule-type-user-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060700"/>
            <a:ext cx="172800" cy="1728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6.1. Sampling &gt; Auto Sampling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6.2. Sampling &gt; Sampling Split Screen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Reviewer 1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7.2. PRN Reversal &gt; Reverse PRN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Life Asia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7.3. PRN Reversal &gt; DMS Upload for Reverse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DMS 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8.1. PRN Reversal Bucket &gt; Send Communication To customer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8.2. PRN Reversal Bucket &gt; Send in PRN Reversal Bucket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9.1. Disbursal &gt; File Generation for Bank Site Upload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9.2. Disbursal &gt; Encrypt File using AES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9.3. Disbursal &gt; DMS Upload for Disbursal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SPAARC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9.4. Disbursal &gt; Call Closure In SPAARC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SPAARC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process-map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6D3A52-E6FB-41D0-B01C-2A505946549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6147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Disbursal Flow</a:t>
            </a:r>
          </a:p>
        </p:txBody>
      </p:sp>
      <p:sp>
        <p:nvSpPr>
          <p:cNvPr id="6148" name="name" descr="map-container"/>
          <p:cNvSpPr>
            <a:spLocks noChangeArrowheads="1"/>
          </p:cNvSpPr>
          <p:nvPr/>
        </p:nvSpPr>
        <p:spPr bwMode="auto">
          <a:xfrm>
            <a:off x="533400" y="1504950"/>
            <a:ext cx="8961438" cy="52768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827088" indent="-31750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273175" indent="-2540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782763" indent="-2540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292350" indent="-2540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5334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PRN Reversal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18034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5334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Reverse PRN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5334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DMS Upload for Reverse</a:t>
            </a:r>
          </a:p>
        </p:txBody>
      </p:sp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20320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PRN Reversal Bucket</a:t>
            </a:r>
          </a:p>
        </p:txBody>
      </p:sp>
      <p:sp>
        <p:nvSpPr>
          <p:cNvPr id="0" name="AutoShape 6" descr="map-arrow"/>
          <p:cNvSpPr>
            <a:spLocks noChangeArrowheads="1"/>
          </p:cNvSpPr>
          <p:nvPr/>
        </p:nvSpPr>
        <p:spPr bwMode="auto">
          <a:xfrm rot="5400000">
            <a:off x="3302000" y="1739900"/>
            <a:ext cx="114300" cy="1143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20320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8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Send Communication To customer</a:t>
            </a:r>
          </a:p>
        </p:txBody>
      </p:sp>
      <p:sp>
        <p:nvSpPr>
          <p:cNvPr id="0" name="name" descr="activity-yellow"/>
          <p:cNvSpPr>
            <a:spLocks noChangeArrowheads="1"/>
          </p:cNvSpPr>
          <p:nvPr/>
        </p:nvSpPr>
        <p:spPr bwMode="auto">
          <a:xfrm>
            <a:off x="20320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8ED54"/>
          </a:solidFill>
          <a:ln w="9525">
            <a:solidFill>
              <a:srgbClr val="D7C3A5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Send in PRN Reversal Bucket</a:t>
            </a:r>
          </a:p>
        </p:txBody>
      </p:sp>
      <p:pic>
        <p:nvPicPr>
          <p:cNvPr id="0" name="Picture 29" descr="rule-type-user-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060700"/>
            <a:ext cx="172800" cy="172800"/>
          </a:xfrm>
          <a:prstGeom prst="rect">
            <a:avLst/>
          </a:prstGeom>
        </p:spPr>
      </p:pic>
      <p:sp>
        <p:nvSpPr>
          <p:cNvPr id="0" name="name" descr="activity-milestone"/>
          <p:cNvSpPr>
            <a:spLocks noChangeArrowheads="1"/>
          </p:cNvSpPr>
          <p:nvPr/>
        </p:nvSpPr>
        <p:spPr bwMode="auto">
          <a:xfrm>
            <a:off x="3530600" y="1498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6F6FD"/>
          </a:solidFill>
          <a:ln w="9525">
            <a:solidFill>
              <a:srgbClr val="969696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Disbursal</a:t>
            </a:r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2336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Get Seq No for Each PRN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3749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3022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Consider PayDate</a:t>
            </a:r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3708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consider Auth Date</a:t>
            </a:r>
          </a:p>
        </p:txBody>
      </p:sp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43942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 lnSpcReduction="1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PDF File Generation for Cheque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44323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50800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7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File Generation for Bank Site Upload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51181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5765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Encrypt File using AES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58039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6451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5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DMS Upload for Disbursal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6489700"/>
            <a:ext cx="172800" cy="172800"/>
          </a:xfrm>
          <a:prstGeom prst="rect">
            <a:avLst/>
          </a:prstGeom>
        </p:spPr>
      </p:pic>
      <p:sp>
        <p:nvSpPr>
          <p:cNvPr id="0" name="name" descr="activity-default"/>
          <p:cNvSpPr>
            <a:spLocks noChangeArrowheads="1"/>
          </p:cNvSpPr>
          <p:nvPr/>
        </p:nvSpPr>
        <p:spPr bwMode="auto">
          <a:xfrm>
            <a:off x="3530600" y="7137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B5E3F9"/>
          </a:solidFill>
          <a:ln w="9525">
            <a:solidFill>
              <a:srgbClr val="A4B6CC"/>
            </a:solidFill>
            <a:rou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Call Closure In SPAARC</a:t>
            </a:r>
          </a:p>
        </p:txBody>
      </p:sp>
      <p:pic>
        <p:nvPicPr>
          <p:cNvPr id="0" name="Picture 30" descr="rule-type-service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7175500"/>
            <a:ext cx="172800" cy="1728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9.5. Disbursal &gt; Get Seq No for Each PRN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9.7. Disbursal &gt; consider Auth Date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9.8. Disbursal &gt; PDF File Generation for Cheque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9.9. Disbursal &gt; Consider PayDate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FD2001-B678-4DA7-8EE8-6AB6DEAE07B6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7171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Disbursal Flow</a:t>
            </a:r>
          </a:p>
        </p:txBody>
      </p:sp>
      <p:pic>
        <p:nvPicPr>
          <p:cNvPr id="717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" y="889000"/>
            <a:ext cx="9676190" cy="6247619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title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" descr="title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Appendix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1.2. Spool Inward &gt; Get Data From ADW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73100" y="1663700"/>
            <a:ext cx="3886200" cy="14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-ADW Team to push the data into Cordys DB in the table name- Disbursal_spool_new.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-Time and </a:t>
            </a:r>
            <a:r>
              <a:rPr lang="en-US" altLang="en-US" sz="1200" b="0"/>
              <a:t>Number of spools </a:t>
            </a:r>
            <a:r>
              <a:rPr lang="en-US" altLang="en-US" sz="1200" b="0"/>
              <a:t>at which data will be pushed in Cordys?</a:t>
            </a:r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1.3. Spool Inward &gt; DMS Base Upload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DMS System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2.1. Funding &gt; Enter Claims Funding Amount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73100" y="1663700"/>
            <a:ext cx="3886200" cy="234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rm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There will be a separate role and access given to Claims team to enter the total amount to send it to investment team with addition of disbursal amount.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en-US" sz="1600" b="0"/>
              <a:t>Claims amount + Disbursal amount will be sent to investment team for funding. </a:t>
            </a:r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activity-detail-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10191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defTabSz="1019175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defTabSz="1019175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defTabSz="1019175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defTabSz="1019175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BDD73-BE22-4655-91D8-F8831B555AD7}" type="slidenum">
              <a:rPr lang="en-US" altLang="en-US" sz="800" smtClean="0">
                <a:solidFill>
                  <a:srgbClr val="00305C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800">
              <a:solidFill>
                <a:srgbClr val="00305C"/>
              </a:solidFill>
            </a:endParaRPr>
          </a:p>
        </p:txBody>
      </p:sp>
      <p:sp>
        <p:nvSpPr>
          <p:cNvPr id="8195" name="title" descr="title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7354888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2.2. Funding &gt; send mail to Process Owner</a:t>
            </a:r>
          </a:p>
        </p:txBody>
      </p:sp>
      <p:sp>
        <p:nvSpPr>
          <p:cNvPr id="8196" name="Rectangle 11" descr="description-label"/>
          <p:cNvSpPr>
            <a:spLocks noChangeArrowheads="1"/>
          </p:cNvSpPr>
          <p:nvPr/>
        </p:nvSpPr>
        <p:spPr bwMode="gray">
          <a:xfrm>
            <a:off x="457200" y="1219200"/>
            <a:ext cx="4267200" cy="3810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137160" rIns="182880" bIns="137160" anchor="ctr"/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cs typeface="Arial"/>
              </a:rPr>
              <a:t>Description</a:t>
            </a:r>
          </a:p>
        </p:txBody>
      </p:sp>
      <p:sp>
        <p:nvSpPr>
          <p:cNvPr id="8197" name="participants-title" descr="participants-title"/>
          <p:cNvSpPr>
            <a:spLocks noChangeArrowheads="1"/>
          </p:cNvSpPr>
          <p:nvPr/>
        </p:nvSpPr>
        <p:spPr bwMode="ltGray">
          <a:xfrm rot="-5400000">
            <a:off x="4381500" y="1714500"/>
            <a:ext cx="1295400" cy="304800"/>
          </a:xfrm>
          <a:prstGeom prst="rect">
            <a:avLst/>
          </a:prstGeom>
          <a:solidFill>
            <a:srgbClr val="6AA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Participants</a:t>
            </a:r>
          </a:p>
        </p:txBody>
      </p:sp>
      <p:sp>
        <p:nvSpPr>
          <p:cNvPr id="8198" name="participants" descr="participants"/>
          <p:cNvSpPr txBox="1">
            <a:spLocks noChangeArrowheads="1"/>
          </p:cNvSpPr>
          <p:nvPr/>
        </p:nvSpPr>
        <p:spPr bwMode="gray">
          <a:xfrm>
            <a:off x="5181600" y="120650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norm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>
                <a:solidFill>
                  <a:srgbClr val="000000"/>
                </a:solidFill>
              </a:rPr>
              <a:t>Claims Team</a:t>
            </a:r>
          </a:p>
        </p:txBody>
      </p:sp>
      <p:sp>
        <p:nvSpPr>
          <p:cNvPr id="8199" name="Rectangle 14" descr="inputs-title"/>
          <p:cNvSpPr>
            <a:spLocks noChangeArrowheads="1"/>
          </p:cNvSpPr>
          <p:nvPr/>
        </p:nvSpPr>
        <p:spPr bwMode="ltGray">
          <a:xfrm rot="-5400000">
            <a:off x="4381500" y="3033713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Inputs</a:t>
            </a:r>
          </a:p>
        </p:txBody>
      </p:sp>
      <p:sp>
        <p:nvSpPr>
          <p:cNvPr id="8200" name="inputs" descr="inputs"/>
          <p:cNvSpPr txBox="1">
            <a:spLocks noChangeArrowheads="1"/>
          </p:cNvSpPr>
          <p:nvPr/>
        </p:nvSpPr>
        <p:spPr bwMode="gray">
          <a:xfrm>
            <a:off x="5181600" y="253047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inputs identified for this activity</a:t>
            </a:r>
          </a:p>
        </p:txBody>
      </p:sp>
      <p:sp>
        <p:nvSpPr>
          <p:cNvPr id="8201" name="Rectangle 15" descr="problems-title"/>
          <p:cNvSpPr>
            <a:spLocks noChangeArrowheads="1"/>
          </p:cNvSpPr>
          <p:nvPr/>
        </p:nvSpPr>
        <p:spPr bwMode="ltGray">
          <a:xfrm rot="-5400000">
            <a:off x="4381500" y="5673725"/>
            <a:ext cx="1295400" cy="304800"/>
          </a:xfrm>
          <a:prstGeom prst="rect">
            <a:avLst/>
          </a:prstGeom>
          <a:solidFill>
            <a:srgbClr val="E01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Problems</a:t>
            </a:r>
          </a:p>
        </p:txBody>
      </p:sp>
      <p:sp>
        <p:nvSpPr>
          <p:cNvPr id="8202" name="description" descr="description"/>
          <p:cNvSpPr>
            <a:spLocks noChangeArrowheads="1"/>
          </p:cNvSpPr>
          <p:nvPr/>
        </p:nvSpPr>
        <p:spPr bwMode="auto">
          <a:xfrm>
            <a:off x="681038" y="1676400"/>
            <a:ext cx="38909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8203" name="Rectangle 57" descr="outputs-title"/>
          <p:cNvSpPr>
            <a:spLocks noChangeArrowheads="1"/>
          </p:cNvSpPr>
          <p:nvPr/>
        </p:nvSpPr>
        <p:spPr bwMode="ltGray">
          <a:xfrm rot="-5400000">
            <a:off x="4381500" y="4352925"/>
            <a:ext cx="1295400" cy="304800"/>
          </a:xfrm>
          <a:prstGeom prst="rect">
            <a:avLst/>
          </a:prstGeom>
          <a:solidFill>
            <a:srgbClr val="3C8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27432" rIns="182880" bIns="0" anchor="ctr">
            <a:normAutofit/>
          </a:bodyPr>
          <a:lstStyle>
            <a:lvl1pPr marL="234950" indent="-2349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>
                <a:srgbClr val="384864"/>
              </a:buClr>
              <a:buFont typeface="Wingdings" pitchFamily="2" charset="2"/>
              <a:buNone/>
            </a:pPr>
            <a:r>
              <a:rPr lang="en-US" altLang="en-US" sz="1600">
                <a:solidFill>
                  <a:schemeClr val="bg1"/>
                </a:solidFill>
                <a:cs typeface="Arial"/>
              </a:rPr>
              <a:t>Outputs</a:t>
            </a:r>
          </a:p>
        </p:txBody>
      </p:sp>
      <p:sp>
        <p:nvSpPr>
          <p:cNvPr id="8204" name="outputs" descr="outputs"/>
          <p:cNvSpPr txBox="1">
            <a:spLocks noChangeArrowheads="1"/>
          </p:cNvSpPr>
          <p:nvPr/>
        </p:nvSpPr>
        <p:spPr bwMode="gray">
          <a:xfrm>
            <a:off x="5181600" y="3854450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outputs identified for this activity</a:t>
            </a:r>
          </a:p>
        </p:txBody>
      </p:sp>
      <p:sp>
        <p:nvSpPr>
          <p:cNvPr id="8205" name="problems" descr="problems"/>
          <p:cNvSpPr txBox="1">
            <a:spLocks noChangeArrowheads="1"/>
          </p:cNvSpPr>
          <p:nvPr/>
        </p:nvSpPr>
        <p:spPr bwMode="gray">
          <a:xfrm>
            <a:off x="5181600" y="5178425"/>
            <a:ext cx="403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169863" indent="-16986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500" b="1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SzPct val="6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b="0" i="1">
                <a:solidFill>
                  <a:srgbClr val="808080"/>
                </a:solidFill>
              </a:rPr>
              <a:t>No problems identified for this activity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6.02.05"/>
  <p:tag name="AS_TITLE" val="Aspose.Slides for Java"/>
  <p:tag name="AS_VERSION" val="16.1.0.0"/>
</p:tagLst>
</file>

<file path=ppt/theme/theme1.xml><?xml version="1.0" encoding="utf-8"?>
<a:theme xmlns:r="http://schemas.openxmlformats.org/officeDocument/2006/relationships" xmlns:a="http://schemas.openxmlformats.org/drawingml/2006/main" name="BlueworksLive.ppt.templat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B2B2B2"/>
      </a:hlink>
      <a:folHlink>
        <a:srgbClr val="B2B2B2"/>
      </a:folHlink>
    </a:clrScheme>
    <a:fontScheme name="BlueworksLive.ppt.templa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>Macintosh HD:Applications:Microsoft Office 2004:Templates:My Templates:Lombardi.blueprint.ppt.template.pot</Template>
  <Manager/>
  <Company>IBM</Company>
  <PresentationFormat>Custom</PresentationFormat>
  <TotalTime>6998</TotalTime>
  <SharedDoc>0</SharedDoc>
  <HyperlinkBase>http://www.blueworkslive.com</HyperlinkBase>
  <Application>Aspose.Slides for Java</Application>
  <AppVersion>16.0100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IBM BlueworksLive Blueprint Presentation</dc:title>
  <dc:creator>Blueprint User</dc:creator>
  <dc:description>Generated by IBM BlueworksLive</dc:description>
  <cp:lastModifiedBy>LANG Qian</cp:lastModifiedBy>
  <cp:revision>193</cp:revision>
  <dcterms:modified xsi:type="dcterms:W3CDTF">2018-05-23T18:08:36Z</dcterms:modified>
</cp:coreProperties>
</file>