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81" r:id="rId5"/>
    <p:sldId id="350" r:id="rId6"/>
    <p:sldId id="365" r:id="rId7"/>
    <p:sldId id="366" r:id="rId8"/>
    <p:sldId id="367" r:id="rId9"/>
    <p:sldId id="368" r:id="rId10"/>
    <p:sldId id="380" r:id="rId11"/>
    <p:sldId id="369" r:id="rId12"/>
    <p:sldId id="376" r:id="rId13"/>
    <p:sldId id="371" r:id="rId14"/>
    <p:sldId id="377" r:id="rId15"/>
    <p:sldId id="373" r:id="rId16"/>
    <p:sldId id="374" r:id="rId17"/>
    <p:sldId id="375" r:id="rId18"/>
    <p:sldId id="382" r:id="rId19"/>
    <p:sldId id="379" r:id="rId20"/>
    <p:sldId id="3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AFDF4-98B0-4649-8C46-707A4A04FAD6}" type="doc">
      <dgm:prSet loTypeId="urn:microsoft.com/office/officeart/2005/8/layout/process2" loCatId="process" qsTypeId="urn:microsoft.com/office/officeart/2005/8/quickstyle/simple5" qsCatId="simple" csTypeId="urn:microsoft.com/office/officeart/2005/8/colors/colorful2" csCatId="colorful" phldr="1"/>
      <dgm:spPr/>
    </dgm:pt>
    <dgm:pt modelId="{22F500FF-3D35-440B-8F10-CC89479A318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Initial Search (by keywords)</a:t>
          </a:r>
          <a:br>
            <a:rPr lang="en-US" dirty="0">
              <a:solidFill>
                <a:schemeClr val="bg1"/>
              </a:solidFill>
            </a:rPr>
          </a:br>
          <a:r>
            <a:rPr lang="en-US" b="1" dirty="0">
              <a:solidFill>
                <a:schemeClr val="bg1"/>
              </a:solidFill>
            </a:rPr>
            <a:t>48 papers</a:t>
          </a:r>
          <a:endParaRPr lang="en-US" dirty="0">
            <a:solidFill>
              <a:schemeClr val="bg1"/>
            </a:solidFill>
          </a:endParaRPr>
        </a:p>
      </dgm:t>
    </dgm:pt>
    <dgm:pt modelId="{D780FEC0-78AE-42F6-8ECF-4487C4DE51DE}" type="parTrans" cxnId="{F24EEA2B-B7AF-4605-BB52-53931525BA5F}">
      <dgm:prSet/>
      <dgm:spPr/>
      <dgm:t>
        <a:bodyPr/>
        <a:lstStyle/>
        <a:p>
          <a:endParaRPr lang="en-US"/>
        </a:p>
      </dgm:t>
    </dgm:pt>
    <dgm:pt modelId="{C9AB9DC0-728C-4E84-8B10-D79175A16113}" type="sibTrans" cxnId="{F24EEA2B-B7AF-4605-BB52-53931525BA5F}">
      <dgm:prSet/>
      <dgm:spPr/>
      <dgm:t>
        <a:bodyPr/>
        <a:lstStyle/>
        <a:p>
          <a:endParaRPr lang="en-US"/>
        </a:p>
      </dgm:t>
    </dgm:pt>
    <dgm:pt modelId="{C9278E97-B55B-4F80-BA0D-A9D9EE084C4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Duplicated Studies</a:t>
          </a:r>
          <a:br>
            <a:rPr lang="en-US" dirty="0">
              <a:solidFill>
                <a:schemeClr val="bg1"/>
              </a:solidFill>
            </a:rPr>
          </a:br>
          <a:r>
            <a:rPr lang="en-US" b="1" dirty="0">
              <a:solidFill>
                <a:schemeClr val="bg1"/>
              </a:solidFill>
            </a:rPr>
            <a:t>42 papers</a:t>
          </a:r>
          <a:endParaRPr lang="en-US" dirty="0">
            <a:solidFill>
              <a:schemeClr val="bg1"/>
            </a:solidFill>
          </a:endParaRPr>
        </a:p>
      </dgm:t>
    </dgm:pt>
    <dgm:pt modelId="{6B9EBF98-086A-42AF-ACBE-B2DF76B5FEB9}" type="parTrans" cxnId="{F37CCD9C-EF60-4AC9-B1F7-0D1A5D65A90A}">
      <dgm:prSet/>
      <dgm:spPr/>
      <dgm:t>
        <a:bodyPr/>
        <a:lstStyle/>
        <a:p>
          <a:endParaRPr lang="en-US"/>
        </a:p>
      </dgm:t>
    </dgm:pt>
    <dgm:pt modelId="{180D7181-5265-4C76-8A87-AD72F5374EAD}" type="sibTrans" cxnId="{F37CCD9C-EF60-4AC9-B1F7-0D1A5D65A90A}">
      <dgm:prSet/>
      <dgm:spPr/>
      <dgm:t>
        <a:bodyPr/>
        <a:lstStyle/>
        <a:p>
          <a:endParaRPr lang="en-US"/>
        </a:p>
      </dgm:t>
    </dgm:pt>
    <dgm:pt modelId="{556D0737-D6DD-4AC7-B0DB-9BD4FE428C6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Time Frame (2016-2022)</a:t>
          </a:r>
          <a:br>
            <a:rPr lang="en-US" dirty="0">
              <a:solidFill>
                <a:schemeClr val="bg1"/>
              </a:solidFill>
            </a:rPr>
          </a:br>
          <a:r>
            <a:rPr lang="en-US" b="1" dirty="0">
              <a:solidFill>
                <a:schemeClr val="bg1"/>
              </a:solidFill>
            </a:rPr>
            <a:t>37 Papers</a:t>
          </a:r>
          <a:endParaRPr lang="en-US" dirty="0">
            <a:solidFill>
              <a:schemeClr val="bg1"/>
            </a:solidFill>
          </a:endParaRPr>
        </a:p>
      </dgm:t>
    </dgm:pt>
    <dgm:pt modelId="{4B42C95C-7CB3-46E3-B928-738C1060C226}" type="parTrans" cxnId="{51DC0B4A-CA1C-4A5E-928D-836578CC5E18}">
      <dgm:prSet/>
      <dgm:spPr/>
      <dgm:t>
        <a:bodyPr/>
        <a:lstStyle/>
        <a:p>
          <a:endParaRPr lang="en-US"/>
        </a:p>
      </dgm:t>
    </dgm:pt>
    <dgm:pt modelId="{42F1B672-E5E1-41D9-BC5F-930A3075D1F2}" type="sibTrans" cxnId="{51DC0B4A-CA1C-4A5E-928D-836578CC5E18}">
      <dgm:prSet/>
      <dgm:spPr/>
      <dgm:t>
        <a:bodyPr/>
        <a:lstStyle/>
        <a:p>
          <a:endParaRPr lang="en-US"/>
        </a:p>
      </dgm:t>
    </dgm:pt>
    <dgm:pt modelId="{741AFDD2-3167-462A-AE6B-E67517A1853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Inclusion and Exclusion Criteria</a:t>
          </a:r>
          <a:br>
            <a:rPr lang="en-US" dirty="0">
              <a:solidFill>
                <a:schemeClr val="bg1"/>
              </a:solidFill>
            </a:rPr>
          </a:br>
          <a:r>
            <a:rPr lang="en-US" b="1" dirty="0">
              <a:solidFill>
                <a:schemeClr val="bg1"/>
              </a:solidFill>
            </a:rPr>
            <a:t>31 papers</a:t>
          </a:r>
          <a:endParaRPr lang="en-US" dirty="0">
            <a:solidFill>
              <a:schemeClr val="bg1"/>
            </a:solidFill>
          </a:endParaRPr>
        </a:p>
      </dgm:t>
    </dgm:pt>
    <dgm:pt modelId="{A7E67EDF-D5F7-4A67-B705-CAEDFB228A08}" type="parTrans" cxnId="{DCDD648D-57FC-464B-A47C-CC2EEB874894}">
      <dgm:prSet/>
      <dgm:spPr/>
      <dgm:t>
        <a:bodyPr/>
        <a:lstStyle/>
        <a:p>
          <a:endParaRPr lang="en-US"/>
        </a:p>
      </dgm:t>
    </dgm:pt>
    <dgm:pt modelId="{50582A8F-67F6-4F73-9619-9E54731D924E}" type="sibTrans" cxnId="{DCDD648D-57FC-464B-A47C-CC2EEB874894}">
      <dgm:prSet/>
      <dgm:spPr/>
      <dgm:t>
        <a:bodyPr/>
        <a:lstStyle/>
        <a:p>
          <a:endParaRPr lang="en-US"/>
        </a:p>
      </dgm:t>
    </dgm:pt>
    <dgm:pt modelId="{E9D91A9C-F263-4E69-B3D4-AB6934B8F40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Quality Assessment</a:t>
          </a:r>
          <a:br>
            <a:rPr lang="en-US" dirty="0">
              <a:solidFill>
                <a:schemeClr val="bg1"/>
              </a:solidFill>
            </a:rPr>
          </a:br>
          <a:r>
            <a:rPr lang="en-US" b="1" dirty="0">
              <a:solidFill>
                <a:schemeClr val="bg1"/>
              </a:solidFill>
            </a:rPr>
            <a:t>25 Papers</a:t>
          </a:r>
          <a:endParaRPr lang="en-US" dirty="0">
            <a:solidFill>
              <a:schemeClr val="bg1"/>
            </a:solidFill>
          </a:endParaRPr>
        </a:p>
      </dgm:t>
    </dgm:pt>
    <dgm:pt modelId="{8CBE3A91-D88F-4F82-B09B-6C19DFF0E470}" type="parTrans" cxnId="{262E356E-B265-40DE-9BE2-328B1AFA1B93}">
      <dgm:prSet/>
      <dgm:spPr/>
      <dgm:t>
        <a:bodyPr/>
        <a:lstStyle/>
        <a:p>
          <a:endParaRPr lang="en-US"/>
        </a:p>
      </dgm:t>
    </dgm:pt>
    <dgm:pt modelId="{305C09E1-1876-440E-8E05-38A1084ECBB6}" type="sibTrans" cxnId="{262E356E-B265-40DE-9BE2-328B1AFA1B93}">
      <dgm:prSet/>
      <dgm:spPr/>
      <dgm:t>
        <a:bodyPr/>
        <a:lstStyle/>
        <a:p>
          <a:endParaRPr lang="en-US"/>
        </a:p>
      </dgm:t>
    </dgm:pt>
    <dgm:pt modelId="{E583CBBE-1EB4-40CD-92ED-C34B6DE0BF3A}" type="pres">
      <dgm:prSet presAssocID="{2BCAFDF4-98B0-4649-8C46-707A4A04FAD6}" presName="linearFlow" presStyleCnt="0">
        <dgm:presLayoutVars>
          <dgm:resizeHandles val="exact"/>
        </dgm:presLayoutVars>
      </dgm:prSet>
      <dgm:spPr/>
    </dgm:pt>
    <dgm:pt modelId="{828842A1-E5CE-411E-8606-C76FBACCAE6E}" type="pres">
      <dgm:prSet presAssocID="{22F500FF-3D35-440B-8F10-CC89479A318E}" presName="node" presStyleLbl="node1" presStyleIdx="0" presStyleCnt="5">
        <dgm:presLayoutVars>
          <dgm:bulletEnabled val="1"/>
        </dgm:presLayoutVars>
      </dgm:prSet>
      <dgm:spPr/>
    </dgm:pt>
    <dgm:pt modelId="{6467BACE-004D-4B1D-A17F-CAD12B54AC32}" type="pres">
      <dgm:prSet presAssocID="{C9AB9DC0-728C-4E84-8B10-D79175A16113}" presName="sibTrans" presStyleLbl="sibTrans2D1" presStyleIdx="0" presStyleCnt="4"/>
      <dgm:spPr/>
    </dgm:pt>
    <dgm:pt modelId="{C054E014-1E8A-4B57-A20B-D0DE4DB01A6E}" type="pres">
      <dgm:prSet presAssocID="{C9AB9DC0-728C-4E84-8B10-D79175A16113}" presName="connectorText" presStyleLbl="sibTrans2D1" presStyleIdx="0" presStyleCnt="4"/>
      <dgm:spPr/>
    </dgm:pt>
    <dgm:pt modelId="{2756DD7F-3659-443D-8B71-63377DC4AAD3}" type="pres">
      <dgm:prSet presAssocID="{C9278E97-B55B-4F80-BA0D-A9D9EE084C4E}" presName="node" presStyleLbl="node1" presStyleIdx="1" presStyleCnt="5">
        <dgm:presLayoutVars>
          <dgm:bulletEnabled val="1"/>
        </dgm:presLayoutVars>
      </dgm:prSet>
      <dgm:spPr/>
    </dgm:pt>
    <dgm:pt modelId="{A7A092E0-0514-4668-85AC-32C0D0343803}" type="pres">
      <dgm:prSet presAssocID="{180D7181-5265-4C76-8A87-AD72F5374EAD}" presName="sibTrans" presStyleLbl="sibTrans2D1" presStyleIdx="1" presStyleCnt="4"/>
      <dgm:spPr/>
    </dgm:pt>
    <dgm:pt modelId="{10A7533D-6803-45F7-BAA5-58239D2C8E9D}" type="pres">
      <dgm:prSet presAssocID="{180D7181-5265-4C76-8A87-AD72F5374EAD}" presName="connectorText" presStyleLbl="sibTrans2D1" presStyleIdx="1" presStyleCnt="4"/>
      <dgm:spPr/>
    </dgm:pt>
    <dgm:pt modelId="{6A7560EC-C185-47A1-8DBC-04B50F3A95FF}" type="pres">
      <dgm:prSet presAssocID="{556D0737-D6DD-4AC7-B0DB-9BD4FE428C69}" presName="node" presStyleLbl="node1" presStyleIdx="2" presStyleCnt="5">
        <dgm:presLayoutVars>
          <dgm:bulletEnabled val="1"/>
        </dgm:presLayoutVars>
      </dgm:prSet>
      <dgm:spPr/>
    </dgm:pt>
    <dgm:pt modelId="{7287EEE3-C216-4C87-8652-03E3C2EE6916}" type="pres">
      <dgm:prSet presAssocID="{42F1B672-E5E1-41D9-BC5F-930A3075D1F2}" presName="sibTrans" presStyleLbl="sibTrans2D1" presStyleIdx="2" presStyleCnt="4"/>
      <dgm:spPr/>
    </dgm:pt>
    <dgm:pt modelId="{81F950D5-381D-46AD-BAC5-49ABCD6563E0}" type="pres">
      <dgm:prSet presAssocID="{42F1B672-E5E1-41D9-BC5F-930A3075D1F2}" presName="connectorText" presStyleLbl="sibTrans2D1" presStyleIdx="2" presStyleCnt="4"/>
      <dgm:spPr/>
    </dgm:pt>
    <dgm:pt modelId="{4F1771A3-13BF-4560-BAB8-43609E4937A3}" type="pres">
      <dgm:prSet presAssocID="{741AFDD2-3167-462A-AE6B-E67517A18534}" presName="node" presStyleLbl="node1" presStyleIdx="3" presStyleCnt="5">
        <dgm:presLayoutVars>
          <dgm:bulletEnabled val="1"/>
        </dgm:presLayoutVars>
      </dgm:prSet>
      <dgm:spPr/>
    </dgm:pt>
    <dgm:pt modelId="{F09BCD74-B759-4F81-9EEC-43F8056A1CEB}" type="pres">
      <dgm:prSet presAssocID="{50582A8F-67F6-4F73-9619-9E54731D924E}" presName="sibTrans" presStyleLbl="sibTrans2D1" presStyleIdx="3" presStyleCnt="4"/>
      <dgm:spPr/>
    </dgm:pt>
    <dgm:pt modelId="{690B30C5-54A9-4B3A-9659-52266BC1904C}" type="pres">
      <dgm:prSet presAssocID="{50582A8F-67F6-4F73-9619-9E54731D924E}" presName="connectorText" presStyleLbl="sibTrans2D1" presStyleIdx="3" presStyleCnt="4"/>
      <dgm:spPr/>
    </dgm:pt>
    <dgm:pt modelId="{8FF0C118-031C-4616-8B6C-ECFC36C645D1}" type="pres">
      <dgm:prSet presAssocID="{E9D91A9C-F263-4E69-B3D4-AB6934B8F40C}" presName="node" presStyleLbl="node1" presStyleIdx="4" presStyleCnt="5">
        <dgm:presLayoutVars>
          <dgm:bulletEnabled val="1"/>
        </dgm:presLayoutVars>
      </dgm:prSet>
      <dgm:spPr/>
    </dgm:pt>
  </dgm:ptLst>
  <dgm:cxnLst>
    <dgm:cxn modelId="{3D680019-0E3A-42CE-BE6B-9FF244423C43}" type="presOf" srcId="{2BCAFDF4-98B0-4649-8C46-707A4A04FAD6}" destId="{E583CBBE-1EB4-40CD-92ED-C34B6DE0BF3A}" srcOrd="0" destOrd="0" presId="urn:microsoft.com/office/officeart/2005/8/layout/process2"/>
    <dgm:cxn modelId="{F24EEA2B-B7AF-4605-BB52-53931525BA5F}" srcId="{2BCAFDF4-98B0-4649-8C46-707A4A04FAD6}" destId="{22F500FF-3D35-440B-8F10-CC89479A318E}" srcOrd="0" destOrd="0" parTransId="{D780FEC0-78AE-42F6-8ECF-4487C4DE51DE}" sibTransId="{C9AB9DC0-728C-4E84-8B10-D79175A16113}"/>
    <dgm:cxn modelId="{3BD96D2F-1705-48E4-BC0D-D038DD32927E}" type="presOf" srcId="{556D0737-D6DD-4AC7-B0DB-9BD4FE428C69}" destId="{6A7560EC-C185-47A1-8DBC-04B50F3A95FF}" srcOrd="0" destOrd="0" presId="urn:microsoft.com/office/officeart/2005/8/layout/process2"/>
    <dgm:cxn modelId="{CE4DF743-C1E2-4C64-A46D-1A1F0764107D}" type="presOf" srcId="{50582A8F-67F6-4F73-9619-9E54731D924E}" destId="{690B30C5-54A9-4B3A-9659-52266BC1904C}" srcOrd="1" destOrd="0" presId="urn:microsoft.com/office/officeart/2005/8/layout/process2"/>
    <dgm:cxn modelId="{51DC0B4A-CA1C-4A5E-928D-836578CC5E18}" srcId="{2BCAFDF4-98B0-4649-8C46-707A4A04FAD6}" destId="{556D0737-D6DD-4AC7-B0DB-9BD4FE428C69}" srcOrd="2" destOrd="0" parTransId="{4B42C95C-7CB3-46E3-B928-738C1060C226}" sibTransId="{42F1B672-E5E1-41D9-BC5F-930A3075D1F2}"/>
    <dgm:cxn modelId="{262E356E-B265-40DE-9BE2-328B1AFA1B93}" srcId="{2BCAFDF4-98B0-4649-8C46-707A4A04FAD6}" destId="{E9D91A9C-F263-4E69-B3D4-AB6934B8F40C}" srcOrd="4" destOrd="0" parTransId="{8CBE3A91-D88F-4F82-B09B-6C19DFF0E470}" sibTransId="{305C09E1-1876-440E-8E05-38A1084ECBB6}"/>
    <dgm:cxn modelId="{55EE9770-83CC-4064-8DCB-A1C7DFCAAB9D}" type="presOf" srcId="{42F1B672-E5E1-41D9-BC5F-930A3075D1F2}" destId="{81F950D5-381D-46AD-BAC5-49ABCD6563E0}" srcOrd="1" destOrd="0" presId="urn:microsoft.com/office/officeart/2005/8/layout/process2"/>
    <dgm:cxn modelId="{203C5187-08D2-4240-894F-C48BF8433D01}" type="presOf" srcId="{E9D91A9C-F263-4E69-B3D4-AB6934B8F40C}" destId="{8FF0C118-031C-4616-8B6C-ECFC36C645D1}" srcOrd="0" destOrd="0" presId="urn:microsoft.com/office/officeart/2005/8/layout/process2"/>
    <dgm:cxn modelId="{DCDD648D-57FC-464B-A47C-CC2EEB874894}" srcId="{2BCAFDF4-98B0-4649-8C46-707A4A04FAD6}" destId="{741AFDD2-3167-462A-AE6B-E67517A18534}" srcOrd="3" destOrd="0" parTransId="{A7E67EDF-D5F7-4A67-B705-CAEDFB228A08}" sibTransId="{50582A8F-67F6-4F73-9619-9E54731D924E}"/>
    <dgm:cxn modelId="{F37CCD9C-EF60-4AC9-B1F7-0D1A5D65A90A}" srcId="{2BCAFDF4-98B0-4649-8C46-707A4A04FAD6}" destId="{C9278E97-B55B-4F80-BA0D-A9D9EE084C4E}" srcOrd="1" destOrd="0" parTransId="{6B9EBF98-086A-42AF-ACBE-B2DF76B5FEB9}" sibTransId="{180D7181-5265-4C76-8A87-AD72F5374EAD}"/>
    <dgm:cxn modelId="{2EB9759D-BFA3-4DCA-930E-072940D39B83}" type="presOf" srcId="{C9AB9DC0-728C-4E84-8B10-D79175A16113}" destId="{6467BACE-004D-4B1D-A17F-CAD12B54AC32}" srcOrd="0" destOrd="0" presId="urn:microsoft.com/office/officeart/2005/8/layout/process2"/>
    <dgm:cxn modelId="{6E6B06AA-5128-438D-A0CF-5DFD2D6350E7}" type="presOf" srcId="{C9AB9DC0-728C-4E84-8B10-D79175A16113}" destId="{C054E014-1E8A-4B57-A20B-D0DE4DB01A6E}" srcOrd="1" destOrd="0" presId="urn:microsoft.com/office/officeart/2005/8/layout/process2"/>
    <dgm:cxn modelId="{E88CDEB0-24DC-459E-ADD3-DF1D2FF42C8E}" type="presOf" srcId="{180D7181-5265-4C76-8A87-AD72F5374EAD}" destId="{10A7533D-6803-45F7-BAA5-58239D2C8E9D}" srcOrd="1" destOrd="0" presId="urn:microsoft.com/office/officeart/2005/8/layout/process2"/>
    <dgm:cxn modelId="{5F89CCB2-5052-48A6-9394-48331F2C5290}" type="presOf" srcId="{180D7181-5265-4C76-8A87-AD72F5374EAD}" destId="{A7A092E0-0514-4668-85AC-32C0D0343803}" srcOrd="0" destOrd="0" presId="urn:microsoft.com/office/officeart/2005/8/layout/process2"/>
    <dgm:cxn modelId="{98724DBE-32F0-450D-96D0-CDE3101572A6}" type="presOf" srcId="{741AFDD2-3167-462A-AE6B-E67517A18534}" destId="{4F1771A3-13BF-4560-BAB8-43609E4937A3}" srcOrd="0" destOrd="0" presId="urn:microsoft.com/office/officeart/2005/8/layout/process2"/>
    <dgm:cxn modelId="{5DB890DD-591F-4EB6-B937-3B535E1F8350}" type="presOf" srcId="{50582A8F-67F6-4F73-9619-9E54731D924E}" destId="{F09BCD74-B759-4F81-9EEC-43F8056A1CEB}" srcOrd="0" destOrd="0" presId="urn:microsoft.com/office/officeart/2005/8/layout/process2"/>
    <dgm:cxn modelId="{327252E8-F730-450F-B3EE-1BE9760DDAD0}" type="presOf" srcId="{22F500FF-3D35-440B-8F10-CC89479A318E}" destId="{828842A1-E5CE-411E-8606-C76FBACCAE6E}" srcOrd="0" destOrd="0" presId="urn:microsoft.com/office/officeart/2005/8/layout/process2"/>
    <dgm:cxn modelId="{15ED47EF-A3D9-4616-A4A2-00D1BA3C083B}" type="presOf" srcId="{42F1B672-E5E1-41D9-BC5F-930A3075D1F2}" destId="{7287EEE3-C216-4C87-8652-03E3C2EE6916}" srcOrd="0" destOrd="0" presId="urn:microsoft.com/office/officeart/2005/8/layout/process2"/>
    <dgm:cxn modelId="{48E20CF8-66C1-40F2-A51C-FBF351C2F54A}" type="presOf" srcId="{C9278E97-B55B-4F80-BA0D-A9D9EE084C4E}" destId="{2756DD7F-3659-443D-8B71-63377DC4AAD3}" srcOrd="0" destOrd="0" presId="urn:microsoft.com/office/officeart/2005/8/layout/process2"/>
    <dgm:cxn modelId="{6966AE2F-A281-4BB2-B8EA-092ABB6EE1CD}" type="presParOf" srcId="{E583CBBE-1EB4-40CD-92ED-C34B6DE0BF3A}" destId="{828842A1-E5CE-411E-8606-C76FBACCAE6E}" srcOrd="0" destOrd="0" presId="urn:microsoft.com/office/officeart/2005/8/layout/process2"/>
    <dgm:cxn modelId="{05D44978-C57C-4053-BB1A-EBE0E8E51EBE}" type="presParOf" srcId="{E583CBBE-1EB4-40CD-92ED-C34B6DE0BF3A}" destId="{6467BACE-004D-4B1D-A17F-CAD12B54AC32}" srcOrd="1" destOrd="0" presId="urn:microsoft.com/office/officeart/2005/8/layout/process2"/>
    <dgm:cxn modelId="{6213A12D-1EA1-4518-9366-2F162E4508E8}" type="presParOf" srcId="{6467BACE-004D-4B1D-A17F-CAD12B54AC32}" destId="{C054E014-1E8A-4B57-A20B-D0DE4DB01A6E}" srcOrd="0" destOrd="0" presId="urn:microsoft.com/office/officeart/2005/8/layout/process2"/>
    <dgm:cxn modelId="{9D6EB980-D05D-4657-802F-1DCECBDF70FD}" type="presParOf" srcId="{E583CBBE-1EB4-40CD-92ED-C34B6DE0BF3A}" destId="{2756DD7F-3659-443D-8B71-63377DC4AAD3}" srcOrd="2" destOrd="0" presId="urn:microsoft.com/office/officeart/2005/8/layout/process2"/>
    <dgm:cxn modelId="{7D9F7DD4-F744-498A-BA8B-4F18C63720B5}" type="presParOf" srcId="{E583CBBE-1EB4-40CD-92ED-C34B6DE0BF3A}" destId="{A7A092E0-0514-4668-85AC-32C0D0343803}" srcOrd="3" destOrd="0" presId="urn:microsoft.com/office/officeart/2005/8/layout/process2"/>
    <dgm:cxn modelId="{4D0F81FD-B31B-4B6A-BB3E-7B1D7B666E4C}" type="presParOf" srcId="{A7A092E0-0514-4668-85AC-32C0D0343803}" destId="{10A7533D-6803-45F7-BAA5-58239D2C8E9D}" srcOrd="0" destOrd="0" presId="urn:microsoft.com/office/officeart/2005/8/layout/process2"/>
    <dgm:cxn modelId="{6A6E4DBE-064E-4D1E-AA9C-C5823E6BE57E}" type="presParOf" srcId="{E583CBBE-1EB4-40CD-92ED-C34B6DE0BF3A}" destId="{6A7560EC-C185-47A1-8DBC-04B50F3A95FF}" srcOrd="4" destOrd="0" presId="urn:microsoft.com/office/officeart/2005/8/layout/process2"/>
    <dgm:cxn modelId="{07545292-238E-4E9F-BB57-4420631BE2E8}" type="presParOf" srcId="{E583CBBE-1EB4-40CD-92ED-C34B6DE0BF3A}" destId="{7287EEE3-C216-4C87-8652-03E3C2EE6916}" srcOrd="5" destOrd="0" presId="urn:microsoft.com/office/officeart/2005/8/layout/process2"/>
    <dgm:cxn modelId="{F0819CCC-F6B7-4E00-9162-3C60C3C68C9C}" type="presParOf" srcId="{7287EEE3-C216-4C87-8652-03E3C2EE6916}" destId="{81F950D5-381D-46AD-BAC5-49ABCD6563E0}" srcOrd="0" destOrd="0" presId="urn:microsoft.com/office/officeart/2005/8/layout/process2"/>
    <dgm:cxn modelId="{48BAD243-F643-46C3-9B51-E56CE5D43CC2}" type="presParOf" srcId="{E583CBBE-1EB4-40CD-92ED-C34B6DE0BF3A}" destId="{4F1771A3-13BF-4560-BAB8-43609E4937A3}" srcOrd="6" destOrd="0" presId="urn:microsoft.com/office/officeart/2005/8/layout/process2"/>
    <dgm:cxn modelId="{1D5649C2-4224-4C33-849B-333BB82CFF41}" type="presParOf" srcId="{E583CBBE-1EB4-40CD-92ED-C34B6DE0BF3A}" destId="{F09BCD74-B759-4F81-9EEC-43F8056A1CEB}" srcOrd="7" destOrd="0" presId="urn:microsoft.com/office/officeart/2005/8/layout/process2"/>
    <dgm:cxn modelId="{005E1E32-DFA8-4BAC-80D8-22A301F8C286}" type="presParOf" srcId="{F09BCD74-B759-4F81-9EEC-43F8056A1CEB}" destId="{690B30C5-54A9-4B3A-9659-52266BC1904C}" srcOrd="0" destOrd="0" presId="urn:microsoft.com/office/officeart/2005/8/layout/process2"/>
    <dgm:cxn modelId="{47E05AEF-C7AB-47D7-B9DC-3FE134196DFA}" type="presParOf" srcId="{E583CBBE-1EB4-40CD-92ED-C34B6DE0BF3A}" destId="{8FF0C118-031C-4616-8B6C-ECFC36C645D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842A1-E5CE-411E-8606-C76FBACCAE6E}">
      <dsp:nvSpPr>
        <dsp:cNvPr id="0" name=""/>
        <dsp:cNvSpPr/>
      </dsp:nvSpPr>
      <dsp:spPr>
        <a:xfrm>
          <a:off x="2556091" y="661"/>
          <a:ext cx="3015816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Initial Search (by keywords)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b="1" kern="1200" dirty="0">
              <a:solidFill>
                <a:schemeClr val="bg1"/>
              </a:solidFill>
            </a:rPr>
            <a:t>48 papers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578758" y="23328"/>
        <a:ext cx="2970482" cy="728572"/>
      </dsp:txXfrm>
    </dsp:sp>
    <dsp:sp modelId="{6467BACE-004D-4B1D-A17F-CAD12B54AC32}">
      <dsp:nvSpPr>
        <dsp:cNvPr id="0" name=""/>
        <dsp:cNvSpPr/>
      </dsp:nvSpPr>
      <dsp:spPr>
        <a:xfrm rot="5400000">
          <a:off x="3918892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822936"/>
        <a:ext cx="208955" cy="203150"/>
      </dsp:txXfrm>
    </dsp:sp>
    <dsp:sp modelId="{2756DD7F-3659-443D-8B71-63377DC4AAD3}">
      <dsp:nvSpPr>
        <dsp:cNvPr id="0" name=""/>
        <dsp:cNvSpPr/>
      </dsp:nvSpPr>
      <dsp:spPr>
        <a:xfrm>
          <a:off x="2556091" y="1161520"/>
          <a:ext cx="3015816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113568"/>
                <a:satOff val="-13208"/>
                <a:lumOff val="-75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13568"/>
                <a:satOff val="-13208"/>
                <a:lumOff val="-75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13568"/>
                <a:satOff val="-13208"/>
                <a:lumOff val="-75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Duplicated Studies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b="1" kern="1200" dirty="0">
              <a:solidFill>
                <a:schemeClr val="bg1"/>
              </a:solidFill>
            </a:rPr>
            <a:t>42 papers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578758" y="1184187"/>
        <a:ext cx="2970482" cy="728572"/>
      </dsp:txXfrm>
    </dsp:sp>
    <dsp:sp modelId="{A7A092E0-0514-4668-85AC-32C0D0343803}">
      <dsp:nvSpPr>
        <dsp:cNvPr id="0" name=""/>
        <dsp:cNvSpPr/>
      </dsp:nvSpPr>
      <dsp:spPr>
        <a:xfrm rot="5400000">
          <a:off x="3918892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818091"/>
                <a:satOff val="-17611"/>
                <a:lumOff val="-100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818091"/>
                <a:satOff val="-17611"/>
                <a:lumOff val="-100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818091"/>
                <a:satOff val="-17611"/>
                <a:lumOff val="-100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1983795"/>
        <a:ext cx="208955" cy="203150"/>
      </dsp:txXfrm>
    </dsp:sp>
    <dsp:sp modelId="{6A7560EC-C185-47A1-8DBC-04B50F3A95FF}">
      <dsp:nvSpPr>
        <dsp:cNvPr id="0" name=""/>
        <dsp:cNvSpPr/>
      </dsp:nvSpPr>
      <dsp:spPr>
        <a:xfrm>
          <a:off x="2556091" y="2322380"/>
          <a:ext cx="3015816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227136"/>
                <a:satOff val="-26416"/>
                <a:lumOff val="-150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27136"/>
                <a:satOff val="-26416"/>
                <a:lumOff val="-150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27136"/>
                <a:satOff val="-26416"/>
                <a:lumOff val="-150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Time Frame (2016-2022)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b="1" kern="1200" dirty="0">
              <a:solidFill>
                <a:schemeClr val="bg1"/>
              </a:solidFill>
            </a:rPr>
            <a:t>37 Papers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578758" y="2345047"/>
        <a:ext cx="2970482" cy="728572"/>
      </dsp:txXfrm>
    </dsp:sp>
    <dsp:sp modelId="{7287EEE3-C216-4C87-8652-03E3C2EE6916}">
      <dsp:nvSpPr>
        <dsp:cNvPr id="0" name=""/>
        <dsp:cNvSpPr/>
      </dsp:nvSpPr>
      <dsp:spPr>
        <a:xfrm rot="5400000">
          <a:off x="3918892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5636181"/>
                <a:satOff val="-35222"/>
                <a:lumOff val="-199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36181"/>
                <a:satOff val="-35222"/>
                <a:lumOff val="-199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36181"/>
                <a:satOff val="-35222"/>
                <a:lumOff val="-199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3144655"/>
        <a:ext cx="208955" cy="203150"/>
      </dsp:txXfrm>
    </dsp:sp>
    <dsp:sp modelId="{4F1771A3-13BF-4560-BAB8-43609E4937A3}">
      <dsp:nvSpPr>
        <dsp:cNvPr id="0" name=""/>
        <dsp:cNvSpPr/>
      </dsp:nvSpPr>
      <dsp:spPr>
        <a:xfrm>
          <a:off x="2556091" y="3483239"/>
          <a:ext cx="3015816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40703"/>
                <a:satOff val="-39625"/>
                <a:lumOff val="-224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40703"/>
                <a:satOff val="-39625"/>
                <a:lumOff val="-224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40703"/>
                <a:satOff val="-39625"/>
                <a:lumOff val="-224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Inclusion and Exclusion Criteria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b="1" kern="1200" dirty="0">
              <a:solidFill>
                <a:schemeClr val="bg1"/>
              </a:solidFill>
            </a:rPr>
            <a:t>31 papers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578758" y="3505906"/>
        <a:ext cx="2970482" cy="728572"/>
      </dsp:txXfrm>
    </dsp:sp>
    <dsp:sp modelId="{F09BCD74-B759-4F81-9EEC-43F8056A1CEB}">
      <dsp:nvSpPr>
        <dsp:cNvPr id="0" name=""/>
        <dsp:cNvSpPr/>
      </dsp:nvSpPr>
      <dsp:spPr>
        <a:xfrm rot="5400000">
          <a:off x="3918892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8454272"/>
                <a:satOff val="-52833"/>
                <a:lumOff val="-299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454272"/>
                <a:satOff val="-52833"/>
                <a:lumOff val="-299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454272"/>
                <a:satOff val="-52833"/>
                <a:lumOff val="-299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59522" y="4305514"/>
        <a:ext cx="208955" cy="203150"/>
      </dsp:txXfrm>
    </dsp:sp>
    <dsp:sp modelId="{8FF0C118-031C-4616-8B6C-ECFC36C645D1}">
      <dsp:nvSpPr>
        <dsp:cNvPr id="0" name=""/>
        <dsp:cNvSpPr/>
      </dsp:nvSpPr>
      <dsp:spPr>
        <a:xfrm>
          <a:off x="2556091" y="4644099"/>
          <a:ext cx="3015816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454272"/>
                <a:satOff val="-52833"/>
                <a:lumOff val="-299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454272"/>
                <a:satOff val="-52833"/>
                <a:lumOff val="-299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454272"/>
                <a:satOff val="-52833"/>
                <a:lumOff val="-299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Quality Assessment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b="1" kern="1200" dirty="0">
              <a:solidFill>
                <a:schemeClr val="bg1"/>
              </a:solidFill>
            </a:rPr>
            <a:t>25 Papers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578758" y="4666766"/>
        <a:ext cx="2970482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drive/1Y3XQNWStLE8ZiBiScUx2vkZkZ1XeaS-U#scrollTo=TB3EbTx5p7E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42452-020-2519-4" TargetMode="External"/><Relationship Id="rId2" Type="http://schemas.openxmlformats.org/officeDocument/2006/relationships/hyperlink" Target="https://doi.org/10.1109/rteict42901.2018.9012243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emanticscholar.org/paper/A-DetailedAnalysis-of-AI-Models-for-Predicting-DarapaneniTuraga/53cdf44b15f6fc1cb136716ac38774e828007d7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F-MckMIUG6?ctid=8f791105-7a87-467c-b4d4-b39c0ecb63c6&amp;pbi_source=linkShar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>
            <a:extLst>
              <a:ext uri="{FF2B5EF4-FFF2-40B4-BE49-F238E27FC236}">
                <a16:creationId xmlns:a16="http://schemas.microsoft.com/office/drawing/2014/main" id="{F3E79F28-6278-7013-4BB8-1950A19490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>
              <a:latin typeface="+mn-lt"/>
            </a:endParaRPr>
          </a:p>
        </p:txBody>
      </p:sp>
      <p:pic>
        <p:nvPicPr>
          <p:cNvPr id="5" name="Picture 4" descr="Stick figure families holding hands">
            <a:extLst>
              <a:ext uri="{FF2B5EF4-FFF2-40B4-BE49-F238E27FC236}">
                <a16:creationId xmlns:a16="http://schemas.microsoft.com/office/drawing/2014/main" id="{A08BA30F-7F1E-5C37-1DAA-B5C759CC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683AA-BADF-C852-5152-DAE2388ADC0C}"/>
              </a:ext>
            </a:extLst>
          </p:cNvPr>
          <p:cNvSpPr txBox="1"/>
          <p:nvPr/>
        </p:nvSpPr>
        <p:spPr>
          <a:xfrm>
            <a:off x="1357746" y="5241303"/>
            <a:ext cx="10169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LEAVE OR NOT?</a:t>
            </a:r>
          </a:p>
        </p:txBody>
      </p:sp>
    </p:spTree>
    <p:extLst>
      <p:ext uri="{BB962C8B-B14F-4D97-AF65-F5344CB8AC3E}">
        <p14:creationId xmlns:p14="http://schemas.microsoft.com/office/powerpoint/2010/main" val="218376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0C48D-E0DC-01D1-0031-4E0A3A2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52777"/>
            <a:ext cx="6153953" cy="51277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Planning and 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82A8-41F7-9AE8-A432-912F6AE84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459572" cy="32060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divided into 70% training and 30% testing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methods to identify significant attributes: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correlation matrix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various algorithms for model selection: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Algorithm, Logistic Regression, Gaussian Naive Bayes, K-Nearest Neighbors (KNN),       Decision Tree, Support Vector Machine (SVM</a:t>
            </a:r>
            <a:r>
              <a:rPr lang="en-US" sz="1800" dirty="0"/>
              <a:t>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0145-F5F8-3973-F2C1-B8C3CB93B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965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13DDFF-9513-FC9C-D416-94C10F29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42" y="349624"/>
            <a:ext cx="5149906" cy="31513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and Evaluation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84DFA-A056-A754-B917-962F5608C1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A309B-F4FE-0F3C-C1A1-8C71E58BD579}"/>
              </a:ext>
            </a:extLst>
          </p:cNvPr>
          <p:cNvSpPr txBox="1"/>
          <p:nvPr/>
        </p:nvSpPr>
        <p:spPr>
          <a:xfrm>
            <a:off x="1051149" y="5040273"/>
            <a:ext cx="10169301" cy="202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model 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enhancing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fold cross validation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tuning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E2C34-B68A-05E6-26B8-09220713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40" y="664756"/>
            <a:ext cx="9321287" cy="43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0C48D-E0DC-01D1-0031-4E0A3A2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41" y="1152777"/>
            <a:ext cx="6153953" cy="512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82A8-41F7-9AE8-A432-912F6AE84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900228" cy="279523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  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https://colab.research.google.com/drive/1Y3XQNWStLE8ZiBiScUx2vkZkZ1XeaS-U#scrollTo=TB3EbTx5p7El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0145-F5F8-3973-F2C1-B8C3CB93B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D5B3C-07C9-09E9-8F49-BA249DC1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902" y="4832898"/>
            <a:ext cx="1420098" cy="14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1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0C48D-E0DC-01D1-0031-4E0A3A2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41" y="1152777"/>
            <a:ext cx="6153953" cy="512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82A8-41F7-9AE8-A432-912F6AE84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1" y="2105892"/>
            <a:ext cx="10377170" cy="4226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significant Attributes: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Person Code,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Working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Hours, Designation Code, Allocated leaves, Used leaves, Level2Code(Job Position), Age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Provided with a small dataset containing 290 rows.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Correlation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Due to the dataset's limited size, traditional correlation indices were not adequate for obtaining the desired level of insight into the data.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were not well fitted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sources to refer when giving most significant attribute for employee retention decision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0145-F5F8-3973-F2C1-B8C3CB93B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8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0C48D-E0DC-01D1-0031-4E0A3A2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52777"/>
            <a:ext cx="6153953" cy="512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82A8-41F7-9AE8-A432-912F6AE84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15128"/>
            <a:ext cx="10459572" cy="4285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contribution  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 strategies.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decision making support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and work force planning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 and productivity improvement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Contribution 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for attrition forecasting.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important analysis.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0145-F5F8-3973-F2C1-B8C3CB93B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96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3A439-11A5-F380-3BCC-7F37AFBA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E8FF-C84A-3761-C539-698BC8313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282" y="2224709"/>
            <a:ext cx="10501068" cy="279523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Reporting Person Code </a:t>
            </a:r>
            <a:r>
              <a:rPr lang="en-US" dirty="0"/>
              <a:t>– Enhancing the efficiency of relationship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Average Monthly Working Hours </a:t>
            </a:r>
            <a:r>
              <a:rPr lang="en-US" dirty="0"/>
              <a:t>- Work-life balance initiatives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Designation Code </a:t>
            </a:r>
            <a:r>
              <a:rPr lang="en-US" dirty="0"/>
              <a:t>- Career development opportunities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Allocated leaves, Used leave</a:t>
            </a:r>
            <a:r>
              <a:rPr lang="en-US" dirty="0"/>
              <a:t>s -Leave management 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Level2Code(level of Job Position) </a:t>
            </a:r>
            <a:r>
              <a:rPr lang="en-US" dirty="0"/>
              <a:t>- Job position level alignment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Age </a:t>
            </a:r>
            <a:r>
              <a:rPr lang="en-US" dirty="0"/>
              <a:t>- Appropriate work 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A457-5EE7-7AF2-65BC-863DD7EEF8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15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BE29-F9B9-B242-4257-E7F93045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9" y="337285"/>
            <a:ext cx="2765294" cy="31577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D3DF-D078-8C41-5D98-84700F067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8E73B-4D24-95D5-3149-0A6877B56E43}"/>
              </a:ext>
            </a:extLst>
          </p:cNvPr>
          <p:cNvSpPr txBox="1"/>
          <p:nvPr/>
        </p:nvSpPr>
        <p:spPr>
          <a:xfrm>
            <a:off x="226359" y="1069241"/>
            <a:ext cx="117392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Hebber A. et al. (2018) “Comparison of machine learning techniques to predict the attrition rate of the employees,” 2018 3rd IEEE International Conference on Recent Trends in Electronics, Information &amp; Communication Technology (RTEICT) [Preprint]. Available at: 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https://doi.org/10.1109/rteict42901.2018.9012243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Jain, P.K., Jain, M. and Pamula, R. (2020) “Explaining and predicting employees’ attrition: A machine learning approach,” SN Applied Sciences, 2(4). Available at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https://doi.org/10.1007/s42452-020-2519-4</a:t>
            </a:r>
            <a:r>
              <a:rPr lang="en-US" altLang="ko-KR" sz="16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Habous, A., Nfaoui, E.H. and Oubenaalla, Y. (2021) “Predicting employee attrition using supervised learning classification models,” 2021 Fifth International Conference On Intelligent Computing in Data Sciences (ICDS) [Preprint]. Available at: </a:t>
            </a: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https://doi.org/10.1109/icds53782.2021.9626761. 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Darapaneni, N. et al. (1970) A detailed analysis of AI models for predicting employee attrition risk: Semantic scholar, 2022 IEEE 10th Region 10 Humanitarian Technology Conference (R10-HTC). Available at: </a:t>
            </a: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https://www.semanticscholar.org/paper/A-DetailedAnalysis-of-AI-Models-for-Predicting-DarapaneniTuraga/53cdf44b15f6fc1cb136716ac38774e828007d78</a:t>
            </a: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ko-KR" sz="1600" u="sng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Sekaran, K. and S, S. (1970) Interpreting the factors of employee attrition using explainable AI: Semantic scholar, 2022 International                    Conference on Decision Aid Sciences and Applications (DASA). Available at:    </a:t>
            </a: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https://www.semanticscholar.org/paper/Interpreting-the-Factors-of-Employee-AttritionAI-Sekaran-Shanmugam/71cbdef8ef09dbedf20018dbb455b5e42c460b50 (Accessed: February 12, 2023).</a:t>
            </a:r>
          </a:p>
          <a:p>
            <a:pPr algn="just"/>
            <a:endParaRPr lang="en-US" altLang="ko-KR" sz="1600" u="sng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4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5323-4A75-D501-DFC0-CCC8EEC66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4023" y="3281082"/>
            <a:ext cx="4948517" cy="734601"/>
          </a:xfrm>
        </p:spPr>
        <p:txBody>
          <a:bodyPr/>
          <a:lstStyle/>
          <a:p>
            <a:r>
              <a:rPr lang="en-US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3025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5" y="2868281"/>
            <a:ext cx="10805138" cy="953336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Driven Solution to Identify the Relationship of Attrition of Employees with 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0102" y="4397153"/>
            <a:ext cx="1248734" cy="31828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5CA41-C578-5341-D348-C8C36D53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072" y="4781381"/>
            <a:ext cx="2346181" cy="20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0DC1-2487-FA0F-9286-1E496362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05" y="1156969"/>
            <a:ext cx="3643835" cy="6108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CFEDC7-0873-48C2-6984-4A264AEFE8A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A0D93-2519-6546-2023-54E7C39B4A25}"/>
              </a:ext>
            </a:extLst>
          </p:cNvPr>
          <p:cNvSpPr txBox="1"/>
          <p:nvPr/>
        </p:nvSpPr>
        <p:spPr>
          <a:xfrm>
            <a:off x="971550" y="2232212"/>
            <a:ext cx="94364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Setting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(Introduction, Aim, Objectives, Literature Review and Gap Identification)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Planning and Model Building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and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2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18520-B8B2-73B5-68CF-67AB102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217837"/>
            <a:ext cx="3621702" cy="4477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9562-EDFD-85DB-D85A-E488644CF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10683689" cy="78553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attrition is a significant concern for most companies worldwide where valuable and experienced employees leave the  organization more often.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9F9F-2410-B3BF-A333-1FF681DF84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11" name="图形 34" descr="Business Growth">
            <a:extLst>
              <a:ext uri="{FF2B5EF4-FFF2-40B4-BE49-F238E27FC236}">
                <a16:creationId xmlns:a16="http://schemas.microsoft.com/office/drawing/2014/main" id="{70B00928-4C92-CBD9-6B26-A5E174DE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8458" y="3240741"/>
            <a:ext cx="778436" cy="778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A26161-395F-E5A8-F5DA-E62FCA0446B1}"/>
              </a:ext>
            </a:extLst>
          </p:cNvPr>
          <p:cNvSpPr txBox="1"/>
          <p:nvPr/>
        </p:nvSpPr>
        <p:spPr>
          <a:xfrm>
            <a:off x="2857808" y="4019177"/>
            <a:ext cx="117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E44BC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12% to 15%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1CD02-851D-E769-4476-B260B22C1F28}"/>
              </a:ext>
            </a:extLst>
          </p:cNvPr>
          <p:cNvSpPr txBox="1"/>
          <p:nvPr/>
        </p:nvSpPr>
        <p:spPr>
          <a:xfrm>
            <a:off x="2408777" y="4326954"/>
            <a:ext cx="191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2C56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TURNOVER RATE</a:t>
            </a:r>
            <a:endParaRPr lang="ko-KR" altLang="en-US" sz="1200" b="1" dirty="0">
              <a:solidFill>
                <a:srgbClr val="2C56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c 16" descr="Connections">
            <a:extLst>
              <a:ext uri="{FF2B5EF4-FFF2-40B4-BE49-F238E27FC236}">
                <a16:creationId xmlns:a16="http://schemas.microsoft.com/office/drawing/2014/main" id="{DCC6B63B-40B1-B02A-A077-C60DABFBE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3109" y="3197037"/>
            <a:ext cx="699997" cy="6999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87354-161D-714E-3D5F-1B504F26D35B}"/>
              </a:ext>
            </a:extLst>
          </p:cNvPr>
          <p:cNvSpPr txBox="1"/>
          <p:nvPr/>
        </p:nvSpPr>
        <p:spPr>
          <a:xfrm>
            <a:off x="6647637" y="4019177"/>
            <a:ext cx="135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20%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C9845-78DF-8215-30E2-D11E04B56053}"/>
              </a:ext>
            </a:extLst>
          </p:cNvPr>
          <p:cNvSpPr txBox="1"/>
          <p:nvPr/>
        </p:nvSpPr>
        <p:spPr>
          <a:xfrm>
            <a:off x="6252506" y="4326954"/>
            <a:ext cx="198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2C567A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TURNOVER RATE</a:t>
            </a:r>
            <a:endParaRPr lang="ko-KR" altLang="en-US" sz="1200" b="1" dirty="0">
              <a:solidFill>
                <a:srgbClr val="2C567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CB724-759A-7364-31C4-A635A3FC0000}"/>
              </a:ext>
            </a:extLst>
          </p:cNvPr>
          <p:cNvSpPr txBox="1"/>
          <p:nvPr/>
        </p:nvSpPr>
        <p:spPr>
          <a:xfrm>
            <a:off x="797350" y="4970620"/>
            <a:ext cx="112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established a data science-driven solution to this problem by collaborating with the MIHCM company.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16F50F-2226-88DB-CAD6-BC6AE602C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5308" y="5286339"/>
            <a:ext cx="1350284" cy="1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8DA998-459A-705E-8497-8CC65F40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929" y="403411"/>
            <a:ext cx="972353" cy="4227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BF3C4-BA2F-803B-F9CD-7F87F1AB6D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8E5C00-A4BB-41DA-E574-8C81FC04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56" y="938544"/>
            <a:ext cx="1509545" cy="4980912"/>
          </a:xfrm>
          <a:prstGeom prst="rect">
            <a:avLst/>
          </a:prstGeom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2EA30041-2A4E-548E-19E3-5EFAF2DC49EC}"/>
              </a:ext>
            </a:extLst>
          </p:cNvPr>
          <p:cNvSpPr txBox="1">
            <a:spLocks/>
          </p:cNvSpPr>
          <p:nvPr/>
        </p:nvSpPr>
        <p:spPr>
          <a:xfrm>
            <a:off x="8395765" y="403411"/>
            <a:ext cx="1940541" cy="42270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0C65C-F85E-16DA-B069-4AB0B86EEB58}"/>
              </a:ext>
            </a:extLst>
          </p:cNvPr>
          <p:cNvSpPr txBox="1"/>
          <p:nvPr/>
        </p:nvSpPr>
        <p:spPr>
          <a:xfrm>
            <a:off x="585105" y="2039313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the overall productivity of the organization by giving data science driven solution to identify the relationship of attrition of employees with demographic features.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1DF3C-9A82-B4F6-D591-B002248B0191}"/>
              </a:ext>
            </a:extLst>
          </p:cNvPr>
          <p:cNvSpPr txBox="1"/>
          <p:nvPr/>
        </p:nvSpPr>
        <p:spPr>
          <a:xfrm>
            <a:off x="7476565" y="1004047"/>
            <a:ext cx="39444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relationship between attrition and the other firmographic and demographic data.</a:t>
            </a:r>
          </a:p>
          <a:p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prediction of the risk of attrition of the existing employees’ along with the importance of the variables affecting the attrition.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visualization of the demographic and other related information of the high-risk employees.</a:t>
            </a:r>
          </a:p>
          <a:p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98424A-BE6D-13C6-5743-FAC2E1F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87" y="278129"/>
            <a:ext cx="6826307" cy="4231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B8E2-2EAB-833D-CF6C-E895F25965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FDC0A7F-175E-595C-F359-FAAC276F0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7845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2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F649-8ACC-C55A-15D7-1F4F5038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62" y="1551941"/>
            <a:ext cx="3821338" cy="35814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4861-941E-59FF-FFEA-2486006A8E4D}"/>
              </a:ext>
            </a:extLst>
          </p:cNvPr>
          <p:cNvSpPr txBox="1"/>
          <p:nvPr/>
        </p:nvSpPr>
        <p:spPr>
          <a:xfrm>
            <a:off x="895927" y="2373745"/>
            <a:ext cx="1067723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Research Gap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study enhances workforce management by identifying key attributes influencing employee decisions to leave or stay, contributing to predictive model precision in employee attrition prediction beyond previous research.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Research Gap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aligns with MiHCM's proactive intent to implement retention strategies before employee attrition, offering companies a strategic advantage by enabling proactive measures based on predictive 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0C48D-E0DC-01D1-0031-4E0A3A2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41" y="1152777"/>
            <a:ext cx="6153953" cy="512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82A8-41F7-9AE8-A432-912F6AE84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4790" y="2170545"/>
            <a:ext cx="8922647" cy="448425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provided with a secondary dataset which was given by MiHCM company.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290 employees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reduction.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and standardization.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Descriptive, Predictive and Prescriptive analytics have been considered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0145-F5F8-3973-F2C1-B8C3CB93B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1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399B-D359-0F9F-212B-F734F5D6D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025" y="636494"/>
            <a:ext cx="3736169" cy="32222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pic>
        <p:nvPicPr>
          <p:cNvPr id="5" name="Picture 4" descr="A yellow rectangular sign with black text&#10;&#10;Description automatically generated">
            <a:extLst>
              <a:ext uri="{FF2B5EF4-FFF2-40B4-BE49-F238E27FC236}">
                <a16:creationId xmlns:a16="http://schemas.microsoft.com/office/drawing/2014/main" id="{B24A0C67-2608-4EA3-CDA5-4AE9F2C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95" y="1524000"/>
            <a:ext cx="6878230" cy="3993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568C4-8A9A-8057-6E87-FDEB90AADBF5}"/>
              </a:ext>
            </a:extLst>
          </p:cNvPr>
          <p:cNvSpPr txBox="1"/>
          <p:nvPr/>
        </p:nvSpPr>
        <p:spPr>
          <a:xfrm>
            <a:off x="443345" y="5676144"/>
            <a:ext cx="1122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https://app.powerbi.com/links/F-MckMIUG6?ctid=8f791105-7a87-467c-b4d4-b39c0ecb63c6&amp;pbi_source=linkShare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105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849</TotalTime>
  <Words>956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PowerPoint Presentation</vt:lpstr>
      <vt:lpstr>Data Science Driven Solution to Identify the Relationship of Attrition of Employees with Demographics</vt:lpstr>
      <vt:lpstr>Outline</vt:lpstr>
      <vt:lpstr>Introduction</vt:lpstr>
      <vt:lpstr>Aim</vt:lpstr>
      <vt:lpstr>Literature Review</vt:lpstr>
      <vt:lpstr>Gap Identification</vt:lpstr>
      <vt:lpstr>Data Collection and Preparation</vt:lpstr>
      <vt:lpstr>Data Exploration</vt:lpstr>
      <vt:lpstr>Model Planning and Model Building</vt:lpstr>
      <vt:lpstr>Model Testing and Evaluation </vt:lpstr>
      <vt:lpstr>Deployment</vt:lpstr>
      <vt:lpstr>Discussion</vt:lpstr>
      <vt:lpstr>Conclusion</vt:lpstr>
      <vt:lpstr>Recommendations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Damindu Rasanjana</dc:creator>
  <cp:lastModifiedBy>KHR  Pabasara</cp:lastModifiedBy>
  <cp:revision>31</cp:revision>
  <dcterms:created xsi:type="dcterms:W3CDTF">2023-12-05T04:54:55Z</dcterms:created>
  <dcterms:modified xsi:type="dcterms:W3CDTF">2023-12-06T21:22:00Z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