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aven Pro" charset="0"/>
      <p:regular r:id="rId19"/>
      <p:bold r:id="rId20"/>
    </p:embeddedFont>
    <p:embeddedFont>
      <p:font typeface="Nunito"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D82E578-E0C4-4141-8346-57836689DC78}">
  <a:tblStyle styleId="{AD82E578-E0C4-4141-8346-57836689DC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3" d="100"/>
          <a:sy n="113" d="100"/>
        </p:scale>
        <p:origin x="-562" y="-67"/>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5aba7b562f_0_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5aba7b562f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aba7b562f_0_8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aba7b562f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aba7b562f_0_7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aba7b562f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aba7b562f_0_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aba7b562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5aba7b562f_0_7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5aba7b562f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5aba7b562f_0_7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5aba7b562f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5aba7b562f_0_7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5aba7b562f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5aba7b562f_0_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5aba7b562f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5aba7b562f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5aba7b562f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5aba7b562f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5aba7b562f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5aba7b562f_0_6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5aba7b562f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5aba7b562f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5aba7b562f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5aba7b562f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5aba7b562f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aba7b562f_0_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aba7b562f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aba7b562f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aba7b562f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Online Home  services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solidFill>
                  <a:schemeClr val="dk2"/>
                </a:solidFill>
              </a:rPr>
              <a:t>SRP - PROJECT</a:t>
            </a:r>
            <a:endParaRPr sz="2400" b="1">
              <a:solidFill>
                <a:schemeClr val="dk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txBox="1">
            <a:spLocks noGrp="1"/>
          </p:cNvSpPr>
          <p:nvPr>
            <p:ph type="body" idx="1"/>
          </p:nvPr>
        </p:nvSpPr>
        <p:spPr>
          <a:xfrm>
            <a:off x="1303800" y="235750"/>
            <a:ext cx="7030500" cy="4296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500" b="1">
                <a:solidFill>
                  <a:schemeClr val="accent4"/>
                </a:solidFill>
              </a:rPr>
              <a:t>4.2 System Modules:</a:t>
            </a:r>
            <a:endParaRPr sz="1500" b="1">
              <a:solidFill>
                <a:schemeClr val="accent4"/>
              </a:solidFill>
            </a:endParaRPr>
          </a:p>
          <a:p>
            <a:pPr marL="0" lvl="0" indent="0" algn="l" rtl="0">
              <a:spcBef>
                <a:spcPts val="1200"/>
              </a:spcBef>
              <a:spcAft>
                <a:spcPts val="0"/>
              </a:spcAft>
              <a:buNone/>
            </a:pPr>
            <a:r>
              <a:rPr lang="en" sz="1500" b="1">
                <a:solidFill>
                  <a:schemeClr val="accent2"/>
                </a:solidFill>
              </a:rPr>
              <a:t>4.2.1 Registration Module </a:t>
            </a:r>
            <a:endParaRPr sz="1500" b="1">
              <a:solidFill>
                <a:schemeClr val="accent2"/>
              </a:solidFill>
            </a:endParaRPr>
          </a:p>
          <a:p>
            <a:pPr marL="457200" lvl="0" indent="-323850" algn="l" rtl="0">
              <a:spcBef>
                <a:spcPts val="1200"/>
              </a:spcBef>
              <a:spcAft>
                <a:spcPts val="0"/>
              </a:spcAft>
              <a:buSzPts val="1500"/>
              <a:buChar char="●"/>
            </a:pPr>
            <a:r>
              <a:rPr lang="en" sz="1500"/>
              <a:t>Customers who want to avail our services are invited to register for a free account in our portal with few simple steps, by providing valid credentials a customer is requested to confirm account creation. Once they are done with registration, a confirmation mail about a new account with verification link is directed to the Email-id provided. Now a customer is free to use our services when they are done with account verification</a:t>
            </a:r>
            <a:endParaRPr sz="1500"/>
          </a:p>
          <a:p>
            <a:pPr marL="0" lvl="0" indent="0" algn="l" rtl="0">
              <a:spcBef>
                <a:spcPts val="1200"/>
              </a:spcBef>
              <a:spcAft>
                <a:spcPts val="0"/>
              </a:spcAft>
              <a:buNone/>
            </a:pPr>
            <a:r>
              <a:rPr lang="en" sz="1500" b="1">
                <a:solidFill>
                  <a:schemeClr val="accent2"/>
                </a:solidFill>
              </a:rPr>
              <a:t>4.2.2 Service Module</a:t>
            </a:r>
            <a:endParaRPr sz="1500" b="1">
              <a:solidFill>
                <a:schemeClr val="accent2"/>
              </a:solidFill>
            </a:endParaRPr>
          </a:p>
          <a:p>
            <a:pPr marL="457200" lvl="0" indent="-323850" algn="l" rtl="0">
              <a:spcBef>
                <a:spcPts val="1200"/>
              </a:spcBef>
              <a:spcAft>
                <a:spcPts val="0"/>
              </a:spcAft>
              <a:buSzPts val="1500"/>
              <a:buChar char="●"/>
            </a:pPr>
            <a:r>
              <a:rPr lang="en" sz="1500"/>
              <a:t>When customers want to schedule a service, they can do it by logging in to their account. The portal is specialized with an interactive user interface which provides attractive way of booking a service, where customers are requested to provide the details about the services required. If required customers are asked to upload the pictures of their particulars, if they are confused with any of the services. When done, the request is submitted and it is directed to payment page for the payments to be done. </a:t>
            </a:r>
            <a:endParaRPr sz="15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23"/>
          <p:cNvPicPr preferRelativeResize="0"/>
          <p:nvPr/>
        </p:nvPicPr>
        <p:blipFill>
          <a:blip r:embed="rId3">
            <a:alphaModFix/>
          </a:blip>
          <a:stretch>
            <a:fillRect/>
          </a:stretch>
        </p:blipFill>
        <p:spPr>
          <a:xfrm>
            <a:off x="152400" y="152400"/>
            <a:ext cx="8784425"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4"/>
          <p:cNvSpPr txBox="1">
            <a:spLocks noGrp="1"/>
          </p:cNvSpPr>
          <p:nvPr>
            <p:ph type="body" idx="1"/>
          </p:nvPr>
        </p:nvSpPr>
        <p:spPr>
          <a:xfrm>
            <a:off x="1303800" y="150025"/>
            <a:ext cx="7665300" cy="476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accent2"/>
                </a:solidFill>
              </a:rPr>
              <a:t>4.2.3 Payment Module </a:t>
            </a:r>
            <a:endParaRPr sz="1600" b="1">
              <a:solidFill>
                <a:schemeClr val="accent2"/>
              </a:solidFill>
            </a:endParaRPr>
          </a:p>
          <a:p>
            <a:pPr marL="457200" lvl="0" indent="-336550" algn="l" rtl="0">
              <a:spcBef>
                <a:spcPts val="1200"/>
              </a:spcBef>
              <a:spcAft>
                <a:spcPts val="0"/>
              </a:spcAft>
              <a:buSzPts val="1700"/>
              <a:buChar char="●"/>
            </a:pPr>
            <a:r>
              <a:rPr lang="en" sz="1700"/>
              <a:t>Further process is preceded to the next module where the customer needs to pay for the services opted. It is done through an external payment gateway which guarantees a secure and safe transaction. Once the payment is done, a confirmation acknowledgement is forwarded to the user about all the details of services opted and also an onsite confirmation is displayed on the website. When the service is booked and confirmed, service men from our organization will reach you to deliver the service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5"/>
          <p:cNvSpPr txBox="1">
            <a:spLocks noGrp="1"/>
          </p:cNvSpPr>
          <p:nvPr>
            <p:ph type="body" idx="1"/>
          </p:nvPr>
        </p:nvSpPr>
        <p:spPr>
          <a:xfrm>
            <a:off x="1303800" y="171450"/>
            <a:ext cx="7611600" cy="4746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b="1">
                <a:solidFill>
                  <a:srgbClr val="FF0000"/>
                </a:solidFill>
                <a:latin typeface="Times New Roman"/>
                <a:ea typeface="Times New Roman"/>
                <a:cs typeface="Times New Roman"/>
                <a:sym typeface="Times New Roman"/>
              </a:rPr>
              <a:t>Diagram between ADMIN and SYSTEM :</a:t>
            </a:r>
            <a:endParaRPr sz="2000" b="1">
              <a:solidFill>
                <a:srgbClr val="FF0000"/>
              </a:solidFill>
              <a:latin typeface="Times New Roman"/>
              <a:ea typeface="Times New Roman"/>
              <a:cs typeface="Times New Roman"/>
              <a:sym typeface="Times New Roman"/>
            </a:endParaRPr>
          </a:p>
        </p:txBody>
      </p:sp>
      <p:pic>
        <p:nvPicPr>
          <p:cNvPr id="345" name="Google Shape;345;p25"/>
          <p:cNvPicPr preferRelativeResize="0"/>
          <p:nvPr/>
        </p:nvPicPr>
        <p:blipFill rotWithShape="1">
          <a:blip r:embed="rId3">
            <a:alphaModFix/>
          </a:blip>
          <a:srcRect l="25430" t="32917" r="24061" b="26874"/>
          <a:stretch/>
        </p:blipFill>
        <p:spPr>
          <a:xfrm>
            <a:off x="1639500" y="1103725"/>
            <a:ext cx="6407923" cy="35897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6"/>
          <p:cNvSpPr txBox="1">
            <a:spLocks noGrp="1"/>
          </p:cNvSpPr>
          <p:nvPr>
            <p:ph type="body" idx="1"/>
          </p:nvPr>
        </p:nvSpPr>
        <p:spPr>
          <a:xfrm>
            <a:off x="1303800" y="171450"/>
            <a:ext cx="7030500" cy="436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b="1">
                <a:solidFill>
                  <a:srgbClr val="FF0000"/>
                </a:solidFill>
                <a:latin typeface="Times New Roman"/>
                <a:ea typeface="Times New Roman"/>
                <a:cs typeface="Times New Roman"/>
                <a:sym typeface="Times New Roman"/>
              </a:rPr>
              <a:t>Diagram between USER and SYSTEM :</a:t>
            </a:r>
            <a:endParaRPr/>
          </a:p>
        </p:txBody>
      </p:sp>
      <p:pic>
        <p:nvPicPr>
          <p:cNvPr id="351" name="Google Shape;351;p26"/>
          <p:cNvPicPr preferRelativeResize="0"/>
          <p:nvPr/>
        </p:nvPicPr>
        <p:blipFill rotWithShape="1">
          <a:blip r:embed="rId3">
            <a:alphaModFix/>
          </a:blip>
          <a:srcRect l="25657" t="37085" r="22780" b="27497"/>
          <a:stretch/>
        </p:blipFill>
        <p:spPr>
          <a:xfrm>
            <a:off x="1521625" y="942975"/>
            <a:ext cx="6812674" cy="358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rPr>
              <a:t>Conclusion :</a:t>
            </a:r>
            <a:endParaRPr>
              <a:solidFill>
                <a:schemeClr val="accent2"/>
              </a:solidFill>
            </a:endParaRPr>
          </a:p>
        </p:txBody>
      </p:sp>
      <p:sp>
        <p:nvSpPr>
          <p:cNvPr id="357" name="Google Shape;357;p27"/>
          <p:cNvSpPr txBox="1">
            <a:spLocks noGrp="1"/>
          </p:cNvSpPr>
          <p:nvPr>
            <p:ph type="body" idx="1"/>
          </p:nvPr>
        </p:nvSpPr>
        <p:spPr>
          <a:xfrm>
            <a:off x="1303800" y="1371600"/>
            <a:ext cx="7030500" cy="31602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SzPts val="1700"/>
              <a:buChar char="●"/>
            </a:pPr>
            <a:r>
              <a:rPr lang="en" sz="1700"/>
              <a:t>To reduce burden in finding in-house solutions for the services, the proposed system provides several services by providing service specialists at your doorstep in one click. A systematic mobile environment to system clients offers ease in accessing our services in a more comfortable way. With well qualified and background demonstrated professionals we make all your home cleaning, plumbing, furniture maintenance, electrical works, appliance repair, house painting, vehicle service and many other services to be done in a click anytime from anywhere as easy as available.</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title"/>
          </p:nvPr>
        </p:nvSpPr>
        <p:spPr>
          <a:xfrm>
            <a:off x="1303800" y="598575"/>
            <a:ext cx="7030500" cy="73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accent3"/>
                </a:solidFill>
              </a:rPr>
              <a:t>THANK YOU ..</a:t>
            </a:r>
            <a:endParaRPr>
              <a:solidFill>
                <a:schemeClr val="accent3"/>
              </a:solidFill>
            </a:endParaRPr>
          </a:p>
        </p:txBody>
      </p:sp>
      <p:sp>
        <p:nvSpPr>
          <p:cNvPr id="363" name="Google Shape;363;p28"/>
          <p:cNvSpPr txBox="1">
            <a:spLocks noGrp="1"/>
          </p:cNvSpPr>
          <p:nvPr>
            <p:ph type="body" idx="1"/>
          </p:nvPr>
        </p:nvSpPr>
        <p:spPr>
          <a:xfrm>
            <a:off x="1303800" y="1543050"/>
            <a:ext cx="7030500" cy="298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chemeClr val="accent4"/>
                </a:solidFill>
              </a:rPr>
              <a:t>Done by :</a:t>
            </a:r>
            <a:endParaRPr>
              <a:solidFill>
                <a:schemeClr val="accent4"/>
              </a:solidFill>
            </a:endParaRPr>
          </a:p>
          <a:p>
            <a:pPr marL="457200" lvl="0" indent="-330200" algn="l" rtl="0">
              <a:spcBef>
                <a:spcPts val="1200"/>
              </a:spcBef>
              <a:spcAft>
                <a:spcPts val="0"/>
              </a:spcAft>
              <a:buSzPts val="1600"/>
              <a:buChar char="●"/>
            </a:pPr>
            <a:r>
              <a:rPr lang="en" sz="1600" b="1" dirty="0"/>
              <a:t>G . BHAVANI  (20331A0566) </a:t>
            </a:r>
            <a:endParaRPr sz="1600" b="1"/>
          </a:p>
          <a:p>
            <a:pPr marL="457200" lvl="0" indent="-330200" algn="l" rtl="0">
              <a:spcBef>
                <a:spcPts val="0"/>
              </a:spcBef>
              <a:spcAft>
                <a:spcPts val="0"/>
              </a:spcAft>
              <a:buSzPts val="1600"/>
              <a:buChar char="●"/>
            </a:pPr>
            <a:r>
              <a:rPr lang="en" sz="1600" b="1" dirty="0"/>
              <a:t>M . TARUN KUMAR (20331A05B0)</a:t>
            </a:r>
            <a:endParaRPr sz="1600" b="1"/>
          </a:p>
          <a:p>
            <a:pPr marL="457200" lvl="0" indent="-330200" algn="l" rtl="0">
              <a:spcBef>
                <a:spcPts val="0"/>
              </a:spcBef>
              <a:spcAft>
                <a:spcPts val="0"/>
              </a:spcAft>
              <a:buSzPts val="1600"/>
              <a:buChar char="●"/>
            </a:pPr>
            <a:r>
              <a:rPr lang="en" sz="1600" b="1" dirty="0"/>
              <a:t>K . RAVINDRA NAIDU  (20331A0597) </a:t>
            </a:r>
            <a:endParaRPr sz="1600" b="1"/>
          </a:p>
          <a:p>
            <a:pPr marL="457200" lvl="0" indent="-330200" algn="l" rtl="0">
              <a:spcBef>
                <a:spcPts val="0"/>
              </a:spcBef>
              <a:spcAft>
                <a:spcPts val="0"/>
              </a:spcAft>
              <a:buSzPts val="1600"/>
              <a:buChar char="●"/>
            </a:pPr>
            <a:r>
              <a:rPr lang="en" sz="1600" b="1" dirty="0"/>
              <a:t>G . LALITHA MAHESWARI (20331A0565)</a:t>
            </a:r>
            <a:endParaRPr sz="1600" b="1"/>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457200" lvl="0" indent="-387350" algn="l" rtl="0">
              <a:spcBef>
                <a:spcPts val="0"/>
              </a:spcBef>
              <a:spcAft>
                <a:spcPts val="0"/>
              </a:spcAft>
              <a:buClr>
                <a:srgbClr val="000000"/>
              </a:buClr>
              <a:buSzPts val="2500"/>
              <a:buFont typeface="Times New Roman"/>
              <a:buChar char="●"/>
            </a:pPr>
            <a:r>
              <a:rPr lang="en" sz="2500">
                <a:latin typeface="Times New Roman"/>
                <a:ea typeface="Times New Roman"/>
                <a:cs typeface="Times New Roman"/>
                <a:sym typeface="Times New Roman"/>
              </a:rPr>
              <a:t>Welcome to the newly designed project Home  Service system , it is a faster service and it is one of the most personal website, specially designed to make your home services experience better. </a:t>
            </a:r>
            <a:endParaRPr sz="49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body" idx="1"/>
          </p:nvPr>
        </p:nvSpPr>
        <p:spPr>
          <a:xfrm>
            <a:off x="1303800" y="278600"/>
            <a:ext cx="7030500" cy="4253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89" name="Google Shape;289;p15"/>
          <p:cNvPicPr preferRelativeResize="0"/>
          <p:nvPr/>
        </p:nvPicPr>
        <p:blipFill rotWithShape="1">
          <a:blip r:embed="rId3">
            <a:alphaModFix/>
          </a:blip>
          <a:srcRect l="15584" r="14215"/>
          <a:stretch/>
        </p:blipFill>
        <p:spPr>
          <a:xfrm>
            <a:off x="1303800" y="278600"/>
            <a:ext cx="7030502" cy="43602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accent4"/>
                </a:solidFill>
              </a:rPr>
              <a:t>Abstract</a:t>
            </a:r>
            <a:endParaRPr b="1">
              <a:solidFill>
                <a:schemeClr val="accent4"/>
              </a:solidFill>
            </a:endParaRPr>
          </a:p>
        </p:txBody>
      </p:sp>
      <p:sp>
        <p:nvSpPr>
          <p:cNvPr id="295" name="Google Shape;295;p16"/>
          <p:cNvSpPr txBox="1">
            <a:spLocks noGrp="1"/>
          </p:cNvSpPr>
          <p:nvPr>
            <p:ph type="body" idx="1"/>
          </p:nvPr>
        </p:nvSpPr>
        <p:spPr>
          <a:xfrm>
            <a:off x="1297500" y="1071575"/>
            <a:ext cx="7038900" cy="34071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sz="1800"/>
              <a:t>A System that provides variety of services like plumbers, movers and packers, repair persons, cleaners, electricians, painters, taxi service laundry and many more. To make it comfortable for all the users our system also provides a mobile environment which offers ease in accessing our services. </a:t>
            </a:r>
            <a:endParaRPr sz="1800"/>
          </a:p>
          <a:p>
            <a:pPr marL="457200" lvl="0" indent="-334327" algn="l" rtl="0">
              <a:spcBef>
                <a:spcPts val="0"/>
              </a:spcBef>
              <a:spcAft>
                <a:spcPts val="0"/>
              </a:spcAft>
              <a:buSzPct val="100000"/>
              <a:buChar char="●"/>
            </a:pPr>
            <a:r>
              <a:rPr lang="en" sz="1800"/>
              <a:t>A very simple process is carried out to book a service, and our system is specialized with providing a confirmation email about the selected service. </a:t>
            </a:r>
            <a:endParaRPr sz="1800"/>
          </a:p>
          <a:p>
            <a:pPr marL="457200" lvl="0" indent="-334327" algn="l" rtl="0">
              <a:spcBef>
                <a:spcPts val="0"/>
              </a:spcBef>
              <a:spcAft>
                <a:spcPts val="0"/>
              </a:spcAft>
              <a:buSzPct val="100000"/>
              <a:buChar char="●"/>
            </a:pPr>
            <a:r>
              <a:rPr lang="en" sz="1800"/>
              <a:t>People can choose the particularity of service required by uploading the image of desired specification. System is versatile as service can be booked from everywhere to anywhere you desire.</a:t>
            </a:r>
            <a:endParaRPr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303800" y="150025"/>
            <a:ext cx="7030500" cy="68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4"/>
                </a:solidFill>
              </a:rPr>
              <a:t>Objectives</a:t>
            </a:r>
            <a:r>
              <a:rPr lang="en"/>
              <a:t> </a:t>
            </a:r>
            <a:endParaRPr/>
          </a:p>
        </p:txBody>
      </p:sp>
      <p:sp>
        <p:nvSpPr>
          <p:cNvPr id="301" name="Google Shape;301;p17"/>
          <p:cNvSpPr txBox="1">
            <a:spLocks noGrp="1"/>
          </p:cNvSpPr>
          <p:nvPr>
            <p:ph type="body" idx="1"/>
          </p:nvPr>
        </p:nvSpPr>
        <p:spPr>
          <a:xfrm>
            <a:off x="1303800" y="717950"/>
            <a:ext cx="7030500" cy="381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 primary objective of the online system for household services is about delivering the home services at the door step just by one click. Online system for household services can be used by any authorized user intending to seek for household services through an ingenious web based system or a mobile application. </a:t>
            </a:r>
            <a:endParaRPr sz="1500"/>
          </a:p>
          <a:p>
            <a:pPr marL="457200" lvl="0" indent="-323850" algn="l" rtl="0">
              <a:spcBef>
                <a:spcPts val="0"/>
              </a:spcBef>
              <a:spcAft>
                <a:spcPts val="0"/>
              </a:spcAft>
              <a:buSzPts val="1500"/>
              <a:buChar char="●"/>
            </a:pPr>
            <a:r>
              <a:rPr lang="en" sz="1500"/>
              <a:t>To provide an authenticated and authorized login module for the users such as service seekers, service providers and the admin, by providing appropriate credentials at the time of registration.</a:t>
            </a:r>
            <a:endParaRPr sz="1500"/>
          </a:p>
          <a:p>
            <a:pPr marL="457200" lvl="0" indent="-323850" algn="l" rtl="0">
              <a:spcBef>
                <a:spcPts val="0"/>
              </a:spcBef>
              <a:spcAft>
                <a:spcPts val="0"/>
              </a:spcAft>
              <a:buSzPts val="1500"/>
              <a:buChar char="●"/>
            </a:pPr>
            <a:r>
              <a:rPr lang="en" sz="1500"/>
              <a:t>To develop a web based online system for opting household services for opting the services.</a:t>
            </a:r>
            <a:endParaRPr sz="1500"/>
          </a:p>
          <a:p>
            <a:pPr marL="457200" lvl="0" indent="-323850" algn="l" rtl="0">
              <a:spcBef>
                <a:spcPts val="0"/>
              </a:spcBef>
              <a:spcAft>
                <a:spcPts val="0"/>
              </a:spcAft>
              <a:buSzPts val="1500"/>
              <a:buChar char="●"/>
            </a:pPr>
            <a:r>
              <a:rPr lang="en" sz="1500"/>
              <a:t>To design a interactive User Interface for seeking services on the go. To provide a secured online payment gateway for service seekers. To acknowledge the confirmation of services opted by the users. </a:t>
            </a:r>
            <a:endParaRPr sz="15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03800" y="107150"/>
            <a:ext cx="7030500" cy="52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solidFill>
                  <a:schemeClr val="accent4"/>
                </a:solidFill>
              </a:rPr>
              <a:t>System Requirements :</a:t>
            </a:r>
            <a:endParaRPr sz="2400">
              <a:solidFill>
                <a:schemeClr val="accent4"/>
              </a:solidFill>
            </a:endParaRPr>
          </a:p>
        </p:txBody>
      </p:sp>
      <p:sp>
        <p:nvSpPr>
          <p:cNvPr id="307" name="Google Shape;307;p18"/>
          <p:cNvSpPr txBox="1">
            <a:spLocks noGrp="1"/>
          </p:cNvSpPr>
          <p:nvPr>
            <p:ph type="body" idx="1"/>
          </p:nvPr>
        </p:nvSpPr>
        <p:spPr>
          <a:xfrm>
            <a:off x="1303800" y="632150"/>
            <a:ext cx="7030500" cy="3899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accent4"/>
              </a:buClr>
              <a:buSzPts val="1700"/>
              <a:buChar char="●"/>
            </a:pPr>
            <a:r>
              <a:rPr lang="en" sz="1700">
                <a:solidFill>
                  <a:schemeClr val="accent2"/>
                </a:solidFill>
              </a:rPr>
              <a:t>Software Requirements :</a:t>
            </a:r>
            <a:endParaRPr sz="1700">
              <a:solidFill>
                <a:schemeClr val="accent2"/>
              </a:solidFill>
            </a:endParaRPr>
          </a:p>
        </p:txBody>
      </p:sp>
      <p:graphicFrame>
        <p:nvGraphicFramePr>
          <p:cNvPr id="308" name="Google Shape;308;p18"/>
          <p:cNvGraphicFramePr/>
          <p:nvPr/>
        </p:nvGraphicFramePr>
        <p:xfrm>
          <a:off x="1303800" y="1178100"/>
          <a:ext cx="7578850" cy="3023025"/>
        </p:xfrm>
        <a:graphic>
          <a:graphicData uri="http://schemas.openxmlformats.org/drawingml/2006/table">
            <a:tbl>
              <a:tblPr>
                <a:noFill/>
                <a:tableStyleId>{AD82E578-E0C4-4141-8346-57836689DC78}</a:tableStyleId>
              </a:tblPr>
              <a:tblGrid>
                <a:gridCol w="1506975"/>
                <a:gridCol w="6071875"/>
              </a:tblGrid>
              <a:tr h="1281125">
                <a:tc>
                  <a:txBody>
                    <a:bodyPr/>
                    <a:lstStyle/>
                    <a:p>
                      <a:pPr marL="0" lvl="0" indent="0" algn="l" rtl="0">
                        <a:spcBef>
                          <a:spcPts val="0"/>
                        </a:spcBef>
                        <a:spcAft>
                          <a:spcPts val="0"/>
                        </a:spcAft>
                        <a:buNone/>
                      </a:pPr>
                      <a:r>
                        <a:rPr lang="en" b="1"/>
                        <a:t>Server side</a:t>
                      </a:r>
                      <a:endParaRPr b="1"/>
                    </a:p>
                  </a:txBody>
                  <a:tcPr marL="91425" marR="91425" marT="91425" marB="91425"/>
                </a:tc>
                <a:tc>
                  <a:txBody>
                    <a:bodyPr/>
                    <a:lstStyle/>
                    <a:p>
                      <a:pPr marL="0" lvl="0" indent="0" algn="l" rtl="0">
                        <a:spcBef>
                          <a:spcPts val="0"/>
                        </a:spcBef>
                        <a:spcAft>
                          <a:spcPts val="0"/>
                        </a:spcAft>
                        <a:buNone/>
                      </a:pPr>
                      <a:r>
                        <a:rPr lang="en" b="1"/>
                        <a:t>Software tools:</a:t>
                      </a:r>
                      <a:r>
                        <a:rPr lang="en"/>
                        <a:t>  HTML, CSS , BOOTSTRAP, PHP.</a:t>
                      </a:r>
                      <a:endParaRPr/>
                    </a:p>
                    <a:p>
                      <a:pPr marL="0" lvl="0" indent="0" algn="l" rtl="0">
                        <a:spcBef>
                          <a:spcPts val="0"/>
                        </a:spcBef>
                        <a:spcAft>
                          <a:spcPts val="0"/>
                        </a:spcAft>
                        <a:buNone/>
                      </a:pPr>
                      <a:endParaRPr/>
                    </a:p>
                    <a:p>
                      <a:pPr marL="0" lvl="0" indent="0" algn="l" rtl="0">
                        <a:spcBef>
                          <a:spcPts val="0"/>
                        </a:spcBef>
                        <a:spcAft>
                          <a:spcPts val="0"/>
                        </a:spcAft>
                        <a:buNone/>
                      </a:pPr>
                      <a:r>
                        <a:rPr lang="en" b="1"/>
                        <a:t>Database:</a:t>
                      </a:r>
                      <a:r>
                        <a:rPr lang="en"/>
                        <a:t>  MySQL </a:t>
                      </a:r>
                      <a:endParaRPr/>
                    </a:p>
                  </a:txBody>
                  <a:tcPr marL="91425" marR="91425" marT="91425" marB="91425"/>
                </a:tc>
              </a:tr>
              <a:tr h="1741900">
                <a:tc>
                  <a:txBody>
                    <a:bodyPr/>
                    <a:lstStyle/>
                    <a:p>
                      <a:pPr marL="0" lvl="0" indent="0" algn="l" rtl="0">
                        <a:spcBef>
                          <a:spcPts val="0"/>
                        </a:spcBef>
                        <a:spcAft>
                          <a:spcPts val="0"/>
                        </a:spcAft>
                        <a:buNone/>
                      </a:pPr>
                      <a:r>
                        <a:rPr lang="en" b="1"/>
                        <a:t>Client side</a:t>
                      </a:r>
                      <a:endParaRPr b="1"/>
                    </a:p>
                  </a:txBody>
                  <a:tcPr marL="91425" marR="91425" marT="91425" marB="91425"/>
                </a:tc>
                <a:tc>
                  <a:txBody>
                    <a:bodyPr/>
                    <a:lstStyle/>
                    <a:p>
                      <a:pPr marL="0" lvl="0" indent="0" algn="l" rtl="0">
                        <a:spcBef>
                          <a:spcPts val="0"/>
                        </a:spcBef>
                        <a:spcAft>
                          <a:spcPts val="0"/>
                        </a:spcAft>
                        <a:buNone/>
                      </a:pPr>
                      <a:r>
                        <a:rPr lang="en"/>
                        <a:t>Any Operating System that Supports Browser. </a:t>
                      </a:r>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body" idx="1"/>
          </p:nvPr>
        </p:nvSpPr>
        <p:spPr>
          <a:xfrm>
            <a:off x="1303800" y="242625"/>
            <a:ext cx="7030500" cy="4289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710" b="1" u="sng">
                <a:solidFill>
                  <a:schemeClr val="accent2"/>
                </a:solidFill>
              </a:rPr>
              <a:t>4)Design: </a:t>
            </a:r>
            <a:endParaRPr sz="1710" b="1" u="sng">
              <a:solidFill>
                <a:schemeClr val="accent2"/>
              </a:solidFill>
            </a:endParaRPr>
          </a:p>
          <a:p>
            <a:pPr marL="457200" lvl="0" indent="-324485" algn="l" rtl="0">
              <a:lnSpc>
                <a:spcPct val="95000"/>
              </a:lnSpc>
              <a:spcBef>
                <a:spcPts val="1200"/>
              </a:spcBef>
              <a:spcAft>
                <a:spcPts val="0"/>
              </a:spcAft>
              <a:buClr>
                <a:schemeClr val="accent4"/>
              </a:buClr>
              <a:buSzPts val="1510"/>
              <a:buChar char="●"/>
            </a:pPr>
            <a:r>
              <a:rPr lang="en" sz="1510" b="1">
                <a:solidFill>
                  <a:schemeClr val="accent4"/>
                </a:solidFill>
              </a:rPr>
              <a:t>System Tools:</a:t>
            </a:r>
            <a:endParaRPr sz="1510" b="1">
              <a:solidFill>
                <a:schemeClr val="accent4"/>
              </a:solidFill>
            </a:endParaRPr>
          </a:p>
          <a:p>
            <a:pPr marL="0" lvl="0" indent="0" algn="l" rtl="0">
              <a:lnSpc>
                <a:spcPct val="95000"/>
              </a:lnSpc>
              <a:spcBef>
                <a:spcPts val="1200"/>
              </a:spcBef>
              <a:spcAft>
                <a:spcPts val="0"/>
              </a:spcAft>
              <a:buSzPts val="770"/>
              <a:buNone/>
            </a:pPr>
            <a:r>
              <a:rPr lang="en" sz="1710" b="1"/>
              <a:t>HTML : </a:t>
            </a:r>
            <a:r>
              <a:rPr lang="en" sz="1710"/>
              <a:t>The Hyper Text Markup Language or HTML is the standard The Hyper Text Markup Language or HTML is the standard markup language for documents designed to be displayed in a web browser. It can be assisted by technologies such as cascading style sheets (CSS) and scripting languages such as java script. Web browsers receive HTML documents from a web server or from local storage and render the documents into multimedia web pages. HTML describes the structure of a web page symantically and originally included cues for the appearance of the document. </a:t>
            </a:r>
            <a:endParaRPr sz="1710"/>
          </a:p>
          <a:p>
            <a:pPr marL="0" lvl="0" indent="0" algn="l" rtl="0">
              <a:lnSpc>
                <a:spcPct val="95000"/>
              </a:lnSpc>
              <a:spcBef>
                <a:spcPts val="1200"/>
              </a:spcBef>
              <a:spcAft>
                <a:spcPts val="0"/>
              </a:spcAft>
              <a:buSzPts val="770"/>
              <a:buNone/>
            </a:pPr>
            <a:r>
              <a:rPr lang="en" sz="1710" b="1"/>
              <a:t>PHP :</a:t>
            </a:r>
            <a:r>
              <a:rPr lang="en" sz="1710"/>
              <a:t> PHP is now one of the most widespread programming languages for building server-side web applications. PHP is server scripting language ,and a powerful tool for making dynamic and interactive web pages.</a:t>
            </a:r>
            <a:endParaRPr sz="1710"/>
          </a:p>
          <a:p>
            <a:pPr marL="0" lvl="0" indent="0" algn="l" rtl="0">
              <a:lnSpc>
                <a:spcPct val="95000"/>
              </a:lnSpc>
              <a:spcBef>
                <a:spcPts val="1200"/>
              </a:spcBef>
              <a:spcAft>
                <a:spcPts val="1200"/>
              </a:spcAft>
              <a:buSzPts val="770"/>
              <a:buNone/>
            </a:pPr>
            <a:endParaRPr sz="131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body" idx="1"/>
          </p:nvPr>
        </p:nvSpPr>
        <p:spPr>
          <a:xfrm>
            <a:off x="1303800" y="246450"/>
            <a:ext cx="7030500" cy="4285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9" name="Google Shape;319;p20"/>
          <p:cNvPicPr preferRelativeResize="0"/>
          <p:nvPr/>
        </p:nvPicPr>
        <p:blipFill rotWithShape="1">
          <a:blip r:embed="rId3">
            <a:alphaModFix/>
          </a:blip>
          <a:srcRect l="7558" t="3544" r="1150" b="6039"/>
          <a:stretch/>
        </p:blipFill>
        <p:spPr>
          <a:xfrm>
            <a:off x="1303800" y="182175"/>
            <a:ext cx="7030500" cy="46505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body" idx="1"/>
          </p:nvPr>
        </p:nvSpPr>
        <p:spPr>
          <a:xfrm>
            <a:off x="1303800" y="363925"/>
            <a:ext cx="7030500" cy="41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t> MySQL :</a:t>
            </a:r>
            <a:r>
              <a:rPr lang="en" sz="1700" dirty="0"/>
              <a:t> MySQL is a widely used relational database management system (RDBMS).MySQL is free and open-source. MySQL is ideal for both small and large applications.it is used to store data into tables</a:t>
            </a:r>
            <a:r>
              <a:rPr lang="en" sz="1700" dirty="0" smtClean="0"/>
              <a:t>.</a:t>
            </a:r>
          </a:p>
          <a:p>
            <a:pPr marL="0" lvl="0" indent="0" algn="l" rtl="0">
              <a:spcBef>
                <a:spcPts val="1200"/>
              </a:spcBef>
              <a:spcAft>
                <a:spcPts val="1200"/>
              </a:spcAft>
              <a:buNone/>
            </a:pPr>
            <a:r>
              <a:rPr lang="en" sz="1700" b="1" dirty="0" smtClean="0"/>
              <a:t>WordPress :</a:t>
            </a:r>
            <a:r>
              <a:rPr lang="en" sz="1700" dirty="0" smtClean="0"/>
              <a:t> WordPress The WordPress based on SQL as a backend where the admin stores all the credentials of the service seekers and service providers. the service seekers can opt for the required services from a highly interactive user Interface which is build using some of the scripting languages and WordPress. The WordPress provides a free payment gateway called Woo commerce. This Woo Commerce gateway plug-in is combined with a business account from Inspire Commerce, where it will allow you to accept transactions from all major credit cards such as Visa, MasterCard, American Express</a:t>
            </a:r>
            <a:endParaRPr sz="17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1012</Words>
  <PresentationFormat>On-screen Show (16:9)</PresentationFormat>
  <Paragraphs>43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Maven Pro</vt:lpstr>
      <vt:lpstr>Nunito</vt:lpstr>
      <vt:lpstr>Times New Roman</vt:lpstr>
      <vt:lpstr>Momentum</vt:lpstr>
      <vt:lpstr>Online Home  services</vt:lpstr>
      <vt:lpstr>Welcome to the newly designed project Home  Service system , it is a faster service and it is one of the most personal website, specially designed to make your home services experience better. </vt:lpstr>
      <vt:lpstr>Slide 3</vt:lpstr>
      <vt:lpstr>Abstract</vt:lpstr>
      <vt:lpstr>Objectives </vt:lpstr>
      <vt:lpstr>System Requirements :</vt:lpstr>
      <vt:lpstr>Slide 7</vt:lpstr>
      <vt:lpstr>Slide 8</vt:lpstr>
      <vt:lpstr>Slide 9</vt:lpstr>
      <vt:lpstr>Slide 10</vt:lpstr>
      <vt:lpstr>Slide 11</vt:lpstr>
      <vt:lpstr>Slide 12</vt:lpstr>
      <vt:lpstr>Slide 13</vt:lpstr>
      <vt:lpstr>Slide 14</vt:lpstr>
      <vt:lpstr>Conclusion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Home  services</dc:title>
  <cp:lastModifiedBy>Windows User</cp:lastModifiedBy>
  <cp:revision>1</cp:revision>
  <dcterms:modified xsi:type="dcterms:W3CDTF">2022-10-28T06:08:21Z</dcterms:modified>
</cp:coreProperties>
</file>