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8" r:id="rId11"/>
    <p:sldId id="269" r:id="rId12"/>
    <p:sldId id="266" r:id="rId13"/>
    <p:sldId id="267"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94" autoAdjust="0"/>
    <p:restoredTop sz="94624" autoAdjust="0"/>
  </p:normalViewPr>
  <p:slideViewPr>
    <p:cSldViewPr>
      <p:cViewPr varScale="1">
        <p:scale>
          <a:sx n="69" d="100"/>
          <a:sy n="69"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9AC242-87CB-4CF6-AFC5-76EDDFC06A6D}"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AC242-87CB-4CF6-AFC5-76EDDFC06A6D}"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AC242-87CB-4CF6-AFC5-76EDDFC06A6D}"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9AC242-87CB-4CF6-AFC5-76EDDFC06A6D}"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AC242-87CB-4CF6-AFC5-76EDDFC06A6D}"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9AC242-87CB-4CF6-AFC5-76EDDFC06A6D}"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9AC242-87CB-4CF6-AFC5-76EDDFC06A6D}"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9AC242-87CB-4CF6-AFC5-76EDDFC06A6D}"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AC242-87CB-4CF6-AFC5-76EDDFC06A6D}"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AC242-87CB-4CF6-AFC5-76EDDFC06A6D}"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AC242-87CB-4CF6-AFC5-76EDDFC06A6D}"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9BC2-ADDC-41D8-ADF0-D29D8A965B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AC242-87CB-4CF6-AFC5-76EDDFC06A6D}" type="datetimeFigureOut">
              <a:rPr lang="en-US" smtClean="0"/>
              <a:pPr/>
              <a:t>7/13/2020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09BC2-ADDC-41D8-ADF0-D29D8A965B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wayam.gov.in/nd1_noc20_cs80/pre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28600"/>
            <a:ext cx="9144000" cy="1752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800" b="1"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Sarvajanik</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Education Society</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2000" b="1"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Sarvajanik</a:t>
            </a: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College of Engineering &amp; Technology, </a:t>
            </a:r>
            <a:r>
              <a:rPr kumimoji="0" lang="en-US" sz="2000" b="1"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Surat</a:t>
            </a: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b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Master of Computer Application </a:t>
            </a:r>
            <a:b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Academic Year: 2019 – 2020</a:t>
            </a:r>
          </a:p>
        </p:txBody>
      </p:sp>
      <p:sp>
        <p:nvSpPr>
          <p:cNvPr id="5" name="Rectangle 3"/>
          <p:cNvSpPr>
            <a:spLocks noGrp="1" noChangeArrowheads="1"/>
          </p:cNvSpPr>
          <p:nvPr>
            <p:ph type="subTitle" idx="4294967295"/>
          </p:nvPr>
        </p:nvSpPr>
        <p:spPr>
          <a:xfrm>
            <a:off x="1371600" y="1828800"/>
            <a:ext cx="6858000" cy="4800600"/>
          </a:xfrm>
        </p:spPr>
        <p:txBody>
          <a:bodyPr lIns="90000" tIns="45000" rIns="90000" bIns="45000">
            <a:normAutofit fontScale="85000" lnSpcReduction="20000"/>
          </a:bodyPr>
          <a:lstStyle/>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endParaRPr lang="en-US" sz="2800" dirty="0" smtClean="0">
              <a:latin typeface="Times New Roman" pitchFamily="18" charset="0"/>
              <a:cs typeface="Times New Roman" pitchFamily="18" charset="0"/>
            </a:endParaRP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2800" dirty="0" smtClean="0">
                <a:latin typeface="Times New Roman" pitchFamily="18" charset="0"/>
                <a:cs typeface="Times New Roman" pitchFamily="18" charset="0"/>
              </a:rPr>
              <a:t>A Project On</a:t>
            </a: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2800" b="1" dirty="0" smtClean="0">
                <a:latin typeface="Times New Roman" pitchFamily="18" charset="0"/>
                <a:cs typeface="Times New Roman" pitchFamily="18" charset="0"/>
              </a:rPr>
              <a:t>“Predicting Water Precipitation Through Regression”</a:t>
            </a: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endParaRPr lang="en-US" sz="2800" dirty="0" smtClean="0">
              <a:latin typeface="Times New Roman" pitchFamily="18" charset="0"/>
              <a:cs typeface="Times New Roman" pitchFamily="18" charset="0"/>
            </a:endParaRP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2800" b="1" dirty="0" smtClean="0">
                <a:latin typeface="Times New Roman" pitchFamily="18" charset="0"/>
                <a:cs typeface="Times New Roman" pitchFamily="18" charset="0"/>
              </a:rPr>
              <a:t>Presented By</a:t>
            </a:r>
          </a:p>
          <a:p>
            <a:pPr marL="457200" indent="-457200" algn="ctr" eaLnBrk="1" hangingPunct="1">
              <a:lnSpc>
                <a:spcPct val="100000"/>
              </a:lnSpc>
              <a:spcAft>
                <a:spcPct val="0"/>
              </a:spcAft>
              <a:buFont typeface="+mj-lt"/>
              <a:buAutoNum type="arabicPeriod"/>
              <a:tabLst>
                <a:tab pos="723900" algn="l"/>
                <a:tab pos="1447800" algn="l"/>
                <a:tab pos="2171700" algn="l"/>
                <a:tab pos="2895600" algn="l"/>
                <a:tab pos="3619500" algn="l"/>
                <a:tab pos="4343400" algn="l"/>
                <a:tab pos="5067300" algn="l"/>
                <a:tab pos="5791200" algn="l"/>
                <a:tab pos="6515100" algn="l"/>
              </a:tabLst>
            </a:pPr>
            <a:r>
              <a:rPr lang="en-US" sz="2000" b="1" dirty="0" smtClean="0">
                <a:solidFill>
                  <a:schemeClr val="tx2">
                    <a:lumMod val="60000"/>
                    <a:lumOff val="40000"/>
                  </a:schemeClr>
                </a:solidFill>
                <a:latin typeface="Times New Roman" pitchFamily="18" charset="0"/>
                <a:cs typeface="Times New Roman" pitchFamily="18" charset="0"/>
              </a:rPr>
              <a:t>Mali </a:t>
            </a:r>
            <a:r>
              <a:rPr lang="en-US" sz="2000" b="1" dirty="0" err="1" smtClean="0">
                <a:solidFill>
                  <a:schemeClr val="tx2">
                    <a:lumMod val="60000"/>
                    <a:lumOff val="40000"/>
                  </a:schemeClr>
                </a:solidFill>
                <a:latin typeface="Times New Roman" pitchFamily="18" charset="0"/>
                <a:cs typeface="Times New Roman" pitchFamily="18" charset="0"/>
              </a:rPr>
              <a:t>Ravindra</a:t>
            </a:r>
            <a:r>
              <a:rPr lang="en-US" sz="2000" b="1" dirty="0" smtClean="0">
                <a:solidFill>
                  <a:schemeClr val="tx2">
                    <a:lumMod val="60000"/>
                    <a:lumOff val="40000"/>
                  </a:schemeClr>
                </a:solidFill>
                <a:latin typeface="Times New Roman" pitchFamily="18" charset="0"/>
                <a:cs typeface="Times New Roman" pitchFamily="18" charset="0"/>
              </a:rPr>
              <a:t> </a:t>
            </a:r>
            <a:r>
              <a:rPr lang="en-US" sz="2000" b="1" dirty="0" err="1" smtClean="0">
                <a:solidFill>
                  <a:schemeClr val="tx2">
                    <a:lumMod val="60000"/>
                    <a:lumOff val="40000"/>
                  </a:schemeClr>
                </a:solidFill>
                <a:latin typeface="Times New Roman" pitchFamily="18" charset="0"/>
                <a:cs typeface="Times New Roman" pitchFamily="18" charset="0"/>
              </a:rPr>
              <a:t>Shantilal</a:t>
            </a:r>
            <a:endParaRPr lang="en-US" sz="2800" b="1" dirty="0" smtClean="0">
              <a:solidFill>
                <a:schemeClr val="tx2">
                  <a:lumMod val="60000"/>
                  <a:lumOff val="40000"/>
                </a:schemeClr>
              </a:solidFill>
              <a:latin typeface="Times New Roman" pitchFamily="18" charset="0"/>
              <a:cs typeface="Times New Roman" pitchFamily="18" charset="0"/>
            </a:endParaRP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1800" b="1" dirty="0" smtClean="0">
                <a:solidFill>
                  <a:schemeClr val="tx2">
                    <a:lumMod val="60000"/>
                    <a:lumOff val="40000"/>
                  </a:schemeClr>
                </a:solidFill>
                <a:latin typeface="Times New Roman" pitchFamily="18" charset="0"/>
                <a:cs typeface="Times New Roman" pitchFamily="18" charset="0"/>
              </a:rPr>
              <a:t>	</a:t>
            </a:r>
            <a:r>
              <a:rPr lang="en-US" sz="1700" b="1" dirty="0" smtClean="0">
                <a:solidFill>
                  <a:schemeClr val="tx2">
                    <a:lumMod val="60000"/>
                    <a:lumOff val="40000"/>
                  </a:schemeClr>
                </a:solidFill>
                <a:latin typeface="Times New Roman" pitchFamily="18" charset="0"/>
                <a:cs typeface="Times New Roman" pitchFamily="18" charset="0"/>
              </a:rPr>
              <a:t>Enroll. No : 185310693009</a:t>
            </a:r>
          </a:p>
          <a:p>
            <a:pPr algn="ctr" eaLnBrk="1" hangingPunct="1">
              <a:lnSpc>
                <a:spcPct val="100000"/>
              </a:lnSpc>
              <a:spcAft>
                <a:spcPct val="0"/>
              </a:spcAft>
              <a:buFont typeface="Times New Roman" pitchFamily="18" charset="0"/>
              <a:buAutoNum type="arabicPeriod" startAt="2"/>
              <a:tabLst>
                <a:tab pos="723900" algn="l"/>
                <a:tab pos="1447800" algn="l"/>
                <a:tab pos="2171700" algn="l"/>
                <a:tab pos="2895600" algn="l"/>
                <a:tab pos="3619500" algn="l"/>
                <a:tab pos="4343400" algn="l"/>
                <a:tab pos="5067300" algn="l"/>
                <a:tab pos="5791200" algn="l"/>
                <a:tab pos="6515100" algn="l"/>
              </a:tabLst>
            </a:pPr>
            <a:r>
              <a:rPr lang="en-US" sz="1800" b="1" dirty="0" err="1" smtClean="0">
                <a:solidFill>
                  <a:schemeClr val="tx2">
                    <a:lumMod val="60000"/>
                    <a:lumOff val="40000"/>
                  </a:schemeClr>
                </a:solidFill>
                <a:latin typeface="Times New Roman" pitchFamily="18" charset="0"/>
                <a:cs typeface="Times New Roman" pitchFamily="18" charset="0"/>
              </a:rPr>
              <a:t>M</a:t>
            </a:r>
            <a:r>
              <a:rPr lang="en-US" sz="2200" b="1" dirty="0" err="1" smtClean="0">
                <a:solidFill>
                  <a:schemeClr val="tx2">
                    <a:lumMod val="60000"/>
                    <a:lumOff val="40000"/>
                  </a:schemeClr>
                </a:solidFill>
                <a:latin typeface="Times New Roman" pitchFamily="18" charset="0"/>
                <a:cs typeface="Times New Roman" pitchFamily="18" charset="0"/>
              </a:rPr>
              <a:t>odi</a:t>
            </a:r>
            <a:r>
              <a:rPr lang="en-US" sz="2200" b="1" dirty="0" smtClean="0">
                <a:solidFill>
                  <a:schemeClr val="tx2">
                    <a:lumMod val="60000"/>
                    <a:lumOff val="40000"/>
                  </a:schemeClr>
                </a:solidFill>
                <a:latin typeface="Times New Roman" pitchFamily="18" charset="0"/>
                <a:cs typeface="Times New Roman" pitchFamily="18" charset="0"/>
              </a:rPr>
              <a:t> </a:t>
            </a:r>
            <a:r>
              <a:rPr lang="en-US" sz="2200" b="1" dirty="0" err="1" smtClean="0">
                <a:solidFill>
                  <a:schemeClr val="tx2">
                    <a:lumMod val="60000"/>
                    <a:lumOff val="40000"/>
                  </a:schemeClr>
                </a:solidFill>
                <a:latin typeface="Times New Roman" pitchFamily="18" charset="0"/>
                <a:cs typeface="Times New Roman" pitchFamily="18" charset="0"/>
              </a:rPr>
              <a:t>Padma</a:t>
            </a:r>
            <a:r>
              <a:rPr lang="en-US" sz="2200" b="1" dirty="0" smtClean="0">
                <a:solidFill>
                  <a:schemeClr val="tx2">
                    <a:lumMod val="60000"/>
                    <a:lumOff val="40000"/>
                  </a:schemeClr>
                </a:solidFill>
                <a:latin typeface="Times New Roman" pitchFamily="18" charset="0"/>
                <a:cs typeface="Times New Roman" pitchFamily="18" charset="0"/>
              </a:rPr>
              <a:t> </a:t>
            </a:r>
            <a:r>
              <a:rPr lang="en-US" sz="2200" b="1" dirty="0" err="1" smtClean="0">
                <a:solidFill>
                  <a:schemeClr val="tx2">
                    <a:lumMod val="60000"/>
                    <a:lumOff val="40000"/>
                  </a:schemeClr>
                </a:solidFill>
                <a:latin typeface="Times New Roman" pitchFamily="18" charset="0"/>
                <a:cs typeface="Times New Roman" pitchFamily="18" charset="0"/>
              </a:rPr>
              <a:t>santilal</a:t>
            </a:r>
            <a:endParaRPr lang="en-US" sz="2200" b="1" dirty="0" smtClean="0">
              <a:solidFill>
                <a:schemeClr val="tx2">
                  <a:lumMod val="60000"/>
                  <a:lumOff val="40000"/>
                </a:schemeClr>
              </a:solidFill>
              <a:latin typeface="Times New Roman" pitchFamily="18" charset="0"/>
              <a:cs typeface="Times New Roman" pitchFamily="18" charset="0"/>
            </a:endParaRPr>
          </a:p>
          <a:p>
            <a:pPr algn="ctr" eaLnBrk="1" hangingPunct="1">
              <a:lnSpc>
                <a:spcPct val="100000"/>
              </a:lnSpc>
              <a:spcAft>
                <a:spcPct val="0"/>
              </a:spcAft>
              <a:buNone/>
              <a:tabLst>
                <a:tab pos="723900" algn="l"/>
                <a:tab pos="1447800" algn="l"/>
                <a:tab pos="2171700" algn="l"/>
                <a:tab pos="2895600" algn="l"/>
                <a:tab pos="3619500" algn="l"/>
                <a:tab pos="4343400" algn="l"/>
                <a:tab pos="5067300" algn="l"/>
                <a:tab pos="5791200" algn="l"/>
                <a:tab pos="6515100" algn="l"/>
              </a:tabLst>
            </a:pPr>
            <a:r>
              <a:rPr lang="en-US" sz="2200" b="1" dirty="0" smtClean="0">
                <a:solidFill>
                  <a:schemeClr val="tx2">
                    <a:lumMod val="60000"/>
                    <a:lumOff val="40000"/>
                  </a:schemeClr>
                </a:solidFill>
                <a:latin typeface="Times New Roman" pitchFamily="18" charset="0"/>
                <a:cs typeface="Times New Roman" pitchFamily="18" charset="0"/>
              </a:rPr>
              <a:t>		</a:t>
            </a:r>
            <a:r>
              <a:rPr lang="en-US" sz="1700" b="1" dirty="0" smtClean="0">
                <a:solidFill>
                  <a:schemeClr val="tx2">
                    <a:lumMod val="60000"/>
                    <a:lumOff val="40000"/>
                  </a:schemeClr>
                </a:solidFill>
                <a:latin typeface="Times New Roman" pitchFamily="18" charset="0"/>
                <a:cs typeface="Times New Roman" pitchFamily="18" charset="0"/>
              </a:rPr>
              <a:t>Enroll No : 195313693031</a:t>
            </a: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endParaRPr lang="en-US" sz="1800" dirty="0" smtClean="0">
              <a:latin typeface="Times New Roman" pitchFamily="18" charset="0"/>
              <a:cs typeface="Times New Roman" pitchFamily="18" charset="0"/>
            </a:endParaRP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endParaRPr lang="en-US" sz="2800" dirty="0" smtClean="0">
              <a:latin typeface="Times New Roman" pitchFamily="18" charset="0"/>
              <a:cs typeface="Times New Roman" pitchFamily="18" charset="0"/>
            </a:endParaRP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2800" b="1" dirty="0" smtClean="0">
                <a:latin typeface="Times New Roman" pitchFamily="18" charset="0"/>
                <a:cs typeface="Times New Roman" pitchFamily="18" charset="0"/>
              </a:rPr>
              <a:t>Under The Guidance of</a:t>
            </a: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r>
              <a:rPr lang="en-US" sz="2800" dirty="0" smtClean="0">
                <a:latin typeface="Times New Roman" pitchFamily="18" charset="0"/>
                <a:cs typeface="Times New Roman" pitchFamily="18" charset="0"/>
              </a:rPr>
              <a:t>Prof. </a:t>
            </a:r>
            <a:r>
              <a:rPr lang="en-US" sz="2800" dirty="0" err="1" smtClean="0">
                <a:latin typeface="Times New Roman" pitchFamily="18" charset="0"/>
                <a:cs typeface="Times New Roman" pitchFamily="18" charset="0"/>
              </a:rPr>
              <a:t>Alpa</a:t>
            </a:r>
            <a:r>
              <a:rPr lang="en-US" sz="2800" dirty="0" smtClean="0">
                <a:latin typeface="Times New Roman" pitchFamily="18" charset="0"/>
                <a:cs typeface="Times New Roman" pitchFamily="18" charset="0"/>
              </a:rPr>
              <a:t> Shah</a:t>
            </a:r>
          </a:p>
          <a:p>
            <a:pPr marL="0" indent="0" algn="ctr" eaLnBrk="1" hangingPunct="1">
              <a:lnSpc>
                <a:spcPct val="100000"/>
              </a:lnSpc>
              <a:spcAft>
                <a:spcPct val="0"/>
              </a:spcAft>
              <a:buFont typeface="Times New Roman" pitchFamily="18" charset="0"/>
              <a:buNone/>
              <a:tabLst>
                <a:tab pos="723900" algn="l"/>
                <a:tab pos="1447800" algn="l"/>
                <a:tab pos="2171700" algn="l"/>
                <a:tab pos="2895600" algn="l"/>
                <a:tab pos="3619500" algn="l"/>
                <a:tab pos="4343400" algn="l"/>
                <a:tab pos="5067300" algn="l"/>
                <a:tab pos="5791200" algn="l"/>
                <a:tab pos="6515100" algn="l"/>
              </a:tabLst>
            </a:pPr>
            <a:endParaRPr lang="en-US" sz="2800" dirty="0" smtClean="0">
              <a:latin typeface="Times New Roman" pitchFamily="18" charset="0"/>
              <a:cs typeface="Times New Roman" pitchFamily="18" charset="0"/>
            </a:endParaRPr>
          </a:p>
        </p:txBody>
      </p:sp>
      <p:pic>
        <p:nvPicPr>
          <p:cNvPr id="6" name="Picture 5" descr="images.png"/>
          <p:cNvPicPr>
            <a:picLocks noGrp="1" noChangeAspect="1"/>
          </p:cNvPicPr>
          <p:nvPr isPhoto="1"/>
        </p:nvPicPr>
        <p:blipFill>
          <a:blip r:embed="rId2">
            <a:lum/>
          </a:blip>
          <a:stretch>
            <a:fillRect/>
          </a:stretch>
        </p:blipFill>
        <p:spPr>
          <a:xfrm>
            <a:off x="0" y="304800"/>
            <a:ext cx="1714488" cy="171448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8188524" cy="461665"/>
          </a:xfrm>
          <a:prstGeom prst="rect">
            <a:avLst/>
          </a:prstGeom>
          <a:noFill/>
        </p:spPr>
        <p:txBody>
          <a:bodyPr wrap="none" rtlCol="0">
            <a:spAutoFit/>
          </a:bodyPr>
          <a:lstStyle/>
          <a:p>
            <a:r>
              <a:rPr lang="en-US" sz="2400" b="1" dirty="0" smtClean="0">
                <a:solidFill>
                  <a:schemeClr val="tx2">
                    <a:lumMod val="60000"/>
                    <a:lumOff val="40000"/>
                  </a:schemeClr>
                </a:solidFill>
              </a:rPr>
              <a:t>Histogram : Dataset Variables ( Dependent </a:t>
            </a:r>
            <a:r>
              <a:rPr lang="en-US" sz="2400" b="1" dirty="0" err="1" smtClean="0">
                <a:solidFill>
                  <a:schemeClr val="tx2">
                    <a:lumMod val="60000"/>
                    <a:lumOff val="40000"/>
                  </a:schemeClr>
                </a:solidFill>
              </a:rPr>
              <a:t>nad</a:t>
            </a:r>
            <a:r>
              <a:rPr lang="en-US" sz="2400" b="1" dirty="0" smtClean="0">
                <a:solidFill>
                  <a:schemeClr val="tx2">
                    <a:lumMod val="60000"/>
                    <a:lumOff val="40000"/>
                  </a:schemeClr>
                </a:solidFill>
              </a:rPr>
              <a:t> </a:t>
            </a:r>
            <a:r>
              <a:rPr lang="en-US" sz="2400" b="1" dirty="0" err="1" smtClean="0">
                <a:solidFill>
                  <a:schemeClr val="tx2">
                    <a:lumMod val="60000"/>
                    <a:lumOff val="40000"/>
                  </a:schemeClr>
                </a:solidFill>
              </a:rPr>
              <a:t>Independenet</a:t>
            </a:r>
            <a:r>
              <a:rPr lang="en-US" sz="2400" b="1" dirty="0" smtClean="0">
                <a:solidFill>
                  <a:schemeClr val="tx2">
                    <a:lumMod val="60000"/>
                    <a:lumOff val="40000"/>
                  </a:schemeClr>
                </a:solidFill>
              </a:rPr>
              <a:t> )</a:t>
            </a:r>
            <a:endParaRPr lang="en-US" sz="2400" b="1" dirty="0">
              <a:solidFill>
                <a:schemeClr val="tx2">
                  <a:lumMod val="60000"/>
                  <a:lumOff val="40000"/>
                </a:schemeClr>
              </a:solidFill>
            </a:endParaRPr>
          </a:p>
        </p:txBody>
      </p:sp>
      <p:pic>
        <p:nvPicPr>
          <p:cNvPr id="2050" name="Picture 2" descr="C:\Users\Admin\Desktop\project\hd.png"/>
          <p:cNvPicPr>
            <a:picLocks noChangeAspect="1" noChangeArrowheads="1"/>
          </p:cNvPicPr>
          <p:nvPr/>
        </p:nvPicPr>
        <p:blipFill>
          <a:blip r:embed="rId2"/>
          <a:srcRect/>
          <a:stretch>
            <a:fillRect/>
          </a:stretch>
        </p:blipFill>
        <p:spPr bwMode="auto">
          <a:xfrm>
            <a:off x="642910" y="1000108"/>
            <a:ext cx="7775722" cy="52149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project\download.png"/>
          <p:cNvPicPr>
            <a:picLocks noChangeAspect="1" noChangeArrowheads="1"/>
          </p:cNvPicPr>
          <p:nvPr/>
        </p:nvPicPr>
        <p:blipFill>
          <a:blip r:embed="rId2"/>
          <a:srcRect/>
          <a:stretch>
            <a:fillRect/>
          </a:stretch>
        </p:blipFill>
        <p:spPr bwMode="auto">
          <a:xfrm>
            <a:off x="1000100" y="442754"/>
            <a:ext cx="6643734" cy="6415246"/>
          </a:xfrm>
          <a:prstGeom prst="rect">
            <a:avLst/>
          </a:prstGeom>
          <a:noFill/>
        </p:spPr>
      </p:pic>
      <p:sp>
        <p:nvSpPr>
          <p:cNvPr id="3" name="TextBox 2"/>
          <p:cNvSpPr txBox="1"/>
          <p:nvPr/>
        </p:nvSpPr>
        <p:spPr>
          <a:xfrm>
            <a:off x="1785918" y="0"/>
            <a:ext cx="4779770" cy="461665"/>
          </a:xfrm>
          <a:prstGeom prst="rect">
            <a:avLst/>
          </a:prstGeom>
          <a:noFill/>
        </p:spPr>
        <p:txBody>
          <a:bodyPr wrap="none" rtlCol="0">
            <a:spAutoFit/>
          </a:bodyPr>
          <a:lstStyle/>
          <a:p>
            <a:r>
              <a:rPr lang="en-US" sz="2400" b="1" dirty="0" smtClean="0">
                <a:solidFill>
                  <a:schemeClr val="tx2">
                    <a:lumMod val="60000"/>
                    <a:lumOff val="40000"/>
                  </a:schemeClr>
                </a:solidFill>
              </a:rPr>
              <a:t>Combine Representation Of Dataset</a:t>
            </a:r>
            <a:endParaRPr lang="en-US" sz="2400" b="1" dirty="0">
              <a:solidFill>
                <a:schemeClr val="tx2">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Relationship between Indirect Variable</a:t>
            </a:r>
            <a:endParaRPr lang="en-US" dirty="0"/>
          </a:p>
        </p:txBody>
      </p:sp>
      <p:sp>
        <p:nvSpPr>
          <p:cNvPr id="3" name="Content Placeholder 2"/>
          <p:cNvSpPr>
            <a:spLocks noGrp="1"/>
          </p:cNvSpPr>
          <p:nvPr>
            <p:ph sz="half" idx="1"/>
          </p:nvPr>
        </p:nvSpPr>
        <p:spPr/>
        <p:txBody>
          <a:bodyPr>
            <a:normAutofit/>
          </a:bodyPr>
          <a:lstStyle/>
          <a:p>
            <a:pPr>
              <a:buNone/>
            </a:pPr>
            <a:r>
              <a:rPr lang="en-US" sz="1800" dirty="0" smtClean="0"/>
              <a:t>::| </a:t>
            </a:r>
            <a:r>
              <a:rPr lang="en-US" sz="1800" dirty="0" smtClean="0"/>
              <a:t>Scatter for </a:t>
            </a:r>
            <a:r>
              <a:rPr lang="en-US" sz="1800" dirty="0" err="1" smtClean="0"/>
              <a:t>showalter,pricipitable</a:t>
            </a:r>
            <a:r>
              <a:rPr lang="en-US" sz="1800" dirty="0" smtClean="0"/>
              <a:t> </a:t>
            </a:r>
            <a:r>
              <a:rPr lang="en-US" sz="1800" dirty="0" smtClean="0"/>
              <a:t>|::</a:t>
            </a:r>
            <a:endParaRPr lang="en-US" sz="1800" dirty="0"/>
          </a:p>
        </p:txBody>
      </p:sp>
      <p:sp>
        <p:nvSpPr>
          <p:cNvPr id="4" name="Content Placeholder 3"/>
          <p:cNvSpPr>
            <a:spLocks noGrp="1"/>
          </p:cNvSpPr>
          <p:nvPr>
            <p:ph sz="half" idx="2"/>
          </p:nvPr>
        </p:nvSpPr>
        <p:spPr/>
        <p:txBody>
          <a:bodyPr>
            <a:normAutofit/>
          </a:bodyPr>
          <a:lstStyle/>
          <a:p>
            <a:pPr>
              <a:buNone/>
            </a:pPr>
            <a:r>
              <a:rPr lang="en-US" sz="1800" dirty="0" smtClean="0"/>
              <a:t>::| </a:t>
            </a:r>
            <a:r>
              <a:rPr lang="en-US" sz="1800" dirty="0" smtClean="0"/>
              <a:t>Scatter for </a:t>
            </a:r>
            <a:r>
              <a:rPr lang="en-US" sz="1800" dirty="0" err="1" smtClean="0"/>
              <a:t>showalter,lifted</a:t>
            </a:r>
            <a:r>
              <a:rPr lang="en-US" sz="1800" dirty="0" smtClean="0"/>
              <a:t> |::</a:t>
            </a:r>
            <a:endParaRPr lang="en-US" sz="1800" dirty="0"/>
          </a:p>
        </p:txBody>
      </p:sp>
      <p:pic>
        <p:nvPicPr>
          <p:cNvPr id="1026" name="Picture 2" descr="C:\Users\Admin\Desktop\project\s_f.png"/>
          <p:cNvPicPr>
            <a:picLocks noChangeAspect="1" noChangeArrowheads="1"/>
          </p:cNvPicPr>
          <p:nvPr/>
        </p:nvPicPr>
        <p:blipFill>
          <a:blip r:embed="rId2"/>
          <a:srcRect/>
          <a:stretch>
            <a:fillRect/>
          </a:stretch>
        </p:blipFill>
        <p:spPr bwMode="auto">
          <a:xfrm>
            <a:off x="214282" y="2143116"/>
            <a:ext cx="3982394" cy="2786082"/>
          </a:xfrm>
          <a:prstGeom prst="rect">
            <a:avLst/>
          </a:prstGeom>
          <a:noFill/>
        </p:spPr>
      </p:pic>
      <p:pic>
        <p:nvPicPr>
          <p:cNvPr id="1027" name="Picture 3" descr="C:\Users\Admin\Desktop\project\s_l.png"/>
          <p:cNvPicPr>
            <a:picLocks noChangeAspect="1" noChangeArrowheads="1"/>
          </p:cNvPicPr>
          <p:nvPr/>
        </p:nvPicPr>
        <p:blipFill>
          <a:blip r:embed="rId3"/>
          <a:srcRect/>
          <a:stretch>
            <a:fillRect/>
          </a:stretch>
        </p:blipFill>
        <p:spPr bwMode="auto">
          <a:xfrm>
            <a:off x="4214810" y="2071678"/>
            <a:ext cx="4567238" cy="30248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Linear Plot</a:t>
            </a:r>
            <a:r>
              <a:rPr lang="en-US" sz="2000" dirty="0" smtClean="0"/>
              <a:t>(Showalter and Lifted index)</a:t>
            </a:r>
            <a:endParaRPr lang="en-US" sz="2000" dirty="0"/>
          </a:p>
        </p:txBody>
      </p:sp>
      <p:pic>
        <p:nvPicPr>
          <p:cNvPr id="4" name="Content Placeholder 3" descr="ll.png"/>
          <p:cNvPicPr>
            <a:picLocks noGrp="1" noChangeAspect="1"/>
          </p:cNvPicPr>
          <p:nvPr>
            <p:ph idx="1"/>
          </p:nvPr>
        </p:nvPicPr>
        <p:blipFill>
          <a:blip r:embed="rId2"/>
          <a:stretch>
            <a:fillRect/>
          </a:stretch>
        </p:blipFill>
        <p:spPr>
          <a:xfrm>
            <a:off x="428596" y="1641699"/>
            <a:ext cx="7929618" cy="521630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None/>
            </a:pPr>
            <a:r>
              <a:rPr lang="en-US" dirty="0" smtClean="0"/>
              <a:t>National </a:t>
            </a:r>
            <a:r>
              <a:rPr lang="en-US" dirty="0" err="1" smtClean="0"/>
              <a:t>Programme</a:t>
            </a:r>
            <a:r>
              <a:rPr lang="en-US" dirty="0" smtClean="0"/>
              <a:t> on Technology Enhanced Learning (</a:t>
            </a:r>
            <a:r>
              <a:rPr lang="en-US" b="1" i="1" dirty="0" smtClean="0"/>
              <a:t>NPTEL</a:t>
            </a:r>
            <a:r>
              <a:rPr lang="en-US" dirty="0" smtClean="0"/>
              <a:t>) (</a:t>
            </a:r>
            <a:r>
              <a:rPr lang="en-US" dirty="0" err="1" smtClean="0"/>
              <a:t>Swayam</a:t>
            </a:r>
            <a:r>
              <a:rPr lang="en-US" dirty="0" smtClean="0"/>
              <a:t> website MHRD)</a:t>
            </a:r>
          </a:p>
          <a:p>
            <a:pPr>
              <a:buFont typeface="Wingdings" pitchFamily="2" charset="2"/>
              <a:buChar char="§"/>
            </a:pPr>
            <a:r>
              <a:rPr lang="en-US" dirty="0" smtClean="0"/>
              <a:t> </a:t>
            </a:r>
            <a:r>
              <a:rPr lang="en-US" sz="2000" dirty="0" smtClean="0">
                <a:hlinkClick r:id="rId2"/>
              </a:rPr>
              <a:t>https://swayam.gov.in/nd1_noc20_cs80/preview</a:t>
            </a:r>
            <a:endParaRPr lang="en-US" sz="2000" dirty="0" smtClean="0"/>
          </a:p>
          <a:p>
            <a:pPr>
              <a:buNone/>
            </a:pPr>
            <a:r>
              <a:rPr lang="en-US" sz="2000" dirty="0" smtClean="0"/>
              <a:t>		We  both have completed “Python for Data Science” course from NPTL. ( Above Link )</a:t>
            </a:r>
          </a:p>
          <a:p>
            <a:pPr>
              <a:buFont typeface="Wingdings" pitchFamily="2" charset="2"/>
              <a:buChar char="§"/>
            </a:pPr>
            <a:r>
              <a:rPr lang="en-US" sz="2000" dirty="0" err="1" smtClean="0"/>
              <a:t>Youtube</a:t>
            </a:r>
            <a:r>
              <a:rPr lang="en-US" sz="2000" dirty="0" smtClean="0"/>
              <a:t> Series by </a:t>
            </a:r>
            <a:r>
              <a:rPr lang="en-US" sz="2000" dirty="0" err="1" smtClean="0"/>
              <a:t>Snehal</a:t>
            </a:r>
            <a:r>
              <a:rPr lang="en-US" sz="2000" dirty="0" smtClean="0"/>
              <a:t> </a:t>
            </a:r>
            <a:r>
              <a:rPr lang="en-US" sz="2000" dirty="0" err="1" smtClean="0"/>
              <a:t>joshi</a:t>
            </a:r>
            <a:r>
              <a:rPr lang="en-US" sz="2000" dirty="0" smtClean="0"/>
              <a:t> ( HOD – </a:t>
            </a:r>
            <a:r>
              <a:rPr lang="en-US" sz="2000" dirty="0" err="1" smtClean="0"/>
              <a:t>Dolat-Usha</a:t>
            </a:r>
            <a:r>
              <a:rPr lang="en-US" sz="2000" dirty="0" smtClean="0"/>
              <a:t> institute of Applied 				Sciences)  (</a:t>
            </a:r>
            <a:r>
              <a:rPr lang="en-US" sz="2000" dirty="0" err="1" smtClean="0"/>
              <a:t>Valsad</a:t>
            </a:r>
            <a:r>
              <a:rPr lang="en-US" sz="2000" dirty="0" smtClean="0"/>
              <a:t>)  </a:t>
            </a:r>
          </a:p>
          <a:p>
            <a:pPr lvl="1">
              <a:buFont typeface="Wingdings" pitchFamily="2" charset="2"/>
              <a:buChar char="§"/>
            </a:pPr>
            <a:r>
              <a:rPr lang="en-US" sz="1600" dirty="0" smtClean="0"/>
              <a:t>Introduction to Regression Model </a:t>
            </a:r>
          </a:p>
          <a:p>
            <a:pPr lvl="1">
              <a:buFont typeface="Wingdings" pitchFamily="2" charset="2"/>
              <a:buChar char="§"/>
            </a:pPr>
            <a:r>
              <a:rPr lang="en-US" sz="1600" dirty="0" smtClean="0"/>
              <a:t>Linear Regression on </a:t>
            </a:r>
            <a:r>
              <a:rPr lang="en-US" sz="1600" dirty="0" err="1" smtClean="0"/>
              <a:t>covid</a:t>
            </a:r>
            <a:r>
              <a:rPr lang="en-US" sz="1600" dirty="0" smtClean="0"/>
              <a:t> -19 spread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Outlines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solidFill>
                  <a:schemeClr val="tx1">
                    <a:lumMod val="85000"/>
                    <a:lumOff val="15000"/>
                  </a:schemeClr>
                </a:solidFill>
              </a:rPr>
              <a:t> Problem Statement</a:t>
            </a:r>
          </a:p>
          <a:p>
            <a:pPr>
              <a:buFont typeface="Wingdings" pitchFamily="2" charset="2"/>
              <a:buChar char="v"/>
            </a:pPr>
            <a:r>
              <a:rPr lang="en-US" dirty="0" smtClean="0">
                <a:solidFill>
                  <a:schemeClr val="tx1">
                    <a:lumMod val="85000"/>
                    <a:lumOff val="15000"/>
                  </a:schemeClr>
                </a:solidFill>
              </a:rPr>
              <a:t> Dataset </a:t>
            </a:r>
          </a:p>
          <a:p>
            <a:pPr lvl="1">
              <a:buFont typeface="Wingdings" pitchFamily="2" charset="2"/>
              <a:buChar char="v"/>
            </a:pPr>
            <a:r>
              <a:rPr lang="en-US" dirty="0" smtClean="0">
                <a:solidFill>
                  <a:schemeClr val="tx1">
                    <a:lumMod val="85000"/>
                    <a:lumOff val="15000"/>
                  </a:schemeClr>
                </a:solidFill>
              </a:rPr>
              <a:t> Resource</a:t>
            </a:r>
          </a:p>
          <a:p>
            <a:pPr lvl="1">
              <a:buFont typeface="Wingdings" pitchFamily="2" charset="2"/>
              <a:buChar char="v"/>
            </a:pPr>
            <a:r>
              <a:rPr lang="en-US" dirty="0" smtClean="0">
                <a:solidFill>
                  <a:schemeClr val="tx1">
                    <a:lumMod val="85000"/>
                    <a:lumOff val="15000"/>
                  </a:schemeClr>
                </a:solidFill>
              </a:rPr>
              <a:t>  Dataset Details</a:t>
            </a:r>
          </a:p>
          <a:p>
            <a:pPr>
              <a:buFont typeface="Wingdings" pitchFamily="2" charset="2"/>
              <a:buChar char="v"/>
            </a:pPr>
            <a:r>
              <a:rPr lang="en-US" dirty="0" smtClean="0">
                <a:solidFill>
                  <a:schemeClr val="tx1">
                    <a:lumMod val="85000"/>
                    <a:lumOff val="15000"/>
                  </a:schemeClr>
                </a:solidFill>
              </a:rPr>
              <a:t>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With the help of some weather indexes we can measure the entire water sounding for water cycle of particular station.</a:t>
            </a:r>
          </a:p>
          <a:p>
            <a:r>
              <a:rPr lang="en-US" dirty="0" smtClean="0"/>
              <a:t>We have a real time dataset of </a:t>
            </a:r>
            <a:r>
              <a:rPr lang="en-US" dirty="0" err="1" smtClean="0"/>
              <a:t>Ahmedabad</a:t>
            </a:r>
            <a:r>
              <a:rPr lang="en-US" dirty="0" smtClean="0"/>
              <a:t> city to do it.</a:t>
            </a:r>
          </a:p>
          <a:p>
            <a:r>
              <a:rPr lang="en-US" dirty="0" smtClean="0"/>
              <a:t>We are going to predict precipitation of water cycle.</a:t>
            </a:r>
          </a:p>
          <a:p>
            <a:r>
              <a:rPr lang="en-US" dirty="0" smtClean="0"/>
              <a:t>We have used Regression to work on this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Source</a:t>
            </a:r>
          </a:p>
          <a:p>
            <a:pPr lvl="1"/>
            <a:r>
              <a:rPr lang="en-US" dirty="0" smtClean="0"/>
              <a:t>We have never pulled this dataset from any repository.</a:t>
            </a:r>
          </a:p>
          <a:p>
            <a:pPr lvl="1"/>
            <a:r>
              <a:rPr lang="en-US" dirty="0" smtClean="0"/>
              <a:t>It’s a real time dataset.</a:t>
            </a:r>
          </a:p>
          <a:p>
            <a:pPr lvl="1"/>
            <a:r>
              <a:rPr lang="en-US" dirty="0" smtClean="0"/>
              <a:t> some one completed their post higher studies based on Data science and machine learning for water cycle of </a:t>
            </a:r>
            <a:r>
              <a:rPr lang="en-US" dirty="0" err="1" smtClean="0"/>
              <a:t>Ahmedabad</a:t>
            </a:r>
            <a:r>
              <a:rPr lang="en-US" dirty="0" smtClean="0"/>
              <a:t> city .</a:t>
            </a:r>
          </a:p>
          <a:p>
            <a:pPr lvl="1"/>
            <a:r>
              <a:rPr lang="en-US" dirty="0" smtClean="0"/>
              <a:t>Our guide suggested as to work on such dataset so we are using this dataset.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About Dataset Attributes</a:t>
            </a:r>
            <a:endParaRPr lang="en-US" dirty="0"/>
          </a:p>
        </p:txBody>
      </p:sp>
      <p:graphicFrame>
        <p:nvGraphicFramePr>
          <p:cNvPr id="4" name="Content Placeholder 3"/>
          <p:cNvGraphicFramePr>
            <a:graphicFrameLocks noGrp="1"/>
          </p:cNvGraphicFramePr>
          <p:nvPr>
            <p:ph idx="1"/>
          </p:nvPr>
        </p:nvGraphicFramePr>
        <p:xfrm>
          <a:off x="457200" y="1674826"/>
          <a:ext cx="8329642" cy="3408680"/>
        </p:xfrm>
        <a:graphic>
          <a:graphicData uri="http://schemas.openxmlformats.org/drawingml/2006/table">
            <a:tbl>
              <a:tblPr firstRow="1" bandRow="1">
                <a:tableStyleId>{5C22544A-7EE6-4342-B048-85BDC9FD1C3A}</a:tableStyleId>
              </a:tblPr>
              <a:tblGrid>
                <a:gridCol w="2057400"/>
                <a:gridCol w="2057400"/>
                <a:gridCol w="2057400"/>
                <a:gridCol w="2157442"/>
              </a:tblGrid>
              <a:tr h="370840">
                <a:tc>
                  <a:txBody>
                    <a:bodyPr/>
                    <a:lstStyle/>
                    <a:p>
                      <a:r>
                        <a:rPr lang="en-US" dirty="0" smtClean="0"/>
                        <a:t>Name</a:t>
                      </a:r>
                      <a:endParaRPr lang="en-US" dirty="0"/>
                    </a:p>
                  </a:txBody>
                  <a:tcPr/>
                </a:tc>
                <a:tc>
                  <a:txBody>
                    <a:bodyPr/>
                    <a:lstStyle/>
                    <a:p>
                      <a:r>
                        <a:rPr lang="en-US" dirty="0" smtClean="0"/>
                        <a:t>Data Type(Python)</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Station</a:t>
                      </a:r>
                      <a:r>
                        <a:rPr lang="en-US" baseline="0" dirty="0" err="1" smtClean="0"/>
                        <a:t>_Number</a:t>
                      </a:r>
                      <a:endParaRPr lang="en-US" dirty="0"/>
                    </a:p>
                  </a:txBody>
                  <a:tcPr/>
                </a:tc>
                <a:tc>
                  <a:txBody>
                    <a:bodyPr/>
                    <a:lstStyle/>
                    <a:p>
                      <a:r>
                        <a:rPr lang="en-US" dirty="0" smtClean="0"/>
                        <a:t>Object</a:t>
                      </a:r>
                      <a:endParaRPr lang="en-US" dirty="0"/>
                    </a:p>
                  </a:txBody>
                  <a:tcPr/>
                </a:tc>
                <a:tc>
                  <a:txBody>
                    <a:bodyPr/>
                    <a:lstStyle/>
                    <a:p>
                      <a:r>
                        <a:rPr lang="en-US" dirty="0" smtClean="0"/>
                        <a:t>Numeric</a:t>
                      </a:r>
                      <a:endParaRPr lang="en-US" dirty="0"/>
                    </a:p>
                  </a:txBody>
                  <a:tcPr/>
                </a:tc>
                <a:tc>
                  <a:txBody>
                    <a:bodyPr/>
                    <a:lstStyle/>
                    <a:p>
                      <a:r>
                        <a:rPr lang="en-US" dirty="0" smtClean="0"/>
                        <a:t>Unique</a:t>
                      </a:r>
                      <a:r>
                        <a:rPr lang="en-US" baseline="0" dirty="0" smtClean="0"/>
                        <a:t> station number</a:t>
                      </a:r>
                      <a:endParaRPr lang="en-US" dirty="0"/>
                    </a:p>
                  </a:txBody>
                  <a:tcPr/>
                </a:tc>
              </a:tr>
              <a:tr h="370840">
                <a:tc>
                  <a:txBody>
                    <a:bodyPr/>
                    <a:lstStyle/>
                    <a:p>
                      <a:r>
                        <a:rPr lang="en-US" dirty="0" err="1" smtClean="0"/>
                        <a:t>Observation_time</a:t>
                      </a:r>
                      <a:endParaRPr lang="en-US" dirty="0"/>
                    </a:p>
                  </a:txBody>
                  <a:tcPr/>
                </a:tc>
                <a:tc>
                  <a:txBody>
                    <a:bodyPr/>
                    <a:lstStyle/>
                    <a:p>
                      <a:r>
                        <a:rPr lang="en-US" dirty="0" smtClean="0"/>
                        <a:t>Object</a:t>
                      </a:r>
                      <a:endParaRPr lang="en-US" dirty="0"/>
                    </a:p>
                  </a:txBody>
                  <a:tcPr/>
                </a:tc>
                <a:tc>
                  <a:txBody>
                    <a:bodyPr/>
                    <a:lstStyle/>
                    <a:p>
                      <a:r>
                        <a:rPr lang="en-US" dirty="0" smtClean="0"/>
                        <a:t>Data/time</a:t>
                      </a:r>
                      <a:endParaRPr lang="en-US" dirty="0"/>
                    </a:p>
                  </a:txBody>
                  <a:tcPr/>
                </a:tc>
                <a:tc>
                  <a:txBody>
                    <a:bodyPr/>
                    <a:lstStyle/>
                    <a:p>
                      <a:r>
                        <a:rPr lang="en-US" dirty="0" smtClean="0"/>
                        <a:t>In </a:t>
                      </a:r>
                      <a:r>
                        <a:rPr lang="en-US" dirty="0" err="1" smtClean="0"/>
                        <a:t>milisecond</a:t>
                      </a:r>
                      <a:endParaRPr lang="en-US" dirty="0"/>
                    </a:p>
                  </a:txBody>
                  <a:tcPr/>
                </a:tc>
              </a:tr>
              <a:tr h="370840">
                <a:tc>
                  <a:txBody>
                    <a:bodyPr/>
                    <a:lstStyle/>
                    <a:p>
                      <a:r>
                        <a:rPr lang="en-US" dirty="0" err="1" smtClean="0"/>
                        <a:t>Showalter_index</a:t>
                      </a:r>
                      <a:endParaRPr lang="en-US" dirty="0"/>
                    </a:p>
                  </a:txBody>
                  <a:tcPr/>
                </a:tc>
                <a:tc>
                  <a:txBody>
                    <a:bodyPr/>
                    <a:lstStyle/>
                    <a:p>
                      <a:r>
                        <a:rPr lang="en-US" dirty="0" smtClean="0"/>
                        <a:t>Float</a:t>
                      </a:r>
                      <a:endParaRPr lang="en-US" dirty="0"/>
                    </a:p>
                  </a:txBody>
                  <a:tcPr/>
                </a:tc>
                <a:tc>
                  <a:txBody>
                    <a:bodyPr/>
                    <a:lstStyle/>
                    <a:p>
                      <a:r>
                        <a:rPr lang="en-US" dirty="0" smtClean="0"/>
                        <a:t>Floating</a:t>
                      </a:r>
                      <a:r>
                        <a:rPr lang="en-US" baseline="0" dirty="0" smtClean="0"/>
                        <a:t> point </a:t>
                      </a:r>
                      <a:endParaRPr lang="en-US" dirty="0"/>
                    </a:p>
                  </a:txBody>
                  <a:tcPr/>
                </a:tc>
                <a:tc>
                  <a:txBody>
                    <a:bodyPr/>
                    <a:lstStyle/>
                    <a:p>
                      <a:r>
                        <a:rPr lang="en-US" dirty="0" smtClean="0"/>
                        <a:t>Weather</a:t>
                      </a:r>
                      <a:r>
                        <a:rPr lang="en-US" baseline="0" dirty="0" smtClean="0"/>
                        <a:t> parameter</a:t>
                      </a:r>
                      <a:endParaRPr lang="en-US" dirty="0"/>
                    </a:p>
                  </a:txBody>
                  <a:tcPr/>
                </a:tc>
              </a:tr>
              <a:tr h="370840">
                <a:tc>
                  <a:txBody>
                    <a:bodyPr/>
                    <a:lstStyle/>
                    <a:p>
                      <a:r>
                        <a:rPr lang="en-US" dirty="0" err="1" smtClean="0"/>
                        <a:t>Lifted_index</a:t>
                      </a:r>
                      <a:endParaRPr lang="en-US" dirty="0"/>
                    </a:p>
                  </a:txBody>
                  <a:tcPr/>
                </a:tc>
                <a:tc>
                  <a:txBody>
                    <a:bodyPr/>
                    <a:lstStyle/>
                    <a:p>
                      <a:r>
                        <a:rPr lang="en-US" dirty="0" smtClean="0"/>
                        <a:t>Float</a:t>
                      </a:r>
                      <a:endParaRPr lang="en-US" dirty="0"/>
                    </a:p>
                  </a:txBody>
                  <a:tcPr/>
                </a:tc>
                <a:tc>
                  <a:txBody>
                    <a:bodyPr/>
                    <a:lstStyle/>
                    <a:p>
                      <a:r>
                        <a:rPr lang="en-US" dirty="0" smtClean="0"/>
                        <a:t>Floating</a:t>
                      </a:r>
                      <a:r>
                        <a:rPr lang="en-US" baseline="0" dirty="0" smtClean="0"/>
                        <a:t> point</a:t>
                      </a:r>
                      <a:endParaRPr lang="en-US" dirty="0"/>
                    </a:p>
                  </a:txBody>
                  <a:tcPr/>
                </a:tc>
                <a:tc>
                  <a:txBody>
                    <a:bodyPr/>
                    <a:lstStyle/>
                    <a:p>
                      <a:r>
                        <a:rPr lang="en-US" baseline="0" dirty="0" smtClean="0"/>
                        <a:t> Weather Parameter</a:t>
                      </a:r>
                      <a:endParaRPr lang="en-US" dirty="0"/>
                    </a:p>
                  </a:txBody>
                  <a:tcPr/>
                </a:tc>
              </a:tr>
              <a:tr h="370840">
                <a:tc>
                  <a:txBody>
                    <a:bodyPr/>
                    <a:lstStyle/>
                    <a:p>
                      <a:r>
                        <a:rPr lang="en-US" dirty="0" err="1" smtClean="0"/>
                        <a:t>SWEAT_index</a:t>
                      </a:r>
                      <a:endParaRPr lang="en-US" dirty="0"/>
                    </a:p>
                  </a:txBody>
                  <a:tcPr/>
                </a:tc>
                <a:tc>
                  <a:txBody>
                    <a:bodyPr/>
                    <a:lstStyle/>
                    <a:p>
                      <a:r>
                        <a:rPr lang="en-US" dirty="0" smtClean="0"/>
                        <a:t>Float</a:t>
                      </a:r>
                      <a:endParaRPr lang="en-US" dirty="0"/>
                    </a:p>
                  </a:txBody>
                  <a:tcPr/>
                </a:tc>
                <a:tc>
                  <a:txBody>
                    <a:bodyPr/>
                    <a:lstStyle/>
                    <a:p>
                      <a:r>
                        <a:rPr lang="en-US" dirty="0" smtClean="0"/>
                        <a:t>Floating point</a:t>
                      </a:r>
                      <a:endParaRPr lang="en-US" dirty="0"/>
                    </a:p>
                  </a:txBody>
                  <a:tcPr/>
                </a:tc>
                <a:tc>
                  <a:txBody>
                    <a:bodyPr/>
                    <a:lstStyle/>
                    <a:p>
                      <a:r>
                        <a:rPr lang="en-US" dirty="0" smtClean="0"/>
                        <a:t>Weather parameter</a:t>
                      </a:r>
                      <a:endParaRPr lang="en-US" dirty="0"/>
                    </a:p>
                  </a:txBody>
                  <a:tcPr/>
                </a:tc>
              </a:tr>
              <a:tr h="370840">
                <a:tc>
                  <a:txBody>
                    <a:bodyPr/>
                    <a:lstStyle/>
                    <a:p>
                      <a:r>
                        <a:rPr lang="en-US" dirty="0" err="1" smtClean="0"/>
                        <a:t>Precipitable_water_mm_for_entire_sounding</a:t>
                      </a:r>
                      <a:endParaRPr lang="en-US" dirty="0"/>
                    </a:p>
                  </a:txBody>
                  <a:tcPr/>
                </a:tc>
                <a:tc>
                  <a:txBody>
                    <a:bodyPr/>
                    <a:lstStyle/>
                    <a:p>
                      <a:r>
                        <a:rPr lang="en-US" dirty="0" smtClean="0"/>
                        <a:t>Float</a:t>
                      </a:r>
                      <a:endParaRPr lang="en-US" dirty="0"/>
                    </a:p>
                  </a:txBody>
                  <a:tcPr/>
                </a:tc>
                <a:tc>
                  <a:txBody>
                    <a:bodyPr/>
                    <a:lstStyle/>
                    <a:p>
                      <a:r>
                        <a:rPr lang="en-US" dirty="0" smtClean="0"/>
                        <a:t>Object ( in dataset)    </a:t>
                      </a:r>
                    </a:p>
                    <a:p>
                      <a:r>
                        <a:rPr lang="en-US" dirty="0" smtClean="0"/>
                        <a:t>Typecast</a:t>
                      </a:r>
                      <a:r>
                        <a:rPr lang="en-US" baseline="0" dirty="0" smtClean="0"/>
                        <a:t> in Float in model</a:t>
                      </a:r>
                      <a:endParaRPr lang="en-US" dirty="0" smtClean="0"/>
                    </a:p>
                  </a:txBody>
                  <a:tcPr/>
                </a:tc>
                <a:tc>
                  <a:txBody>
                    <a:bodyPr/>
                    <a:lstStyle/>
                    <a:p>
                      <a:r>
                        <a:rPr lang="en-US" dirty="0" smtClean="0"/>
                        <a:t>Precipitation</a:t>
                      </a:r>
                      <a:r>
                        <a:rPr lang="en-US" baseline="0" dirty="0" smtClean="0"/>
                        <a:t> (weather water cycle)</a:t>
                      </a:r>
                      <a:endParaRPr lang="en-US" dirty="0"/>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Data Types</a:t>
            </a:r>
            <a:endParaRPr lang="en-US" dirty="0"/>
          </a:p>
        </p:txBody>
      </p:sp>
      <p:pic>
        <p:nvPicPr>
          <p:cNvPr id="4" name="Content Placeholder 3" descr="Screenshot (74)~3.png"/>
          <p:cNvPicPr>
            <a:picLocks noGrp="1" noChangeAspect="1"/>
          </p:cNvPicPr>
          <p:nvPr>
            <p:ph idx="1"/>
          </p:nvPr>
        </p:nvPicPr>
        <p:blipFill>
          <a:blip r:embed="rId2"/>
          <a:stretch>
            <a:fillRect/>
          </a:stretch>
        </p:blipFill>
        <p:spPr>
          <a:xfrm>
            <a:off x="234375" y="1928802"/>
            <a:ext cx="8909625" cy="25003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Statistical Measures</a:t>
            </a:r>
            <a:endParaRPr lang="en-US" dirty="0"/>
          </a:p>
        </p:txBody>
      </p:sp>
      <p:pic>
        <p:nvPicPr>
          <p:cNvPr id="1026" name="Picture 2" descr="C:\Users\Admin\Desktop\Screenshot (73)~2.png"/>
          <p:cNvPicPr>
            <a:picLocks noChangeAspect="1" noChangeArrowheads="1"/>
          </p:cNvPicPr>
          <p:nvPr/>
        </p:nvPicPr>
        <p:blipFill>
          <a:blip r:embed="rId2"/>
          <a:srcRect/>
          <a:stretch>
            <a:fillRect/>
          </a:stretch>
        </p:blipFill>
        <p:spPr bwMode="auto">
          <a:xfrm>
            <a:off x="380938" y="1571612"/>
            <a:ext cx="8763062" cy="457203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Regression Model </a:t>
            </a:r>
            <a:endParaRPr lang="en-US" dirty="0"/>
          </a:p>
        </p:txBody>
      </p:sp>
      <p:pic>
        <p:nvPicPr>
          <p:cNvPr id="2050" name="Picture 2" descr="C:\Users\Admin\Desktop\Screenshot (75)~2.png"/>
          <p:cNvPicPr>
            <a:picLocks noChangeAspect="1" noChangeArrowheads="1"/>
          </p:cNvPicPr>
          <p:nvPr/>
        </p:nvPicPr>
        <p:blipFill>
          <a:blip r:embed="rId2"/>
          <a:srcRect/>
          <a:stretch>
            <a:fillRect/>
          </a:stretch>
        </p:blipFill>
        <p:spPr bwMode="auto">
          <a:xfrm>
            <a:off x="0" y="1785926"/>
            <a:ext cx="9144000" cy="281623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Precipitation </a:t>
            </a:r>
            <a:endParaRPr lang="en-US" dirty="0"/>
          </a:p>
        </p:txBody>
      </p:sp>
      <p:sp>
        <p:nvSpPr>
          <p:cNvPr id="4" name="Text Placeholder 3"/>
          <p:cNvSpPr>
            <a:spLocks noGrp="1"/>
          </p:cNvSpPr>
          <p:nvPr>
            <p:ph type="body" sz="half" idx="2"/>
          </p:nvPr>
        </p:nvSpPr>
        <p:spPr/>
        <p:txBody>
          <a:bodyPr/>
          <a:lstStyle/>
          <a:p>
            <a:r>
              <a:rPr lang="en-US" sz="1800" dirty="0" smtClean="0">
                <a:solidFill>
                  <a:schemeClr val="accent1">
                    <a:lumMod val="75000"/>
                  </a:schemeClr>
                </a:solidFill>
              </a:rPr>
              <a:t>Precipitation is water released from clouds in the form of rain, freezing rain, sleet, snow, or hail. It is the primary connection in the water cycle that provides for the delivery of atmospheric water to the Earth. Most precipitation falls as rain.</a:t>
            </a:r>
            <a:br>
              <a:rPr lang="en-US" sz="1800" dirty="0" smtClean="0">
                <a:solidFill>
                  <a:schemeClr val="accent1">
                    <a:lumMod val="75000"/>
                  </a:schemeClr>
                </a:solidFill>
              </a:rPr>
            </a:br>
            <a:endParaRPr lang="en-US" sz="1800" dirty="0" smtClean="0">
              <a:solidFill>
                <a:schemeClr val="accent1">
                  <a:lumMod val="75000"/>
                </a:schemeClr>
              </a:solidFill>
            </a:endParaRPr>
          </a:p>
          <a:p>
            <a:endParaRPr lang="en-US" dirty="0"/>
          </a:p>
        </p:txBody>
      </p:sp>
      <p:pic>
        <p:nvPicPr>
          <p:cNvPr id="7" name="Content Placeholder 6" descr="images.jpeg"/>
          <p:cNvPicPr>
            <a:picLocks noGrp="1" noChangeAspect="1"/>
          </p:cNvPicPr>
          <p:nvPr>
            <p:ph idx="1"/>
          </p:nvPr>
        </p:nvPicPr>
        <p:blipFill>
          <a:blip r:embed="rId2"/>
          <a:stretch>
            <a:fillRect/>
          </a:stretch>
        </p:blipFill>
        <p:spPr>
          <a:xfrm>
            <a:off x="0" y="4143356"/>
            <a:ext cx="4892861" cy="2714644"/>
          </a:xfrm>
        </p:spPr>
      </p:pic>
      <p:pic>
        <p:nvPicPr>
          <p:cNvPr id="8" name="Picture 7" descr="images (2).jpeg"/>
          <p:cNvPicPr>
            <a:picLocks noChangeAspect="1"/>
          </p:cNvPicPr>
          <p:nvPr/>
        </p:nvPicPr>
        <p:blipFill>
          <a:blip r:embed="rId3"/>
          <a:stretch>
            <a:fillRect/>
          </a:stretch>
        </p:blipFill>
        <p:spPr>
          <a:xfrm>
            <a:off x="3679930" y="285729"/>
            <a:ext cx="5178349" cy="4000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308</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Outlines</vt:lpstr>
      <vt:lpstr>Problem Statement</vt:lpstr>
      <vt:lpstr>Dataset</vt:lpstr>
      <vt:lpstr>About Dataset Attributes</vt:lpstr>
      <vt:lpstr>Data Types</vt:lpstr>
      <vt:lpstr>Statistical Measures</vt:lpstr>
      <vt:lpstr>Regression Model </vt:lpstr>
      <vt:lpstr>Precipitation </vt:lpstr>
      <vt:lpstr>Slide 10</vt:lpstr>
      <vt:lpstr>Slide 11</vt:lpstr>
      <vt:lpstr>Relationship between Indirect Variable</vt:lpstr>
      <vt:lpstr>Linear Plot(Showalter and Lifted index)</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cp:revision>
  <dcterms:created xsi:type="dcterms:W3CDTF">2019-12-07T05:16:54Z</dcterms:created>
  <dcterms:modified xsi:type="dcterms:W3CDTF">2020-07-13T04:47:05Z</dcterms:modified>
</cp:coreProperties>
</file>