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8"/>
  </p:normalViewPr>
  <p:slideViewPr>
    <p:cSldViewPr snapToGrid="0">
      <p:cViewPr varScale="1">
        <p:scale>
          <a:sx n="145" d="100"/>
          <a:sy n="145" d="100"/>
        </p:scale>
        <p:origin x="6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e72331eb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e72331e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e72331ebd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e72331ebd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e72331eb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e72331eb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e72331eb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e72331e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e72331eb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e72331eb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200"/>
              </a:spcBef>
              <a:spcAft>
                <a:spcPts val="0"/>
              </a:spcAft>
              <a:buClr>
                <a:srgbClr val="FFFFFF"/>
              </a:buClr>
              <a:buSzPts val="1400"/>
              <a:buChar char="●"/>
            </a:pPr>
            <a:r>
              <a:rPr lang="en" sz="1400">
                <a:solidFill>
                  <a:srgbClr val="FFFFFF"/>
                </a:solidFill>
              </a:rPr>
              <a:t>The 2008 financial crisis clearly showed that diversification is not sufficient to avoid large drawdowns.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Diversification failed, when it was needed the most, because correlations between risky assets tends to strengthen during times of crisis.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Additionally, many investors diversify their portfolios on the basis of capital and not by risk.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This leads to a common problem for retail and institutional investors alike,As their portfolios tend to be highly concentrated in equity risk, and therefore are overly susceptible to equity market drawdowns, regardless of their portfolios being seemingly “diversified.”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These challenges have provided a fertile ground for disruptive financial innovations that are significantly affecting the investment and asset management industry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Wurtz (2018) observes that the development of the exchange-traded fund (ETF) wrapper and the ability of asset managers and index providers to handle higher quantities of data, has resulted in more choices for institutional investors.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With more choices institutional investors can now choose quantitative investment strategies that span the spectrum of market risk to active risk.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Quantitative investment strategies have evolved into four general approaches to diversifying and helping to mitigate equity risk: 1) long Treasuries, 2) trend-following, 3) tail risk hedging and 4) alternative risk premia diversifiers, such as carry and value strategies (Baz, Davis, Sapra, Tsai, &amp; Gillmann, 2019).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The aftermath of the 2008 global financial crisis saw institutional investors interest shifting towards the inherent volatility of equity markets.</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At the same time, the introduction of ultra-low monetary policies have seen bond rates fell.</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endParaRPr sz="1400">
              <a:solidFill>
                <a:srgbClr val="FFFFFF"/>
              </a:solidFill>
            </a:endParaRPr>
          </a:p>
          <a:p>
            <a:pPr marL="0" lvl="0" indent="0" algn="l" rtl="0">
              <a:lnSpc>
                <a:spcPct val="115000"/>
              </a:lnSpc>
              <a:spcBef>
                <a:spcPts val="1200"/>
              </a:spcBef>
              <a:spcAft>
                <a:spcPts val="0"/>
              </a:spcAft>
              <a:buNone/>
            </a:pPr>
            <a:endParaRPr sz="14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e72331ebd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e72331ebd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200"/>
              </a:spcBef>
              <a:spcAft>
                <a:spcPts val="0"/>
              </a:spcAft>
              <a:buClr>
                <a:srgbClr val="FFFFFF"/>
              </a:buClr>
              <a:buSzPts val="1400"/>
              <a:buChar char="●"/>
            </a:pPr>
            <a:r>
              <a:rPr lang="en" sz="1400">
                <a:solidFill>
                  <a:srgbClr val="FFFFFF"/>
                </a:solidFill>
              </a:rPr>
              <a:t>The 2008 financial crisis clearly showed that diversification is not sufficient to avoid large drawdowns.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Diversification failed, when it was needed the most, because correlations between risky assets tends to strengthen during times of crisis.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Additionally, many investors diversify their portfolios on the basis of capital and not by risk.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This leads to a common problem for retail and institutional investors alike,As their portfolios tend to be highly concentrated in equity risk, and therefore are overly susceptible to equity market drawdowns, regardless of their portfolios being seemingly “diversified.”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These challenges have provided a fertile ground for disruptive financial innovations that are significantly affecting the investment and asset management industry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Wurtz (2018) observes that the development of the exchange-traded fund (ETF) wrapper and the ability of asset managers and index providers to handle higher quantities of data, has resulted in more choices for institutional investors.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With more choices institutional investors can now choose quantitative investment strategies that span the spectrum of market risk to active risk.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Quantitative investment strategies have evolved into four general approaches to diversifying and helping to mitigate equity risk: 1) long Treasuries, 2) trend-following, 3) tail risk hedging and 4) alternative risk premia diversifiers, such as carry and value strategies (Baz, Davis, Sapra, Tsai, &amp; Gillmann, 2019).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The aftermath of the 2008 global financial crisis saw institutional investors interest shifting towards the inherent volatility of equity markets.</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At the same time, the introduction of ultra-low monetary policies have seen bond rates fell.</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endParaRPr sz="1400">
              <a:solidFill>
                <a:srgbClr val="FFFFFF"/>
              </a:solidFill>
            </a:endParaRPr>
          </a:p>
          <a:p>
            <a:pPr marL="0" lvl="0" indent="0" algn="l" rtl="0">
              <a:lnSpc>
                <a:spcPct val="115000"/>
              </a:lnSpc>
              <a:spcBef>
                <a:spcPts val="1200"/>
              </a:spcBef>
              <a:spcAft>
                <a:spcPts val="0"/>
              </a:spcAft>
              <a:buNone/>
            </a:pPr>
            <a:endParaRPr sz="14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e72331ebd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e72331ebd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200"/>
              </a:spcBef>
              <a:spcAft>
                <a:spcPts val="0"/>
              </a:spcAft>
              <a:buClr>
                <a:srgbClr val="FFFFFF"/>
              </a:buClr>
              <a:buSzPts val="1400"/>
              <a:buChar char="●"/>
            </a:pPr>
            <a:r>
              <a:rPr lang="en" sz="1400">
                <a:solidFill>
                  <a:srgbClr val="FFFFFF"/>
                </a:solidFill>
              </a:rPr>
              <a:t>The 2008 financial crisis clearly showed that diversification is not sufficient to avoid large drawdowns.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Diversification failed, when it was needed the most, because correlations between risky assets tends to strengthen during times of crisis.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Additionally, many investors diversify their portfolios on the basis of capital and not by risk.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This leads to a common problem for retail and institutional investors alike,As their portfolios tend to be highly concentrated in equity risk, and therefore are overly susceptible to equity market drawdowns, regardless of their portfolios being seemingly “diversified.”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These challenges have provided a fertile ground for disruptive financial innovations that are significantly affecting the investment and asset management industry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Wurtz (2018) observes that the development of the exchange-traded fund (ETF) wrapper and the ability of asset managers and index providers to handle higher quantities of data, has resulted in more choices for institutional investors.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With more choices institutional investors can now choose quantitative investment strategies that span the spectrum of market risk to active risk.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Quantitative investment strategies have evolved into four general approaches to diversifying and helping to mitigate equity risk: 1) long Treasuries, 2) trend-following, 3) tail risk hedging and 4) alternative risk premia diversifiers, such as carry and value strategies (Baz, Davis, Sapra, Tsai, &amp; Gillmann, 2019).  </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The aftermath of the 2008 global financial crisis saw institutional investors interest shifting towards the inherent volatility of equity markets.</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r>
              <a:rPr lang="en" sz="1400">
                <a:solidFill>
                  <a:srgbClr val="FFFFFF"/>
                </a:solidFill>
              </a:rPr>
              <a:t>At the same time, the introduction of ultra-low monetary policies have seen bond rates fell.</a:t>
            </a: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endParaRPr sz="1400">
              <a:solidFill>
                <a:srgbClr val="FFFFFF"/>
              </a:solidFill>
            </a:endParaRPr>
          </a:p>
          <a:p>
            <a:pPr marL="457200" lvl="0" indent="-317500" algn="just" rtl="0">
              <a:lnSpc>
                <a:spcPct val="115000"/>
              </a:lnSpc>
              <a:spcBef>
                <a:spcPts val="0"/>
              </a:spcBef>
              <a:spcAft>
                <a:spcPts val="0"/>
              </a:spcAft>
              <a:buClr>
                <a:srgbClr val="FFFFFF"/>
              </a:buClr>
              <a:buSzPts val="1400"/>
              <a:buChar char="●"/>
            </a:pPr>
            <a:endParaRPr sz="1400">
              <a:solidFill>
                <a:srgbClr val="FFFFFF"/>
              </a:solidFill>
            </a:endParaRPr>
          </a:p>
          <a:p>
            <a:pPr marL="0" lvl="0" indent="0" algn="l" rtl="0">
              <a:lnSpc>
                <a:spcPct val="115000"/>
              </a:lnSpc>
              <a:spcBef>
                <a:spcPts val="1200"/>
              </a:spcBef>
              <a:spcAft>
                <a:spcPts val="0"/>
              </a:spcAft>
              <a:buNone/>
            </a:pPr>
            <a:endParaRPr sz="14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e72331eb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e72331eb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e72331ebd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e72331ebd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e72331eb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e72331eb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e72331ebd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e72331ebd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120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a:solidFill>
                  <a:srgbClr val="0000FF"/>
                </a:solidFill>
              </a:rPr>
              <a:t>Final Project Report</a:t>
            </a:r>
            <a:endParaRPr sz="2400" b="1">
              <a:solidFill>
                <a:srgbClr val="0000FF"/>
              </a:solidFill>
            </a:endParaRPr>
          </a:p>
          <a:p>
            <a:pPr marL="0" lvl="0" indent="0" algn="ctr" rtl="0">
              <a:spcBef>
                <a:spcPts val="0"/>
              </a:spcBef>
              <a:spcAft>
                <a:spcPts val="0"/>
              </a:spcAft>
              <a:buNone/>
            </a:pPr>
            <a:r>
              <a:rPr lang="en" sz="2400" b="1">
                <a:solidFill>
                  <a:srgbClr val="000000"/>
                </a:solidFill>
              </a:rPr>
              <a:t>Dynamic Regime Strategy for Stress Testing and Optimizing Institutional Investor </a:t>
            </a:r>
            <a:endParaRPr sz="2400" b="1">
              <a:solidFill>
                <a:srgbClr val="000000"/>
              </a:solidFill>
            </a:endParaRPr>
          </a:p>
        </p:txBody>
      </p:sp>
      <p:sp>
        <p:nvSpPr>
          <p:cNvPr id="55" name="Google Shape;55;p13"/>
          <p:cNvSpPr txBox="1">
            <a:spLocks noGrp="1"/>
          </p:cNvSpPr>
          <p:nvPr>
            <p:ph type="subTitle" idx="1"/>
          </p:nvPr>
        </p:nvSpPr>
        <p:spPr>
          <a:xfrm>
            <a:off x="311700" y="2758900"/>
            <a:ext cx="8520600" cy="171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100"/>
              <a:t>Trevor Mooney</a:t>
            </a:r>
            <a:endParaRPr sz="1100"/>
          </a:p>
          <a:p>
            <a:pPr marL="0" lvl="0" indent="0" algn="r" rtl="0">
              <a:spcBef>
                <a:spcPts val="0"/>
              </a:spcBef>
              <a:spcAft>
                <a:spcPts val="0"/>
              </a:spcAft>
              <a:buClr>
                <a:schemeClr val="dk1"/>
              </a:buClr>
              <a:buSzPts val="1100"/>
              <a:buFont typeface="Arial"/>
              <a:buNone/>
            </a:pPr>
            <a:r>
              <a:rPr lang="en" sz="1100"/>
              <a:t>trevor.r.mooney@gmail.com</a:t>
            </a:r>
            <a:endParaRPr sz="1100"/>
          </a:p>
          <a:p>
            <a:pPr marL="0" lvl="0" indent="0" algn="r" rtl="0">
              <a:spcBef>
                <a:spcPts val="0"/>
              </a:spcBef>
              <a:spcAft>
                <a:spcPts val="0"/>
              </a:spcAft>
              <a:buClr>
                <a:schemeClr val="dk1"/>
              </a:buClr>
              <a:buSzPts val="1100"/>
              <a:buFont typeface="Arial"/>
              <a:buNone/>
            </a:pPr>
            <a:endParaRPr sz="1100"/>
          </a:p>
          <a:p>
            <a:pPr marL="0" lvl="0" indent="0" algn="r" rtl="0">
              <a:spcBef>
                <a:spcPts val="0"/>
              </a:spcBef>
              <a:spcAft>
                <a:spcPts val="0"/>
              </a:spcAft>
              <a:buClr>
                <a:schemeClr val="dk1"/>
              </a:buClr>
              <a:buSzPts val="1100"/>
              <a:buFont typeface="Arial"/>
              <a:buNone/>
            </a:pPr>
            <a:r>
              <a:rPr lang="en" sz="1100"/>
              <a:t>Ravindra Rapaka </a:t>
            </a:r>
            <a:endParaRPr sz="1100"/>
          </a:p>
          <a:p>
            <a:pPr marL="0" lvl="0" indent="0" algn="r" rtl="0">
              <a:spcBef>
                <a:spcPts val="0"/>
              </a:spcBef>
              <a:spcAft>
                <a:spcPts val="0"/>
              </a:spcAft>
              <a:buClr>
                <a:schemeClr val="dk1"/>
              </a:buClr>
              <a:buSzPts val="1100"/>
              <a:buFont typeface="Arial"/>
              <a:buNone/>
            </a:pPr>
            <a:r>
              <a:rPr lang="en" sz="1100"/>
              <a:t>ravindranath.rapaka@gmail.com</a:t>
            </a:r>
            <a:endParaRPr sz="1100"/>
          </a:p>
          <a:p>
            <a:pPr marL="0" lvl="0" indent="0" algn="r" rtl="0">
              <a:spcBef>
                <a:spcPts val="0"/>
              </a:spcBef>
              <a:spcAft>
                <a:spcPts val="0"/>
              </a:spcAft>
              <a:buClr>
                <a:schemeClr val="dk1"/>
              </a:buClr>
              <a:buSzPts val="1100"/>
              <a:buFont typeface="Arial"/>
              <a:buNone/>
            </a:pPr>
            <a:endParaRPr sz="1100"/>
          </a:p>
          <a:p>
            <a:pPr marL="0" lvl="0" indent="0" algn="r" rtl="0">
              <a:spcBef>
                <a:spcPts val="0"/>
              </a:spcBef>
              <a:spcAft>
                <a:spcPts val="0"/>
              </a:spcAft>
              <a:buClr>
                <a:schemeClr val="dk1"/>
              </a:buClr>
              <a:buSzPts val="1100"/>
              <a:buFont typeface="Arial"/>
              <a:buNone/>
            </a:pPr>
            <a:r>
              <a:rPr lang="en" sz="1100"/>
              <a:t>Tawanda Vera </a:t>
            </a:r>
            <a:endParaRPr sz="1100"/>
          </a:p>
          <a:p>
            <a:pPr marL="0" lvl="0" indent="0" algn="r" rtl="0">
              <a:spcBef>
                <a:spcPts val="0"/>
              </a:spcBef>
              <a:spcAft>
                <a:spcPts val="0"/>
              </a:spcAft>
              <a:buClr>
                <a:schemeClr val="dk1"/>
              </a:buClr>
              <a:buSzPts val="1100"/>
              <a:buFont typeface="Arial"/>
              <a:buNone/>
            </a:pPr>
            <a:r>
              <a:rPr lang="en" sz="1100"/>
              <a:t>achokolat@gmail.com</a:t>
            </a:r>
            <a:endParaRPr sz="1100"/>
          </a:p>
          <a:p>
            <a:pPr marL="0" lvl="0" indent="0" algn="r" rtl="0">
              <a:spcBef>
                <a:spcPts val="0"/>
              </a:spcBef>
              <a:spcAft>
                <a:spcPts val="0"/>
              </a:spcAft>
              <a:buNone/>
            </a:pP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228750" y="445025"/>
            <a:ext cx="4437600" cy="10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Pair of Pairs Portfolio</a:t>
            </a:r>
            <a:endParaRPr b="1"/>
          </a:p>
        </p:txBody>
      </p:sp>
      <p:pic>
        <p:nvPicPr>
          <p:cNvPr id="111" name="Google Shape;111;p22"/>
          <p:cNvPicPr preferRelativeResize="0"/>
          <p:nvPr/>
        </p:nvPicPr>
        <p:blipFill>
          <a:blip r:embed="rId4">
            <a:alphaModFix/>
          </a:blip>
          <a:stretch>
            <a:fillRect/>
          </a:stretch>
        </p:blipFill>
        <p:spPr>
          <a:xfrm>
            <a:off x="616550" y="1376800"/>
            <a:ext cx="3842499" cy="3372650"/>
          </a:xfrm>
          <a:prstGeom prst="rect">
            <a:avLst/>
          </a:prstGeom>
          <a:noFill/>
          <a:ln>
            <a:noFill/>
          </a:ln>
        </p:spPr>
      </p:pic>
      <p:pic>
        <p:nvPicPr>
          <p:cNvPr id="112" name="Google Shape;112;p22"/>
          <p:cNvPicPr preferRelativeResize="0"/>
          <p:nvPr/>
        </p:nvPicPr>
        <p:blipFill>
          <a:blip r:embed="rId5">
            <a:alphaModFix/>
          </a:blip>
          <a:stretch>
            <a:fillRect/>
          </a:stretch>
        </p:blipFill>
        <p:spPr>
          <a:xfrm>
            <a:off x="4666350" y="114100"/>
            <a:ext cx="3391125" cy="2461026"/>
          </a:xfrm>
          <a:prstGeom prst="rect">
            <a:avLst/>
          </a:prstGeom>
          <a:noFill/>
          <a:ln>
            <a:noFill/>
          </a:ln>
        </p:spPr>
      </p:pic>
      <p:pic>
        <p:nvPicPr>
          <p:cNvPr id="113" name="Google Shape;113;p22"/>
          <p:cNvPicPr preferRelativeResize="0"/>
          <p:nvPr/>
        </p:nvPicPr>
        <p:blipFill>
          <a:blip r:embed="rId6">
            <a:alphaModFix/>
          </a:blip>
          <a:stretch>
            <a:fillRect/>
          </a:stretch>
        </p:blipFill>
        <p:spPr>
          <a:xfrm>
            <a:off x="6198368" y="2799900"/>
            <a:ext cx="3038358" cy="229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a:t>
            </a:r>
            <a:endParaRPr b="1"/>
          </a:p>
        </p:txBody>
      </p:sp>
      <p:sp>
        <p:nvSpPr>
          <p:cNvPr id="119" name="Google Shape;119;p23"/>
          <p:cNvSpPr txBox="1">
            <a:spLocks noGrp="1"/>
          </p:cNvSpPr>
          <p:nvPr>
            <p:ph type="body" idx="1"/>
          </p:nvPr>
        </p:nvSpPr>
        <p:spPr>
          <a:xfrm>
            <a:off x="311700" y="949650"/>
            <a:ext cx="8520600" cy="410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b="1">
                <a:solidFill>
                  <a:srgbClr val="000000"/>
                </a:solidFill>
              </a:rPr>
              <a:t>The absolute return focused alternative risk premia strategy: </a:t>
            </a:r>
            <a:endParaRPr sz="1400" b="1">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achieves its lack of market directional risk and absolute return tendencies through exposure to convergence trades of highly cointegrated and high Sharpe Ratio pairs of securities.</a:t>
            </a:r>
            <a:endParaRPr>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market neutrality and lack of market directional risk to any broad based asset classes such as equities, fixed income, and commodities, </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Although the portfolio primarily trades commodity futures, the strategy has zero long term beta to commodity markets; </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only requires highly liquid and tradable markets, and could be implemented on almost any collection of secturies.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Therefore, we would believe that an</a:t>
            </a:r>
            <a:r>
              <a:rPr lang="en" sz="1400" b="1">
                <a:solidFill>
                  <a:srgbClr val="000000"/>
                </a:solidFill>
              </a:rPr>
              <a:t> appropriate benchmark, </a:t>
            </a:r>
            <a:r>
              <a:rPr lang="en" sz="1400">
                <a:solidFill>
                  <a:srgbClr val="000000"/>
                </a:solidFill>
              </a:rPr>
              <a:t>would be an excess return of cash relative to the long-run Sharpe Ratio for the risk level desired by the client. </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 For benchmarking purposes, we understand a </a:t>
            </a:r>
            <a:r>
              <a:rPr lang="en" sz="1400" b="1">
                <a:solidFill>
                  <a:srgbClr val="000000"/>
                </a:solidFill>
              </a:rPr>
              <a:t>1.0 Sharpe Ratio</a:t>
            </a:r>
            <a:r>
              <a:rPr lang="en" sz="1400">
                <a:solidFill>
                  <a:srgbClr val="000000"/>
                </a:solidFill>
              </a:rPr>
              <a:t> translates to a 10% rate of return above cash when implemented at a 10% level of risk, and thus, it would be highly unlikely for our strategy to demonstrate returns above cash that are commensurate with the more humble 4.4 Sharpe Ratio of our risk balanced approach if implemented at a 10% level of risk.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Due to the strategy’s market neutrality and lack of market directional risk to any broad based asset classes such as equities, fixed income, and commodities,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finding a representative benchmark for the portfolio is extremely difficult, as the case with almost all highly differentiated investment strategies.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Although the portfolio primarily trades commodity futures, the strategy has zero long term beta to commodity markets;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We are extremely excited about the results of the strategy, but realize continued work related to out of sample testing and transaction costs are essential in order to truly test the robustness of the outlined strategy</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800">
                <a:solidFill>
                  <a:srgbClr val="000000"/>
                </a:solidFill>
              </a:rPr>
              <a:t>Practical Track: Long-Term Trading Models – Handling Market Regime Shifts</a:t>
            </a:r>
            <a:endParaRPr sz="1800">
              <a:solidFill>
                <a:srgbClr val="000000"/>
              </a:solidFill>
            </a:endParaRPr>
          </a:p>
          <a:p>
            <a:pPr marL="0" lvl="0" indent="0" algn="l" rtl="0">
              <a:spcBef>
                <a:spcPts val="0"/>
              </a:spcBef>
              <a:spcAft>
                <a:spcPts val="0"/>
              </a:spcAft>
              <a:buNone/>
            </a:pPr>
            <a:endParaRPr>
              <a:solidFill>
                <a:srgbClr val="000000"/>
              </a:solidFill>
            </a:endParaRPr>
          </a:p>
        </p:txBody>
      </p:sp>
      <p:sp>
        <p:nvSpPr>
          <p:cNvPr id="61" name="Google Shape;61;p14"/>
          <p:cNvSpPr txBox="1">
            <a:spLocks noGrp="1"/>
          </p:cNvSpPr>
          <p:nvPr>
            <p:ph type="body" idx="1"/>
          </p:nvPr>
        </p:nvSpPr>
        <p:spPr>
          <a:xfrm>
            <a:off x="311700" y="1152475"/>
            <a:ext cx="8520600" cy="424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rPr>
              <a:t>Keywords: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Deep Value</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Momentum</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Machine Learning</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Risk Factor Curves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Stress Testing</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Risk Premia</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Volatility Targeting</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Multi-Asset Portfolios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Layered Pairs Hedge Trading (Pairs of Pairs Trading)</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Drawdown Control Systems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Measured Futures</a:t>
            </a:r>
            <a:endParaRPr>
              <a:solidFill>
                <a:srgbClr val="000000"/>
              </a:solidFill>
            </a:endParaRPr>
          </a:p>
          <a:p>
            <a:pPr marL="457200" lvl="0" indent="0" algn="just" rtl="0">
              <a:spcBef>
                <a:spcPts val="0"/>
              </a:spcBef>
              <a:spcAft>
                <a:spcPts val="0"/>
              </a:spcAft>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7" name="Google Shape;67;p15"/>
          <p:cNvSpPr txBox="1">
            <a:spLocks noGrp="1"/>
          </p:cNvSpPr>
          <p:nvPr>
            <p:ph type="body" idx="1"/>
          </p:nvPr>
        </p:nvSpPr>
        <p:spPr>
          <a:xfrm>
            <a:off x="-86550" y="946825"/>
            <a:ext cx="8918700" cy="41100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7200" lvl="0" indent="-323850" algn="just" rtl="0">
              <a:spcBef>
                <a:spcPts val="1200"/>
              </a:spcBef>
              <a:spcAft>
                <a:spcPts val="0"/>
              </a:spcAft>
              <a:buClr>
                <a:srgbClr val="000000"/>
              </a:buClr>
              <a:buSzPts val="1500"/>
              <a:buChar char="●"/>
            </a:pPr>
            <a:r>
              <a:rPr lang="en" sz="1500">
                <a:solidFill>
                  <a:srgbClr val="000000"/>
                </a:solidFill>
              </a:rPr>
              <a:t>Our project aimed to develop a stand-alone trading system to construct portfolios that show the benefits of value and momentum style integration and presents the effectiveness of alternative integration methods for long-only absolute return funds, which seeks absolute returns that are not highly correlated to traditional assets such as stocks and bonds. </a:t>
            </a:r>
            <a:endParaRPr sz="1500">
              <a:solidFill>
                <a:srgbClr val="000000"/>
              </a:solidFill>
            </a:endParaRPr>
          </a:p>
          <a:p>
            <a:pPr marL="457200" lvl="0" indent="-323850" algn="just" rtl="0">
              <a:spcBef>
                <a:spcPts val="0"/>
              </a:spcBef>
              <a:spcAft>
                <a:spcPts val="0"/>
              </a:spcAft>
              <a:buClr>
                <a:srgbClr val="000000"/>
              </a:buClr>
              <a:buSzPts val="1500"/>
              <a:buChar char="●"/>
            </a:pPr>
            <a:r>
              <a:rPr lang="en" sz="1500">
                <a:solidFill>
                  <a:srgbClr val="000000"/>
                </a:solidFill>
              </a:rPr>
              <a:t>We adopted a Portfolio construction framework inspired by the work of Fernandez-Perez, Fuertes, &amp; Miffre’s (2017). </a:t>
            </a:r>
            <a:endParaRPr sz="1500">
              <a:solidFill>
                <a:srgbClr val="000000"/>
              </a:solidFill>
            </a:endParaRPr>
          </a:p>
          <a:p>
            <a:pPr marL="457200" lvl="0" indent="-323850" algn="just" rtl="0">
              <a:spcBef>
                <a:spcPts val="0"/>
              </a:spcBef>
              <a:spcAft>
                <a:spcPts val="0"/>
              </a:spcAft>
              <a:buClr>
                <a:srgbClr val="000000"/>
              </a:buClr>
              <a:buSzPts val="1500"/>
              <a:buChar char="●"/>
            </a:pPr>
            <a:r>
              <a:rPr lang="en" sz="1500">
                <a:solidFill>
                  <a:srgbClr val="000000"/>
                </a:solidFill>
              </a:rPr>
              <a:t>Our project is located with the alternative risk premia (ARP) strategies, which uses portfolio construction philosophy rooted in the principles of consistency, diversification, and downside protection.</a:t>
            </a:r>
            <a:endParaRPr sz="1500">
              <a:solidFill>
                <a:srgbClr val="000000"/>
              </a:solidFill>
            </a:endParaRPr>
          </a:p>
          <a:p>
            <a:pPr marL="457200" lvl="0" indent="-323850" algn="just" rtl="0">
              <a:spcBef>
                <a:spcPts val="0"/>
              </a:spcBef>
              <a:spcAft>
                <a:spcPts val="0"/>
              </a:spcAft>
              <a:buClr>
                <a:srgbClr val="000000"/>
              </a:buClr>
              <a:buSzPts val="1500"/>
              <a:buChar char="●"/>
            </a:pPr>
            <a:r>
              <a:rPr lang="en" sz="1500">
                <a:solidFill>
                  <a:srgbClr val="000000"/>
                </a:solidFill>
              </a:rPr>
              <a:t>Specifically, we drew on three building blocks; a timing portfolio, construction portfolio, and combining them in order to pursue a range of risk and return objectives.</a:t>
            </a:r>
            <a:endParaRPr sz="1500">
              <a:solidFill>
                <a:srgbClr val="000000"/>
              </a:solidFill>
            </a:endParaRPr>
          </a:p>
          <a:p>
            <a:pPr marL="457200" lvl="0" indent="-323850" algn="just" rtl="0">
              <a:spcBef>
                <a:spcPts val="0"/>
              </a:spcBef>
              <a:spcAft>
                <a:spcPts val="0"/>
              </a:spcAft>
              <a:buClr>
                <a:srgbClr val="000000"/>
              </a:buClr>
              <a:buSzPts val="1500"/>
              <a:buChar char="●"/>
            </a:pPr>
            <a:r>
              <a:rPr lang="en" sz="1500">
                <a:solidFill>
                  <a:srgbClr val="000000"/>
                </a:solidFill>
              </a:rPr>
              <a:t>Each component or portfolio was built from the bottom up with a specific objective in mind. For instance, we generated our portfolios with the Inverse Variance (IVP) and the Hierarchical Risk Parity (HRP) allocation styles.</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73" name="Google Shape;73;p16"/>
          <p:cNvSpPr txBox="1">
            <a:spLocks noGrp="1"/>
          </p:cNvSpPr>
          <p:nvPr>
            <p:ph type="body" idx="1"/>
          </p:nvPr>
        </p:nvSpPr>
        <p:spPr>
          <a:xfrm>
            <a:off x="-86550" y="946825"/>
            <a:ext cx="8918700" cy="41100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7200" lvl="0" indent="-304800" algn="just" rtl="0">
              <a:spcBef>
                <a:spcPts val="1200"/>
              </a:spcBef>
              <a:spcAft>
                <a:spcPts val="0"/>
              </a:spcAft>
              <a:buClr>
                <a:srgbClr val="000000"/>
              </a:buClr>
              <a:buSzPts val="1200"/>
              <a:buChar char="●"/>
            </a:pPr>
            <a:r>
              <a:rPr lang="en" sz="1200">
                <a:solidFill>
                  <a:srgbClr val="000000"/>
                </a:solidFill>
              </a:rPr>
              <a:t>As a Quantitative investment strategy our project falls within the four general approaches to diversifying and helping to mitigate equity risk: 1) long Treasuries,  	2) trend-following,  	3) tail risk hedging and  4) alternative risk premia diversifiers, </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The 2008 financial crisis clearly showed that diversification is not sufficient to avoid large drawdowns. </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As Diversification failed, when it was needed the most, because correlations between risky assets tends to strengthen during times of crisis. </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Additionally, many investors diversify their portfolios on the basis of capital and not by risk.  </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This leads to a common problem for retail and institutional investors alike,As their portfolios tend to be highly concentrated in equity risk, and therefore are overly susceptible to equity market drawdowns, regardless of their portfolios being seemingly “diversified.” </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These challenges have provided a fertile ground for disruptive financial innovations that are significantly affecting the investment and asset management industry. </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chemeClr val="dk1"/>
                </a:solidFill>
              </a:rPr>
              <a:t>As such the development of our strategy was to target a major void in the allocations of institutional investors; portfolios which contain strategies of two extremes.  As discussed above, low cost, lowly differentiated strategies with high capacity, yet contain high amounts of market directional risk and high cost, highly differentiated strategies with low capacity, yet contain almost no market directional risk.  </a:t>
            </a:r>
            <a:endParaRPr sz="1200">
              <a:solidFill>
                <a:schemeClr val="dk1"/>
              </a:solidFill>
            </a:endParaRPr>
          </a:p>
          <a:p>
            <a:pPr marL="457200" lvl="0" indent="0" algn="just" rtl="0">
              <a:spcBef>
                <a:spcPts val="0"/>
              </a:spcBef>
              <a:spcAft>
                <a:spcPts val="0"/>
              </a:spcAft>
              <a:buNone/>
            </a:pP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Aims &amp; Objectives</a:t>
            </a:r>
            <a:endParaRPr/>
          </a:p>
        </p:txBody>
      </p:sp>
      <p:sp>
        <p:nvSpPr>
          <p:cNvPr id="79" name="Google Shape;79;p17"/>
          <p:cNvSpPr txBox="1">
            <a:spLocks noGrp="1"/>
          </p:cNvSpPr>
          <p:nvPr>
            <p:ph type="body" idx="1"/>
          </p:nvPr>
        </p:nvSpPr>
        <p:spPr>
          <a:xfrm>
            <a:off x="-86550" y="946825"/>
            <a:ext cx="8918700" cy="41100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7200" lvl="0" indent="-317500" algn="just" rtl="0">
              <a:spcBef>
                <a:spcPts val="1200"/>
              </a:spcBef>
              <a:spcAft>
                <a:spcPts val="0"/>
              </a:spcAft>
              <a:buClr>
                <a:srgbClr val="000000"/>
              </a:buClr>
              <a:buSzPts val="1400"/>
              <a:buChar char="●"/>
            </a:pPr>
            <a:r>
              <a:rPr lang="en" sz="1400">
                <a:solidFill>
                  <a:srgbClr val="000000"/>
                </a:solidFill>
              </a:rPr>
              <a:t>As a Quantitative investment strategy our project falls within the four general approaches to diversifying and helping to mitigate equity risk: 1) long Treasuries,  	2) trend-following,  	3) tail risk hedging and  4) alternative risk premia diversifiers, </a:t>
            </a: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The 2008 financial crisis clearly showed that diversification is not sufficient to avoid large drawdowns. </a:t>
            </a: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As Diversification failed, when it was needed the most, because correlations between risky assets tends to strengthen during times of crisis. </a:t>
            </a: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Additionally, many investors diversify their portfolios on the basis of capital and not by risk.  </a:t>
            </a: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This leads to a common problem for retail and institutional investors alike,As their portfolios tend to be highly concentrated in equity risk, and therefore are overly susceptible to equity market drawdowns, regardless of their portfolios being seemingly “diversified.” </a:t>
            </a: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These challenges have provided a fertile ground for disruptive financial innovations that are significantly affecting the investment and asset management industry.</a:t>
            </a:r>
            <a:endParaRPr sz="1400">
              <a:solidFill>
                <a:srgbClr val="000000"/>
              </a:solidFill>
            </a:endParaRPr>
          </a:p>
          <a:p>
            <a:pPr marL="0" lvl="0" indent="0" algn="l" rtl="0">
              <a:spcBef>
                <a:spcPts val="1200"/>
              </a:spcBef>
              <a:spcAft>
                <a:spcPts val="1600"/>
              </a:spcAft>
              <a:buNone/>
            </a:pP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Data and Data Sources</a:t>
            </a:r>
            <a:endParaRPr sz="2400" b="1"/>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7989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7200" marR="0" lvl="0" indent="-317500" algn="just" rtl="0">
              <a:lnSpc>
                <a:spcPct val="115000"/>
              </a:lnSpc>
              <a:spcBef>
                <a:spcPts val="1200"/>
              </a:spcBef>
              <a:spcAft>
                <a:spcPts val="0"/>
              </a:spcAft>
              <a:buClr>
                <a:srgbClr val="000000"/>
              </a:buClr>
              <a:buSzPts val="1400"/>
              <a:buChar char="●"/>
            </a:pPr>
            <a:r>
              <a:rPr lang="en" sz="1400">
                <a:solidFill>
                  <a:srgbClr val="000000"/>
                </a:solidFill>
              </a:rPr>
              <a:t>The asset universe consists of daily closing prices of economic indicators, futures, commodity contracts</a:t>
            </a:r>
            <a:endParaRPr sz="1400">
              <a:solidFill>
                <a:srgbClr val="000000"/>
              </a:solidFill>
            </a:endParaRPr>
          </a:p>
          <a:p>
            <a:pPr marL="457200" marR="0" lvl="0" indent="-317500" algn="just" rtl="0">
              <a:lnSpc>
                <a:spcPct val="115000"/>
              </a:lnSpc>
              <a:spcBef>
                <a:spcPts val="0"/>
              </a:spcBef>
              <a:spcAft>
                <a:spcPts val="0"/>
              </a:spcAft>
              <a:buClr>
                <a:srgbClr val="000000"/>
              </a:buClr>
              <a:buSzPts val="1400"/>
              <a:buChar char="●"/>
            </a:pPr>
            <a:r>
              <a:rPr lang="en" sz="1400">
                <a:solidFill>
                  <a:srgbClr val="000000"/>
                </a:solidFill>
              </a:rPr>
              <a:t>Downloaded from multiple sources like Quandl, Investment.com etc (financial data feeds). </a:t>
            </a:r>
            <a:endParaRPr sz="1400">
              <a:solidFill>
                <a:srgbClr val="000000"/>
              </a:solidFill>
            </a:endParaRPr>
          </a:p>
          <a:p>
            <a:pPr marL="457200" marR="0" lvl="0" indent="-317500" algn="just" rtl="0">
              <a:lnSpc>
                <a:spcPct val="115000"/>
              </a:lnSpc>
              <a:spcBef>
                <a:spcPts val="0"/>
              </a:spcBef>
              <a:spcAft>
                <a:spcPts val="0"/>
              </a:spcAft>
              <a:buClr>
                <a:srgbClr val="000000"/>
              </a:buClr>
              <a:buSzPts val="1400"/>
              <a:buChar char="●"/>
            </a:pPr>
            <a:r>
              <a:rPr lang="en" sz="1400">
                <a:solidFill>
                  <a:srgbClr val="000000"/>
                </a:solidFill>
              </a:rPr>
              <a:t>Collected data for 23 commodity futures (divided into 5 related sub-sectors), 5 currency exchange rates against USD and 4 Commodity Indices</a:t>
            </a:r>
            <a:endParaRPr sz="1400">
              <a:solidFill>
                <a:srgbClr val="000000"/>
              </a:solidFill>
            </a:endParaRPr>
          </a:p>
          <a:p>
            <a:pPr marL="457200" marR="0" lvl="0" indent="-317500" algn="just" rtl="0">
              <a:lnSpc>
                <a:spcPct val="115000"/>
              </a:lnSpc>
              <a:spcBef>
                <a:spcPts val="0"/>
              </a:spcBef>
              <a:spcAft>
                <a:spcPts val="0"/>
              </a:spcAft>
              <a:buClr>
                <a:srgbClr val="000000"/>
              </a:buClr>
              <a:buSzPts val="1400"/>
              <a:buChar char="●"/>
            </a:pPr>
            <a:r>
              <a:rPr lang="en" sz="1400">
                <a:solidFill>
                  <a:srgbClr val="000000"/>
                </a:solidFill>
              </a:rPr>
              <a:t>Most of the data is clean except for some missing numbers and formatting and volume convention inconsistencies.</a:t>
            </a:r>
            <a:endParaRPr sz="1400">
              <a:solidFill>
                <a:srgbClr val="000000"/>
              </a:solidFill>
            </a:endParaRPr>
          </a:p>
          <a:p>
            <a:pPr marL="457200" marR="0" lvl="0" indent="-317500" algn="just" rtl="0">
              <a:lnSpc>
                <a:spcPct val="115000"/>
              </a:lnSpc>
              <a:spcBef>
                <a:spcPts val="0"/>
              </a:spcBef>
              <a:spcAft>
                <a:spcPts val="0"/>
              </a:spcAft>
              <a:buClr>
                <a:srgbClr val="000000"/>
              </a:buClr>
              <a:buSzPts val="1400"/>
              <a:buChar char="●"/>
            </a:pPr>
            <a:r>
              <a:rPr lang="en" sz="1400">
                <a:solidFill>
                  <a:srgbClr val="000000"/>
                </a:solidFill>
              </a:rPr>
              <a:t>New panel data-set created using different method - resampling, merging, look-up. </a:t>
            </a:r>
            <a:endParaRPr sz="1400">
              <a:solidFill>
                <a:srgbClr val="000000"/>
              </a:solidFill>
            </a:endParaRPr>
          </a:p>
          <a:p>
            <a:pPr marL="457200" lvl="0" indent="0" algn="just" rtl="0">
              <a:lnSpc>
                <a:spcPct val="107000"/>
              </a:lnSpc>
              <a:spcBef>
                <a:spcPts val="1200"/>
              </a:spcBef>
              <a:spcAft>
                <a:spcPts val="700"/>
              </a:spcAft>
              <a:buNone/>
            </a:pP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79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Portfolio Construction: Initial Idea</a:t>
            </a:r>
            <a:endParaRPr b="1"/>
          </a:p>
        </p:txBody>
      </p:sp>
      <p:pic>
        <p:nvPicPr>
          <p:cNvPr id="91" name="Google Shape;91;p19"/>
          <p:cNvPicPr preferRelativeResize="0"/>
          <p:nvPr/>
        </p:nvPicPr>
        <p:blipFill>
          <a:blip r:embed="rId4">
            <a:alphaModFix/>
          </a:blip>
          <a:stretch>
            <a:fillRect/>
          </a:stretch>
        </p:blipFill>
        <p:spPr>
          <a:xfrm>
            <a:off x="471350" y="986625"/>
            <a:ext cx="6837174" cy="406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79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Portfolio Construction: Pairs Trading Steps</a:t>
            </a:r>
            <a:endParaRPr/>
          </a:p>
        </p:txBody>
      </p:sp>
      <p:sp>
        <p:nvSpPr>
          <p:cNvPr id="97" name="Google Shape;97;p20"/>
          <p:cNvSpPr txBox="1"/>
          <p:nvPr/>
        </p:nvSpPr>
        <p:spPr>
          <a:xfrm>
            <a:off x="217775" y="1105200"/>
            <a:ext cx="8410200" cy="3567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rPr>
              <a:t>Steps followed to create Pairs</a:t>
            </a:r>
            <a:endParaRPr>
              <a:solidFill>
                <a:schemeClr val="dk1"/>
              </a:solidFill>
            </a:endParaRPr>
          </a:p>
          <a:p>
            <a:pPr marL="457200" lvl="0" indent="-317500" algn="just" rtl="0">
              <a:lnSpc>
                <a:spcPct val="115000"/>
              </a:lnSpc>
              <a:spcBef>
                <a:spcPts val="0"/>
              </a:spcBef>
              <a:spcAft>
                <a:spcPts val="0"/>
              </a:spcAft>
              <a:buClr>
                <a:schemeClr val="dk1"/>
              </a:buClr>
              <a:buSzPts val="1400"/>
              <a:buAutoNum type="arabicPeriod"/>
            </a:pPr>
            <a:r>
              <a:rPr lang="en">
                <a:solidFill>
                  <a:schemeClr val="dk1"/>
                </a:solidFill>
              </a:rPr>
              <a:t>Hedge ratio is calculated using Kalman Filter Regression </a:t>
            </a:r>
            <a:endParaRPr>
              <a:solidFill>
                <a:schemeClr val="dk1"/>
              </a:solidFill>
            </a:endParaRPr>
          </a:p>
          <a:p>
            <a:pPr marL="457200" lvl="0" indent="-317500" algn="just" rtl="0">
              <a:lnSpc>
                <a:spcPct val="115000"/>
              </a:lnSpc>
              <a:spcBef>
                <a:spcPts val="0"/>
              </a:spcBef>
              <a:spcAft>
                <a:spcPts val="0"/>
              </a:spcAft>
              <a:buClr>
                <a:schemeClr val="dk1"/>
              </a:buClr>
              <a:buSzPts val="1400"/>
              <a:buAutoNum type="arabicPeriod"/>
            </a:pPr>
            <a:r>
              <a:rPr lang="en">
                <a:solidFill>
                  <a:schemeClr val="dk1"/>
                </a:solidFill>
              </a:rPr>
              <a:t>Spread is calculated using formula: Spread = Asset 1 – hedge ratio * Asset 2</a:t>
            </a:r>
            <a:endParaRPr>
              <a:solidFill>
                <a:schemeClr val="dk1"/>
              </a:solidFill>
            </a:endParaRPr>
          </a:p>
          <a:p>
            <a:pPr marL="457200" lvl="0" indent="-317500" algn="just" rtl="0">
              <a:lnSpc>
                <a:spcPct val="115000"/>
              </a:lnSpc>
              <a:spcBef>
                <a:spcPts val="0"/>
              </a:spcBef>
              <a:spcAft>
                <a:spcPts val="0"/>
              </a:spcAft>
              <a:buClr>
                <a:schemeClr val="dk1"/>
              </a:buClr>
              <a:buSzPts val="1400"/>
              <a:buAutoNum type="arabicPeriod"/>
            </a:pPr>
            <a:r>
              <a:rPr lang="en">
                <a:solidFill>
                  <a:schemeClr val="dk1"/>
                </a:solidFill>
              </a:rPr>
              <a:t>Z-Score of Spread is calculated using using rolling mean and standard deviation for the time period (t)</a:t>
            </a:r>
            <a:endParaRPr>
              <a:solidFill>
                <a:schemeClr val="dk1"/>
              </a:solidFill>
            </a:endParaRPr>
          </a:p>
          <a:p>
            <a:pPr marL="457200" lvl="0" indent="-317500" algn="just" rtl="0">
              <a:lnSpc>
                <a:spcPct val="115000"/>
              </a:lnSpc>
              <a:spcBef>
                <a:spcPts val="0"/>
              </a:spcBef>
              <a:spcAft>
                <a:spcPts val="0"/>
              </a:spcAft>
              <a:buClr>
                <a:schemeClr val="dk1"/>
              </a:buClr>
              <a:buSzPts val="1400"/>
              <a:buAutoNum type="arabicPeriod"/>
            </a:pPr>
            <a:r>
              <a:rPr lang="en">
                <a:solidFill>
                  <a:schemeClr val="dk1"/>
                </a:solidFill>
              </a:rPr>
              <a:t>time period (t) is calculated using ‘half-life function’ to get the intervals intervals</a:t>
            </a:r>
            <a:endParaRPr>
              <a:solidFill>
                <a:schemeClr val="dk1"/>
              </a:solidFill>
            </a:endParaRPr>
          </a:p>
          <a:p>
            <a:pPr marL="457200" lvl="0" indent="-317500" algn="just" rtl="0">
              <a:lnSpc>
                <a:spcPct val="115000"/>
              </a:lnSpc>
              <a:spcBef>
                <a:spcPts val="0"/>
              </a:spcBef>
              <a:spcAft>
                <a:spcPts val="0"/>
              </a:spcAft>
              <a:buClr>
                <a:schemeClr val="dk1"/>
              </a:buClr>
              <a:buSzPts val="1400"/>
              <a:buAutoNum type="arabicPeriod"/>
            </a:pPr>
            <a:r>
              <a:rPr lang="en">
                <a:solidFill>
                  <a:schemeClr val="dk1"/>
                </a:solidFill>
              </a:rPr>
              <a:t>Set entry entry Z-score and exit Z-score</a:t>
            </a:r>
            <a:endParaRPr>
              <a:solidFill>
                <a:schemeClr val="dk1"/>
              </a:solidFill>
            </a:endParaRPr>
          </a:p>
          <a:p>
            <a:pPr marL="457200" lvl="0" indent="-317500" algn="just" rtl="0">
              <a:lnSpc>
                <a:spcPct val="115000"/>
              </a:lnSpc>
              <a:spcBef>
                <a:spcPts val="0"/>
              </a:spcBef>
              <a:spcAft>
                <a:spcPts val="0"/>
              </a:spcAft>
              <a:buClr>
                <a:schemeClr val="dk1"/>
              </a:buClr>
              <a:buSzPts val="1400"/>
              <a:buAutoNum type="arabicPeriod"/>
            </a:pPr>
            <a:r>
              <a:rPr lang="en">
                <a:solidFill>
                  <a:schemeClr val="dk1"/>
                </a:solidFill>
              </a:rPr>
              <a:t>As Z-score crosses positive entry Z-score, go SHORT and close the position with Z-score return exit Z-score</a:t>
            </a:r>
            <a:endParaRPr>
              <a:solidFill>
                <a:schemeClr val="dk1"/>
              </a:solidFill>
            </a:endParaRPr>
          </a:p>
          <a:p>
            <a:pPr marL="457200" lvl="0" indent="-317500" algn="just" rtl="0">
              <a:lnSpc>
                <a:spcPct val="115000"/>
              </a:lnSpc>
              <a:spcBef>
                <a:spcPts val="0"/>
              </a:spcBef>
              <a:spcAft>
                <a:spcPts val="0"/>
              </a:spcAft>
              <a:buClr>
                <a:schemeClr val="dk1"/>
              </a:buClr>
              <a:buSzPts val="1400"/>
              <a:buAutoNum type="arabicPeriod"/>
            </a:pPr>
            <a:r>
              <a:rPr lang="en">
                <a:solidFill>
                  <a:schemeClr val="dk1"/>
                </a:solidFill>
              </a:rPr>
              <a:t>As Z-score crosses negative entry Z-score, go LONG and close the position with Z-score return exit Z-score</a:t>
            </a:r>
            <a:endParaRPr>
              <a:solidFill>
                <a:schemeClr val="dk1"/>
              </a:solidFill>
            </a:endParaRPr>
          </a:p>
          <a:p>
            <a:pPr marL="457200" lvl="0" indent="-317500" algn="just" rtl="0">
              <a:lnSpc>
                <a:spcPct val="115000"/>
              </a:lnSpc>
              <a:spcBef>
                <a:spcPts val="0"/>
              </a:spcBef>
              <a:spcAft>
                <a:spcPts val="0"/>
              </a:spcAft>
              <a:buClr>
                <a:schemeClr val="dk1"/>
              </a:buClr>
              <a:buSzPts val="1400"/>
              <a:buAutoNum type="arabicPeriod"/>
            </a:pPr>
            <a:r>
              <a:rPr lang="en">
                <a:solidFill>
                  <a:schemeClr val="dk1"/>
                </a:solidFill>
              </a:rPr>
              <a:t>Each pair has been Back-tested and only filtered pairs with sharpe ratio more than 1. So at the end we got 39 pairs which satisfies all the conditions (Appendix B)</a:t>
            </a:r>
            <a:endParaRPr>
              <a:solidFill>
                <a:schemeClr val="dk1"/>
              </a:solidFill>
            </a:endParaRPr>
          </a:p>
          <a:p>
            <a:pPr marL="457200" lvl="0" indent="-317500" algn="just" rtl="0">
              <a:lnSpc>
                <a:spcPct val="115000"/>
              </a:lnSpc>
              <a:spcBef>
                <a:spcPts val="0"/>
              </a:spcBef>
              <a:spcAft>
                <a:spcPts val="0"/>
              </a:spcAft>
              <a:buClr>
                <a:schemeClr val="dk1"/>
              </a:buClr>
              <a:buSzPts val="1400"/>
              <a:buAutoNum type="arabicPeriod"/>
            </a:pPr>
            <a:r>
              <a:rPr lang="en">
                <a:solidFill>
                  <a:schemeClr val="dk1"/>
                </a:solidFill>
              </a:rPr>
              <a:t>Various Portfolio Diversification Techniques were used to find optimal weights. Output plot of Portfolio Diversification Techniques</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72575" y="88950"/>
            <a:ext cx="8938800" cy="1130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400" b="1"/>
              <a:t>Pairs Trading </a:t>
            </a:r>
            <a:endParaRPr sz="2400" b="1"/>
          </a:p>
          <a:p>
            <a:pPr marL="0" lvl="0" indent="0" algn="just" rtl="0">
              <a:lnSpc>
                <a:spcPct val="115000"/>
              </a:lnSpc>
              <a:spcBef>
                <a:spcPts val="0"/>
              </a:spcBef>
              <a:spcAft>
                <a:spcPts val="0"/>
              </a:spcAft>
              <a:buClr>
                <a:schemeClr val="dk1"/>
              </a:buClr>
              <a:buSzPts val="1100"/>
              <a:buFont typeface="Arial"/>
              <a:buNone/>
            </a:pPr>
            <a:r>
              <a:rPr lang="en" sz="1200"/>
              <a:t>For finding potential trading pairs, every possible stock pair will be tested for cointegration. There are 54 pairs with p-values less than 0.05 (or 5%) (Appendix A).</a:t>
            </a:r>
            <a:endParaRPr sz="1200"/>
          </a:p>
          <a:p>
            <a:pPr marL="0" lvl="0" indent="0" algn="l" rtl="0">
              <a:spcBef>
                <a:spcPts val="0"/>
              </a:spcBef>
              <a:spcAft>
                <a:spcPts val="0"/>
              </a:spcAft>
              <a:buNone/>
            </a:pPr>
            <a:endParaRPr/>
          </a:p>
        </p:txBody>
      </p:sp>
      <p:pic>
        <p:nvPicPr>
          <p:cNvPr id="103" name="Google Shape;103;p21"/>
          <p:cNvPicPr preferRelativeResize="0"/>
          <p:nvPr/>
        </p:nvPicPr>
        <p:blipFill>
          <a:blip r:embed="rId4">
            <a:alphaModFix/>
          </a:blip>
          <a:stretch>
            <a:fillRect/>
          </a:stretch>
        </p:blipFill>
        <p:spPr>
          <a:xfrm>
            <a:off x="6027475" y="2571750"/>
            <a:ext cx="3116524" cy="2582125"/>
          </a:xfrm>
          <a:prstGeom prst="rect">
            <a:avLst/>
          </a:prstGeom>
          <a:noFill/>
          <a:ln>
            <a:noFill/>
          </a:ln>
        </p:spPr>
      </p:pic>
      <p:pic>
        <p:nvPicPr>
          <p:cNvPr id="104" name="Google Shape;104;p21"/>
          <p:cNvPicPr preferRelativeResize="0"/>
          <p:nvPr/>
        </p:nvPicPr>
        <p:blipFill rotWithShape="1">
          <a:blip r:embed="rId5">
            <a:alphaModFix/>
          </a:blip>
          <a:srcRect l="-12650" t="6620" r="12650" b="-6620"/>
          <a:stretch/>
        </p:blipFill>
        <p:spPr>
          <a:xfrm>
            <a:off x="2478425" y="1101800"/>
            <a:ext cx="3472538" cy="2582125"/>
          </a:xfrm>
          <a:prstGeom prst="rect">
            <a:avLst/>
          </a:prstGeom>
          <a:noFill/>
          <a:ln>
            <a:noFill/>
          </a:ln>
        </p:spPr>
      </p:pic>
      <p:pic>
        <p:nvPicPr>
          <p:cNvPr id="105" name="Google Shape;105;p21"/>
          <p:cNvPicPr preferRelativeResize="0"/>
          <p:nvPr/>
        </p:nvPicPr>
        <p:blipFill>
          <a:blip r:embed="rId6">
            <a:alphaModFix/>
          </a:blip>
          <a:stretch>
            <a:fillRect/>
          </a:stretch>
        </p:blipFill>
        <p:spPr>
          <a:xfrm>
            <a:off x="0" y="2059700"/>
            <a:ext cx="2777225" cy="2973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1779</Words>
  <Application>Microsoft Macintosh PowerPoint</Application>
  <PresentationFormat>On-screen Show (16:9)</PresentationFormat>
  <Paragraphs>117</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Final Project Report Dynamic Regime Strategy for Stress Testing and Optimizing Institutional Investor </vt:lpstr>
      <vt:lpstr>Practical Track: Long-Term Trading Models – Handling Market Regime Shifts </vt:lpstr>
      <vt:lpstr>Introduction</vt:lpstr>
      <vt:lpstr>Problem Statement</vt:lpstr>
      <vt:lpstr>Research Aims &amp; Objectives</vt:lpstr>
      <vt:lpstr>Data and Data Sources </vt:lpstr>
      <vt:lpstr>Portfolio Construction: Initial Idea</vt:lpstr>
      <vt:lpstr>Portfolio Construction: Pairs Trading Steps</vt:lpstr>
      <vt:lpstr>Pairs Trading  For finding potential trading pairs, every possible stock pair will be tested for cointegration. There are 54 pairs with p-values less than 0.05 (or 5%) (Appendix A). </vt:lpstr>
      <vt:lpstr>Pair of Pairs Portfolio</vt:lpstr>
      <vt:lpstr>Conclusion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Report Dynamic Regime Strategy for Stress Testing and Optimizing Institutional Investor </dc:title>
  <cp:lastModifiedBy>Ravindra Nath</cp:lastModifiedBy>
  <cp:revision>1</cp:revision>
  <cp:lastPrinted>2019-08-05T21:47:49Z</cp:lastPrinted>
  <dcterms:modified xsi:type="dcterms:W3CDTF">2019-08-05T21:49:29Z</dcterms:modified>
</cp:coreProperties>
</file>