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0C1"/>
    <a:srgbClr val="B4D87F"/>
    <a:srgbClr val="2B3A32"/>
    <a:srgbClr val="2C3B33"/>
    <a:srgbClr val="620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03ACE-511E-4AA9-9C90-E945539327D1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12187-10A7-4546-B4F1-6548E30BE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1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128A-C646-40C6-9E7B-6836167C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387" y="196369"/>
            <a:ext cx="7977930" cy="2499900"/>
          </a:xfrm>
        </p:spPr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B4D8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ESG Dashboard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2B4E3-3C97-4FCE-8091-F957FA09D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323" y="4464259"/>
            <a:ext cx="7556057" cy="36576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B4D87F"/>
                </a:solidFill>
              </a:rPr>
              <a:t>By: </a:t>
            </a:r>
            <a:r>
              <a:rPr lang="en-US" sz="2000" dirty="0"/>
              <a:t>Ravindra </a:t>
            </a:r>
            <a:r>
              <a:rPr lang="en-US" sz="2000" dirty="0" err="1"/>
              <a:t>Sahu</a:t>
            </a:r>
            <a:r>
              <a:rPr lang="en-US" sz="2000" dirty="0"/>
              <a:t> ( Business Analyst Intern at Unified Mentor 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64A50C-8D7D-4D3A-AD0D-F5360F23A970}"/>
              </a:ext>
            </a:extLst>
          </p:cNvPr>
          <p:cNvGraphicFramePr>
            <a:graphicFrameLocks noGrp="1"/>
          </p:cNvGraphicFramePr>
          <p:nvPr/>
        </p:nvGraphicFramePr>
        <p:xfrm>
          <a:off x="2773363" y="3868420"/>
          <a:ext cx="7796212" cy="365760"/>
        </p:xfrm>
        <a:graphic>
          <a:graphicData uri="http://schemas.openxmlformats.org/drawingml/2006/table">
            <a:tbl>
              <a:tblPr/>
              <a:tblGrid>
                <a:gridCol w="7796212">
                  <a:extLst>
                    <a:ext uri="{9D8B030D-6E8A-4147-A177-3AD203B41FA5}">
                      <a16:colId xmlns:a16="http://schemas.microsoft.com/office/drawing/2014/main" val="4215285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7989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F6AF29-2F55-4EB9-96D9-DA14E602D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6835"/>
              </p:ext>
            </p:extLst>
          </p:nvPr>
        </p:nvGraphicFramePr>
        <p:xfrm>
          <a:off x="872246" y="2484120"/>
          <a:ext cx="7796212" cy="944880"/>
        </p:xfrm>
        <a:graphic>
          <a:graphicData uri="http://schemas.openxmlformats.org/drawingml/2006/table">
            <a:tbl>
              <a:tblPr/>
              <a:tblGrid>
                <a:gridCol w="7796212">
                  <a:extLst>
                    <a:ext uri="{9D8B030D-6E8A-4147-A177-3AD203B41FA5}">
                      <a16:colId xmlns:a16="http://schemas.microsoft.com/office/drawing/2014/main" val="2763405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/>
                        <a:t>Analyzing Global Sustainability Indicators (2020)</a:t>
                      </a:r>
                      <a:endParaRPr 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926615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D009367F-3AB0-4E60-965B-3D890E801487}"/>
              </a:ext>
            </a:extLst>
          </p:cNvPr>
          <p:cNvSpPr txBox="1">
            <a:spLocks/>
          </p:cNvSpPr>
          <p:nvPr/>
        </p:nvSpPr>
        <p:spPr>
          <a:xfrm>
            <a:off x="992323" y="4845752"/>
            <a:ext cx="7556057" cy="365760"/>
          </a:xfrm>
          <a:prstGeom prst="rect">
            <a:avLst/>
          </a:prstGeom>
        </p:spPr>
        <p:txBody>
          <a:bodyPr vert="horz" lIns="91440" tIns="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dirty="0">
                <a:solidFill>
                  <a:srgbClr val="B4D87F"/>
                </a:solidFill>
              </a:rPr>
              <a:t>Tools: </a:t>
            </a:r>
            <a:r>
              <a:rPr lang="en-IN" sz="2000" dirty="0"/>
              <a:t>Excel, Power BI</a:t>
            </a: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9F1EFB-BA24-496E-94CD-9584859C4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768990"/>
              </p:ext>
            </p:extLst>
          </p:nvPr>
        </p:nvGraphicFramePr>
        <p:xfrm>
          <a:off x="992325" y="5227245"/>
          <a:ext cx="7796212" cy="396240"/>
        </p:xfrm>
        <a:graphic>
          <a:graphicData uri="http://schemas.openxmlformats.org/drawingml/2006/table">
            <a:tbl>
              <a:tblPr/>
              <a:tblGrid>
                <a:gridCol w="7796212">
                  <a:extLst>
                    <a:ext uri="{9D8B030D-6E8A-4147-A177-3AD203B41FA5}">
                      <a16:colId xmlns:a16="http://schemas.microsoft.com/office/drawing/2014/main" val="2180364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i="0" dirty="0">
                          <a:solidFill>
                            <a:srgbClr val="B4D87F"/>
                          </a:solidFill>
                        </a:rPr>
                        <a:t>Source: </a:t>
                      </a:r>
                      <a:r>
                        <a:rPr lang="en-US" sz="2000" i="0" dirty="0"/>
                        <a:t>World Bank ESG Dataset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560668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72CB2D-4A79-4D93-B690-45E281FC0619}"/>
              </a:ext>
            </a:extLst>
          </p:cNvPr>
          <p:cNvSpPr/>
          <p:nvPr/>
        </p:nvSpPr>
        <p:spPr>
          <a:xfrm>
            <a:off x="5709930" y="4961042"/>
            <a:ext cx="3176895" cy="1568567"/>
          </a:xfrm>
          <a:prstGeom prst="rightArrow">
            <a:avLst/>
          </a:prstGeom>
          <a:solidFill>
            <a:srgbClr val="2C3B33"/>
          </a:solidFill>
          <a:ln>
            <a:solidFill>
              <a:srgbClr val="2B3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B3A32"/>
              </a:solidFill>
              <a:highlight>
                <a:srgbClr val="2B3A3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6654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17721 -1.4814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0A6DB4-98ED-41A1-9AD7-A30068B9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89" y="876556"/>
            <a:ext cx="7655463" cy="692592"/>
          </a:xfrm>
        </p:spPr>
        <p:txBody>
          <a:bodyPr>
            <a:noAutofit/>
          </a:bodyPr>
          <a:lstStyle/>
          <a:p>
            <a:pPr algn="l"/>
            <a:r>
              <a:rPr lang="en-IN" sz="3600" b="1" dirty="0">
                <a:solidFill>
                  <a:srgbClr val="B4D87F"/>
                </a:solidFill>
              </a:rPr>
              <a:t>Objectives , Dataset &amp; Tools Used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204D73E-7708-4299-8507-B9C36203319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15068" y="1569148"/>
            <a:ext cx="5080932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EC0C1"/>
              </a:buClr>
              <a:buSzTx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Objectives :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Build an interactive dashboard using Tableau or Power BI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    Visualize ESG indicators across countries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    Filter data by category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indicator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Enable performance comparison through maps and charts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Deliver clear insights into global sustainability efforts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78F110-2A28-47E1-8BDD-A782C9E5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4295" y="6136547"/>
            <a:ext cx="732637" cy="721453"/>
          </a:xfrm>
        </p:spPr>
        <p:txBody>
          <a:bodyPr/>
          <a:lstStyle/>
          <a:p>
            <a:r>
              <a:rPr lang="en-US" sz="5400" dirty="0">
                <a:solidFill>
                  <a:srgbClr val="B4D87F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6A9C6EA-9AA6-4EEA-91E1-A9DC5721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69148"/>
            <a:ext cx="5080932" cy="253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8EC0C1"/>
              </a:buClr>
              <a:buSzTx/>
            </a:pPr>
            <a:r>
              <a:rPr lang="en-US" alt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Dataset Overview 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    Source: World Bank ESG Draft Dataset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Focus Year: 2020 (most complete and uniform)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Fields Used: Country, ESG Category, Indicator, ESG Value, Year, Performance Band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E86FE0-531C-4458-9612-E0A09C9A3667}"/>
              </a:ext>
            </a:extLst>
          </p:cNvPr>
          <p:cNvSpPr txBox="1"/>
          <p:nvPr/>
        </p:nvSpPr>
        <p:spPr>
          <a:xfrm>
            <a:off x="1015068" y="5612112"/>
            <a:ext cx="89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EC0C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Tools Used 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Microsoft Excel (for Data cleaning), Power BI (for Dashboard creation)</a:t>
            </a:r>
          </a:p>
        </p:txBody>
      </p:sp>
    </p:spTree>
    <p:extLst>
      <p:ext uri="{BB962C8B-B14F-4D97-AF65-F5344CB8AC3E}">
        <p14:creationId xmlns:p14="http://schemas.microsoft.com/office/powerpoint/2010/main" val="13392996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EAED2-8A2B-45F1-81D3-27C2EDACC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955" y="5410073"/>
            <a:ext cx="3830082" cy="721453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Map - ESG performance by country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C2969069-F0F7-42E3-8320-9C8B9BBAD28F}"/>
              </a:ext>
            </a:extLst>
          </p:cNvPr>
          <p:cNvSpPr txBox="1">
            <a:spLocks/>
          </p:cNvSpPr>
          <p:nvPr/>
        </p:nvSpPr>
        <p:spPr>
          <a:xfrm>
            <a:off x="1220090" y="876556"/>
            <a:ext cx="4875910" cy="69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B4D87F"/>
                </a:solidFill>
              </a:rPr>
              <a:t>Dashboard Overview</a:t>
            </a:r>
            <a:endParaRPr lang="en-IN" sz="3600" b="1" dirty="0">
              <a:solidFill>
                <a:srgbClr val="B4D87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494EB-582E-43DE-8CAE-5C60F922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55" y="1430086"/>
            <a:ext cx="7638089" cy="3997828"/>
          </a:xfrm>
          <a:prstGeom prst="rect">
            <a:avLst/>
          </a:prstGeom>
        </p:spPr>
      </p:pic>
      <p:sp>
        <p:nvSpPr>
          <p:cNvPr id="16" name="Slide Number Placeholder 10">
            <a:extLst>
              <a:ext uri="{FF2B5EF4-FFF2-40B4-BE49-F238E27FC236}">
                <a16:creationId xmlns:a16="http://schemas.microsoft.com/office/drawing/2014/main" id="{BDB703BF-DCA0-4984-B15F-5F810C75B067}"/>
              </a:ext>
            </a:extLst>
          </p:cNvPr>
          <p:cNvSpPr txBox="1">
            <a:spLocks/>
          </p:cNvSpPr>
          <p:nvPr/>
        </p:nvSpPr>
        <p:spPr>
          <a:xfrm>
            <a:off x="10444295" y="6136547"/>
            <a:ext cx="732637" cy="721453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B4D87F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61FC066-CFA6-4021-B400-53EB6C9D61F8}"/>
              </a:ext>
            </a:extLst>
          </p:cNvPr>
          <p:cNvSpPr txBox="1">
            <a:spLocks/>
          </p:cNvSpPr>
          <p:nvPr/>
        </p:nvSpPr>
        <p:spPr>
          <a:xfrm>
            <a:off x="6107037" y="5431045"/>
            <a:ext cx="3830082" cy="721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Bar Chart - Compare ESG values across countries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797FFB5-4A3B-4730-BB82-585769F86BB8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>
            <a:off x="1948429" y="4774692"/>
            <a:ext cx="1324635" cy="667581"/>
          </a:xfrm>
          <a:prstGeom prst="curvedConnector4">
            <a:avLst>
              <a:gd name="adj1" fmla="val 36384"/>
              <a:gd name="adj2" fmla="val 134243"/>
            </a:avLst>
          </a:prstGeom>
          <a:ln w="38100">
            <a:solidFill>
              <a:srgbClr val="8EC0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9FA14B9-C026-4071-9D39-95C1B3113492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9403013" y="5257666"/>
            <a:ext cx="744728" cy="323484"/>
          </a:xfrm>
          <a:prstGeom prst="curvedConnector4">
            <a:avLst>
              <a:gd name="adj1" fmla="val 25781"/>
              <a:gd name="adj2" fmla="val 170668"/>
            </a:avLst>
          </a:prstGeom>
          <a:ln w="38100">
            <a:solidFill>
              <a:srgbClr val="8EC0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EE7CDCC3-34C4-4580-AC61-60DF7B02E6FC}"/>
              </a:ext>
            </a:extLst>
          </p:cNvPr>
          <p:cNvSpPr txBox="1">
            <a:spLocks/>
          </p:cNvSpPr>
          <p:nvPr/>
        </p:nvSpPr>
        <p:spPr>
          <a:xfrm>
            <a:off x="6980530" y="625552"/>
            <a:ext cx="3991379" cy="721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Slicer to Filter by Category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BF40ED9-2F67-438B-B646-72BD4EE6D447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746459" y="986279"/>
            <a:ext cx="1234071" cy="934800"/>
          </a:xfrm>
          <a:prstGeom prst="curvedConnector3">
            <a:avLst/>
          </a:prstGeom>
          <a:ln w="38100">
            <a:solidFill>
              <a:srgbClr val="8EC0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4EAC8F4D-D41D-4EBD-987C-924396D24BCC}"/>
              </a:ext>
            </a:extLst>
          </p:cNvPr>
          <p:cNvSpPr txBox="1">
            <a:spLocks/>
          </p:cNvSpPr>
          <p:nvPr/>
        </p:nvSpPr>
        <p:spPr>
          <a:xfrm>
            <a:off x="1015068" y="2355496"/>
            <a:ext cx="1261887" cy="72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Description Panel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AFBCC5B-F13F-404F-B8DC-877CB64C5191}"/>
              </a:ext>
            </a:extLst>
          </p:cNvPr>
          <p:cNvCxnSpPr>
            <a:cxnSpLocks/>
            <a:endCxn id="46" idx="0"/>
          </p:cNvCxnSpPr>
          <p:nvPr/>
        </p:nvCxnSpPr>
        <p:spPr>
          <a:xfrm rot="10800000" flipV="1">
            <a:off x="1646012" y="2021746"/>
            <a:ext cx="744850" cy="333750"/>
          </a:xfrm>
          <a:prstGeom prst="curvedConnector2">
            <a:avLst/>
          </a:prstGeom>
          <a:ln w="38100">
            <a:solidFill>
              <a:srgbClr val="8EC0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C69BEC8C-B48C-462D-859E-EEBC0063E7D3}"/>
              </a:ext>
            </a:extLst>
          </p:cNvPr>
          <p:cNvSpPr txBox="1">
            <a:spLocks/>
          </p:cNvSpPr>
          <p:nvPr/>
        </p:nvSpPr>
        <p:spPr>
          <a:xfrm>
            <a:off x="9915045" y="2355496"/>
            <a:ext cx="1493984" cy="721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Slicer to Filter by Indicator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8825A65-D116-410F-87BF-BFE85FE69A90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613635" y="2021746"/>
            <a:ext cx="1048402" cy="333750"/>
          </a:xfrm>
          <a:prstGeom prst="curvedConnector2">
            <a:avLst/>
          </a:prstGeom>
          <a:ln w="38100">
            <a:solidFill>
              <a:srgbClr val="8EC0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16023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938C-7689-4044-8A57-191B60BE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090" y="1222852"/>
            <a:ext cx="9751820" cy="54780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China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lead in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ESG Value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for selected indicators, especially environmental ones like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CO₂ emissions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and energy use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Countries like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Nigeria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Argentina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South Africa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fall under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lower performance bands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indicating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development gaps in sustainability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Governance-related indicators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show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tighter ESG Value ranges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across countries compared to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Environment-based metrics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Most values concentrate between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Medium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High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bands, with very few in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Exceptional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Critical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categories.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Slicer filters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Description panel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enhance usability, allowing deep exploration of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Individual indicators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181E8481-9621-424C-ADD3-681ADF24A490}"/>
              </a:ext>
            </a:extLst>
          </p:cNvPr>
          <p:cNvSpPr txBox="1">
            <a:spLocks/>
          </p:cNvSpPr>
          <p:nvPr/>
        </p:nvSpPr>
        <p:spPr>
          <a:xfrm>
            <a:off x="1220090" y="876556"/>
            <a:ext cx="4875910" cy="69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b="1" dirty="0">
                <a:solidFill>
                  <a:srgbClr val="B4D87F"/>
                </a:solidFill>
              </a:rPr>
              <a:t>Key Insights</a:t>
            </a:r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0FE87B7A-EA8B-4F7A-9B08-F7C3BCF84AE9}"/>
              </a:ext>
            </a:extLst>
          </p:cNvPr>
          <p:cNvSpPr txBox="1">
            <a:spLocks/>
          </p:cNvSpPr>
          <p:nvPr/>
        </p:nvSpPr>
        <p:spPr>
          <a:xfrm>
            <a:off x="10444295" y="6136547"/>
            <a:ext cx="732637" cy="721453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B4D87F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593777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C58AADB4-6D45-42A0-B670-BA17EE0C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090" y="876556"/>
            <a:ext cx="5717605" cy="692592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rgbClr val="B4D87F"/>
                </a:solidFill>
              </a:rPr>
              <a:t>Conclusion &amp; Learning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2C031B-1860-4346-93EF-4135145776B1}"/>
              </a:ext>
            </a:extLst>
          </p:cNvPr>
          <p:cNvSpPr txBox="1">
            <a:spLocks/>
          </p:cNvSpPr>
          <p:nvPr/>
        </p:nvSpPr>
        <p:spPr>
          <a:xfrm>
            <a:off x="1085865" y="1461098"/>
            <a:ext cx="8863478" cy="2370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Final Outcome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 Created a fully interactive ESG dashboard aligned with project objectives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 Visualized ESG indicators across 20 countries using maps, charts, and filters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 Enabled users to filter by category, year, and indicator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8ECE54-E793-4F96-A8F5-4467FEDD95D8}"/>
              </a:ext>
            </a:extLst>
          </p:cNvPr>
          <p:cNvSpPr txBox="1">
            <a:spLocks/>
          </p:cNvSpPr>
          <p:nvPr/>
        </p:nvSpPr>
        <p:spPr>
          <a:xfrm>
            <a:off x="1085865" y="3831588"/>
            <a:ext cx="8863478" cy="2370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Key Learnings: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 Working with real-world ESG data and resolving formatting issues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 Designing user-friendly dashboards with meaningful insights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- Building value bands and using color coding for better comprehension</a:t>
            </a: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9DC98426-9FC1-4380-B978-5D11FCCCF66A}"/>
              </a:ext>
            </a:extLst>
          </p:cNvPr>
          <p:cNvSpPr txBox="1">
            <a:spLocks/>
          </p:cNvSpPr>
          <p:nvPr/>
        </p:nvSpPr>
        <p:spPr>
          <a:xfrm>
            <a:off x="10444295" y="6136547"/>
            <a:ext cx="732637" cy="721453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B4D87F"/>
                </a:solidFill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440782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305C49-710B-446E-92AC-DE9F4271A110}"/>
              </a:ext>
            </a:extLst>
          </p:cNvPr>
          <p:cNvSpPr txBox="1">
            <a:spLocks/>
          </p:cNvSpPr>
          <p:nvPr/>
        </p:nvSpPr>
        <p:spPr>
          <a:xfrm>
            <a:off x="2107035" y="2693528"/>
            <a:ext cx="7977930" cy="1470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rgbClr val="B4D8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Thank You  </a:t>
            </a:r>
            <a:endParaRPr lang="en-IN" sz="8000" b="1" dirty="0">
              <a:solidFill>
                <a:srgbClr val="B4D87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D69FB8-C8E2-4311-A544-E766F8EE8DA2}"/>
              </a:ext>
            </a:extLst>
          </p:cNvPr>
          <p:cNvSpPr txBox="1">
            <a:spLocks/>
          </p:cNvSpPr>
          <p:nvPr/>
        </p:nvSpPr>
        <p:spPr>
          <a:xfrm>
            <a:off x="2107035" y="3830971"/>
            <a:ext cx="7977930" cy="333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600" b="1" dirty="0">
                <a:solidFill>
                  <a:srgbClr val="B4D8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 or Feedback Welcome</a:t>
            </a:r>
          </a:p>
        </p:txBody>
      </p:sp>
    </p:spTree>
    <p:extLst>
      <p:ext uri="{BB962C8B-B14F-4D97-AF65-F5344CB8AC3E}">
        <p14:creationId xmlns:p14="http://schemas.microsoft.com/office/powerpoint/2010/main" val="217972147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541</TotalTime>
  <Words>338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MS Shell Dlg 2</vt:lpstr>
      <vt:lpstr>Segoe UI</vt:lpstr>
      <vt:lpstr>Wingdings</vt:lpstr>
      <vt:lpstr>Wingdings 3</vt:lpstr>
      <vt:lpstr>Madison</vt:lpstr>
      <vt:lpstr>ESG Dashboard Project</vt:lpstr>
      <vt:lpstr>Objectives , Dataset &amp; Tools Used</vt:lpstr>
      <vt:lpstr>PowerPoint Presentation</vt:lpstr>
      <vt:lpstr>PowerPoint Presentation</vt:lpstr>
      <vt:lpstr>Conclusion &amp;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ESG Dashboard Project</dc:title>
  <dc:creator>Arambh Films</dc:creator>
  <cp:lastModifiedBy>Arambh Films</cp:lastModifiedBy>
  <cp:revision>33</cp:revision>
  <cp:lastPrinted>2025-04-21T04:24:56Z</cp:lastPrinted>
  <dcterms:created xsi:type="dcterms:W3CDTF">2025-04-19T13:18:48Z</dcterms:created>
  <dcterms:modified xsi:type="dcterms:W3CDTF">2025-04-21T09:03:27Z</dcterms:modified>
</cp:coreProperties>
</file>