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6"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A2A7-6F75-4AA3-9317-43B8108285C6}"/>
              </a:ext>
            </a:extLst>
          </p:cNvPr>
          <p:cNvSpPr>
            <a:spLocks noGrp="1"/>
          </p:cNvSpPr>
          <p:nvPr>
            <p:ph type="title"/>
          </p:nvPr>
        </p:nvSpPr>
        <p:spPr/>
        <p:txBody>
          <a:bodyPr>
            <a:normAutofit/>
          </a:bodyPr>
          <a:lstStyle/>
          <a:p>
            <a:r>
              <a:rPr lang="en-IN" sz="4800" b="1" dirty="0"/>
              <a:t>ACADEMIC FREE LICENSE 3.0</a:t>
            </a:r>
          </a:p>
        </p:txBody>
      </p:sp>
      <p:sp>
        <p:nvSpPr>
          <p:cNvPr id="5" name="Content Placeholder 4">
            <a:extLst>
              <a:ext uri="{FF2B5EF4-FFF2-40B4-BE49-F238E27FC236}">
                <a16:creationId xmlns:a16="http://schemas.microsoft.com/office/drawing/2014/main" id="{954A3037-5CA7-DD41-809A-F47EBE8706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95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ED00-46C5-471E-BAAF-71520687A6A4}"/>
              </a:ext>
            </a:extLst>
          </p:cNvPr>
          <p:cNvSpPr>
            <a:spLocks noGrp="1"/>
          </p:cNvSpPr>
          <p:nvPr>
            <p:ph type="title"/>
          </p:nvPr>
        </p:nvSpPr>
        <p:spPr/>
        <p:txBody>
          <a:bodyPr>
            <a:normAutofit/>
          </a:bodyPr>
          <a:lstStyle/>
          <a:p>
            <a:r>
              <a:rPr lang="en-IN" sz="4400" b="1" dirty="0"/>
              <a:t>HISTORY OF LICENSE</a:t>
            </a:r>
          </a:p>
        </p:txBody>
      </p:sp>
      <p:sp>
        <p:nvSpPr>
          <p:cNvPr id="3" name="Content Placeholder 2">
            <a:extLst>
              <a:ext uri="{FF2B5EF4-FFF2-40B4-BE49-F238E27FC236}">
                <a16:creationId xmlns:a16="http://schemas.microsoft.com/office/drawing/2014/main" id="{73AF9154-F2B1-4D20-9CCC-85A301C59492}"/>
              </a:ext>
            </a:extLst>
          </p:cNvPr>
          <p:cNvSpPr>
            <a:spLocks noGrp="1"/>
          </p:cNvSpPr>
          <p:nvPr>
            <p:ph idx="1"/>
          </p:nvPr>
        </p:nvSpPr>
        <p:spPr/>
        <p:txBody>
          <a:bodyPr>
            <a:normAutofit fontScale="77500" lnSpcReduction="20000"/>
          </a:bodyPr>
          <a:lstStyle/>
          <a:p>
            <a:r>
              <a:rPr lang="en-IN" sz="3200" dirty="0"/>
              <a:t>This academic free license (The “License”) is applies to any original work of authorship(The “original work”)whose owner (The “Licensor”)has placed the following licensing notice adjacent to the copyright notice for the original work             Licensed under the academic free license version 3.0</a:t>
            </a:r>
          </a:p>
          <a:p>
            <a:r>
              <a:rPr lang="en-IN" sz="3200" dirty="0"/>
              <a:t>In all other material </a:t>
            </a:r>
            <a:r>
              <a:rPr lang="en-IN" sz="3200" dirty="0" err="1"/>
              <a:t>respects,AFL</a:t>
            </a:r>
            <a:r>
              <a:rPr lang="en-IN" sz="3200" dirty="0"/>
              <a:t> 3.0 uses all the same </a:t>
            </a:r>
            <a:r>
              <a:rPr lang="en-IN" sz="3200" dirty="0" err="1"/>
              <a:t>definations</a:t>
            </a:r>
            <a:r>
              <a:rPr lang="en-IN" sz="3200" dirty="0"/>
              <a:t> </a:t>
            </a:r>
            <a:r>
              <a:rPr lang="en-IN" sz="3200" dirty="0" err="1"/>
              <a:t>and,except</a:t>
            </a:r>
            <a:r>
              <a:rPr lang="en-IN" sz="3200" dirty="0"/>
              <a:t> for reciprocity,</a:t>
            </a:r>
          </a:p>
          <a:p>
            <a:r>
              <a:rPr lang="en-IN" sz="3200" dirty="0"/>
              <a:t>The primary goal of OSL is to authorize </a:t>
            </a:r>
            <a:r>
              <a:rPr lang="en-IN" sz="3200" dirty="0" err="1"/>
              <a:t>recipents</a:t>
            </a:r>
            <a:r>
              <a:rPr lang="en-IN" sz="3200" dirty="0"/>
              <a:t> of an original work </a:t>
            </a:r>
          </a:p>
          <a:p>
            <a:r>
              <a:rPr lang="en-IN" sz="3200" dirty="0"/>
              <a:t>The license become licensor obligated the publish source code.</a:t>
            </a:r>
          </a:p>
        </p:txBody>
      </p:sp>
    </p:spTree>
    <p:extLst>
      <p:ext uri="{BB962C8B-B14F-4D97-AF65-F5344CB8AC3E}">
        <p14:creationId xmlns:p14="http://schemas.microsoft.com/office/powerpoint/2010/main" val="83068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7DAD-C65E-44E8-8133-10B2FB3D640B}"/>
              </a:ext>
            </a:extLst>
          </p:cNvPr>
          <p:cNvSpPr>
            <a:spLocks noGrp="1"/>
          </p:cNvSpPr>
          <p:nvPr>
            <p:ph type="title"/>
          </p:nvPr>
        </p:nvSpPr>
        <p:spPr/>
        <p:txBody>
          <a:bodyPr>
            <a:normAutofit/>
          </a:bodyPr>
          <a:lstStyle/>
          <a:p>
            <a:r>
              <a:rPr lang="en-IN" sz="4400" b="1" dirty="0"/>
              <a:t>IDEA</a:t>
            </a:r>
          </a:p>
        </p:txBody>
      </p:sp>
      <p:sp>
        <p:nvSpPr>
          <p:cNvPr id="3" name="Content Placeholder 2">
            <a:extLst>
              <a:ext uri="{FF2B5EF4-FFF2-40B4-BE49-F238E27FC236}">
                <a16:creationId xmlns:a16="http://schemas.microsoft.com/office/drawing/2014/main" id="{123D4B5B-0205-4C7B-8A6F-AA2001FAF703}"/>
              </a:ext>
            </a:extLst>
          </p:cNvPr>
          <p:cNvSpPr>
            <a:spLocks noGrp="1"/>
          </p:cNvSpPr>
          <p:nvPr>
            <p:ph idx="1"/>
          </p:nvPr>
        </p:nvSpPr>
        <p:spPr/>
        <p:txBody>
          <a:bodyPr>
            <a:normAutofit/>
          </a:bodyPr>
          <a:lstStyle/>
          <a:p>
            <a:r>
              <a:rPr lang="en-IN" sz="3200" dirty="0"/>
              <a:t>The academic free license is a permissive free software license</a:t>
            </a:r>
          </a:p>
          <a:p>
            <a:r>
              <a:rPr lang="en-IN" sz="3200" dirty="0"/>
              <a:t>It was published in 2005 by Lawrence </a:t>
            </a:r>
            <a:r>
              <a:rPr lang="en-IN" sz="3200" dirty="0" err="1"/>
              <a:t>E.Rosen</a:t>
            </a:r>
            <a:endParaRPr lang="en-IN" sz="3200" dirty="0"/>
          </a:p>
          <a:p>
            <a:r>
              <a:rPr lang="en-IN" sz="3200" dirty="0"/>
              <a:t>He was a former general counsel of the</a:t>
            </a:r>
          </a:p>
          <a:p>
            <a:r>
              <a:rPr lang="en-IN" sz="3200" dirty="0"/>
              <a:t>Open source initiative                                                      </a:t>
            </a:r>
          </a:p>
        </p:txBody>
      </p:sp>
    </p:spTree>
    <p:extLst>
      <p:ext uri="{BB962C8B-B14F-4D97-AF65-F5344CB8AC3E}">
        <p14:creationId xmlns:p14="http://schemas.microsoft.com/office/powerpoint/2010/main" val="339041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A9B4-6C0E-490C-801E-A8212D7C18FB}"/>
              </a:ext>
            </a:extLst>
          </p:cNvPr>
          <p:cNvSpPr>
            <a:spLocks noGrp="1"/>
          </p:cNvSpPr>
          <p:nvPr>
            <p:ph type="title"/>
          </p:nvPr>
        </p:nvSpPr>
        <p:spPr/>
        <p:txBody>
          <a:bodyPr/>
          <a:lstStyle/>
          <a:p>
            <a:r>
              <a:rPr lang="en-IN" dirty="0"/>
              <a:t>WHAT PROBLEM DOES IT SOLVE</a:t>
            </a:r>
          </a:p>
        </p:txBody>
      </p:sp>
      <p:sp>
        <p:nvSpPr>
          <p:cNvPr id="3" name="Content Placeholder 2">
            <a:extLst>
              <a:ext uri="{FF2B5EF4-FFF2-40B4-BE49-F238E27FC236}">
                <a16:creationId xmlns:a16="http://schemas.microsoft.com/office/drawing/2014/main" id="{91349BFD-31D7-4AB9-B8BB-614F9AD0A51C}"/>
              </a:ext>
            </a:extLst>
          </p:cNvPr>
          <p:cNvSpPr>
            <a:spLocks noGrp="1"/>
          </p:cNvSpPr>
          <p:nvPr>
            <p:ph idx="1"/>
          </p:nvPr>
        </p:nvSpPr>
        <p:spPr/>
        <p:txBody>
          <a:bodyPr>
            <a:normAutofit fontScale="92500" lnSpcReduction="10000"/>
          </a:bodyPr>
          <a:lstStyle/>
          <a:p>
            <a:r>
              <a:rPr lang="en-IN" sz="3200" dirty="0"/>
              <a:t>License grants you a worldwide, royalty-</a:t>
            </a:r>
            <a:r>
              <a:rPr lang="en-IN" sz="3200" dirty="0" err="1"/>
              <a:t>free,non</a:t>
            </a:r>
            <a:r>
              <a:rPr lang="en-IN" sz="3200" dirty="0"/>
              <a:t>-</a:t>
            </a:r>
            <a:r>
              <a:rPr lang="en-IN" sz="3200" dirty="0" err="1"/>
              <a:t>exclusive,sublicensable</a:t>
            </a:r>
            <a:r>
              <a:rPr lang="en-IN" sz="3200" dirty="0"/>
              <a:t> </a:t>
            </a:r>
            <a:r>
              <a:rPr lang="en-IN" sz="3200" dirty="0" err="1"/>
              <a:t>license,for</a:t>
            </a:r>
            <a:r>
              <a:rPr lang="en-IN" sz="3200" dirty="0"/>
              <a:t> the duration of the copyright</a:t>
            </a:r>
          </a:p>
          <a:p>
            <a:r>
              <a:rPr lang="en-IN" sz="3200" dirty="0"/>
              <a:t>It helps To reproduce the original work in </a:t>
            </a:r>
            <a:r>
              <a:rPr lang="en-IN" sz="3200" dirty="0" err="1"/>
              <a:t>copies,either</a:t>
            </a:r>
            <a:r>
              <a:rPr lang="en-IN" sz="3200" dirty="0"/>
              <a:t> alone or as part of a collective work</a:t>
            </a:r>
          </a:p>
          <a:p>
            <a:r>
              <a:rPr lang="en-IN" sz="3200" dirty="0"/>
              <a:t>To </a:t>
            </a:r>
            <a:r>
              <a:rPr lang="en-IN" sz="3200" dirty="0" err="1"/>
              <a:t>translate,adapt,alter,transform,modify,or</a:t>
            </a:r>
            <a:r>
              <a:rPr lang="en-IN" sz="3200" dirty="0"/>
              <a:t> arrange the original work</a:t>
            </a:r>
          </a:p>
          <a:p>
            <a:r>
              <a:rPr lang="en-IN" sz="3200" dirty="0"/>
              <a:t>To perform and to display original work </a:t>
            </a:r>
            <a:r>
              <a:rPr lang="en-IN" sz="3200" dirty="0" err="1"/>
              <a:t>publicaly</a:t>
            </a:r>
            <a:endParaRPr lang="en-IN" sz="3200" dirty="0"/>
          </a:p>
        </p:txBody>
      </p:sp>
    </p:spTree>
    <p:extLst>
      <p:ext uri="{BB962C8B-B14F-4D97-AF65-F5344CB8AC3E}">
        <p14:creationId xmlns:p14="http://schemas.microsoft.com/office/powerpoint/2010/main" val="59813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3518-10C1-480F-B7C9-56A626A5AA45}"/>
              </a:ext>
            </a:extLst>
          </p:cNvPr>
          <p:cNvSpPr>
            <a:spLocks noGrp="1"/>
          </p:cNvSpPr>
          <p:nvPr>
            <p:ph type="title"/>
          </p:nvPr>
        </p:nvSpPr>
        <p:spPr/>
        <p:txBody>
          <a:bodyPr/>
          <a:lstStyle/>
          <a:p>
            <a:r>
              <a:rPr lang="en-IN" dirty="0"/>
              <a:t>DETAILED LICENSING MODEL</a:t>
            </a:r>
          </a:p>
        </p:txBody>
      </p:sp>
      <p:sp>
        <p:nvSpPr>
          <p:cNvPr id="3" name="Content Placeholder 2">
            <a:extLst>
              <a:ext uri="{FF2B5EF4-FFF2-40B4-BE49-F238E27FC236}">
                <a16:creationId xmlns:a16="http://schemas.microsoft.com/office/drawing/2014/main" id="{17390734-3725-46E1-BD49-B00DCBD14366}"/>
              </a:ext>
            </a:extLst>
          </p:cNvPr>
          <p:cNvSpPr>
            <a:spLocks noGrp="1"/>
          </p:cNvSpPr>
          <p:nvPr>
            <p:ph idx="1"/>
          </p:nvPr>
        </p:nvSpPr>
        <p:spPr/>
        <p:txBody>
          <a:bodyPr>
            <a:normAutofit fontScale="77500" lnSpcReduction="20000"/>
          </a:bodyPr>
          <a:lstStyle/>
          <a:p>
            <a:r>
              <a:rPr lang="en-IN" sz="3200" dirty="0"/>
              <a:t>Grant of source code license </a:t>
            </a:r>
          </a:p>
          <a:p>
            <a:r>
              <a:rPr lang="en-IN" sz="3200" dirty="0"/>
              <a:t>The term source code means the preferred form of the original work for making modifications to all available documents </a:t>
            </a:r>
          </a:p>
          <a:p>
            <a:r>
              <a:rPr lang="en-IN" sz="3200" dirty="0"/>
              <a:t>Exclusions from license grant</a:t>
            </a:r>
          </a:p>
          <a:p>
            <a:r>
              <a:rPr lang="en-IN" sz="3200" dirty="0"/>
              <a:t>Neither the name of </a:t>
            </a:r>
            <a:r>
              <a:rPr lang="en-IN" sz="3200" dirty="0" err="1"/>
              <a:t>licensor,nor</a:t>
            </a:r>
            <a:r>
              <a:rPr lang="en-IN" sz="3200" dirty="0"/>
              <a:t> the names of any contributors to the original </a:t>
            </a:r>
            <a:r>
              <a:rPr lang="en-IN" sz="3200" dirty="0" err="1"/>
              <a:t>work,or</a:t>
            </a:r>
            <a:r>
              <a:rPr lang="en-IN" sz="3200" dirty="0"/>
              <a:t> any trademarks or </a:t>
            </a:r>
            <a:r>
              <a:rPr lang="en-IN" sz="3200" dirty="0" err="1"/>
              <a:t>servicevmarks</a:t>
            </a:r>
            <a:r>
              <a:rPr lang="en-IN" sz="3200" dirty="0"/>
              <a:t> is used to endorse or promote the original work</a:t>
            </a:r>
          </a:p>
          <a:p>
            <a:r>
              <a:rPr lang="en-IN" sz="3200" dirty="0"/>
              <a:t>Attribution rights</a:t>
            </a:r>
          </a:p>
          <a:p>
            <a:r>
              <a:rPr lang="en-IN" sz="3200" dirty="0"/>
              <a:t>You must retain the source code of any derivative works that you create all copyrights patent or trademark.</a:t>
            </a:r>
          </a:p>
        </p:txBody>
      </p:sp>
    </p:spTree>
    <p:extLst>
      <p:ext uri="{BB962C8B-B14F-4D97-AF65-F5344CB8AC3E}">
        <p14:creationId xmlns:p14="http://schemas.microsoft.com/office/powerpoint/2010/main" val="219743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7E7-A039-4747-8032-0FB8C573257F}"/>
              </a:ext>
            </a:extLst>
          </p:cNvPr>
          <p:cNvSpPr>
            <a:spLocks noGrp="1"/>
          </p:cNvSpPr>
          <p:nvPr>
            <p:ph type="title"/>
          </p:nvPr>
        </p:nvSpPr>
        <p:spPr/>
        <p:txBody>
          <a:bodyPr>
            <a:normAutofit fontScale="90000"/>
          </a:bodyPr>
          <a:lstStyle/>
          <a:p>
            <a:r>
              <a:rPr lang="en-IN" sz="4400" dirty="0"/>
              <a:t>WHICH POPULAR SOFTWARE ARE RELESED UNDER THIS LICENSE</a:t>
            </a:r>
            <a:endParaRPr lang="en-IN" sz="4000" dirty="0"/>
          </a:p>
        </p:txBody>
      </p:sp>
      <p:sp>
        <p:nvSpPr>
          <p:cNvPr id="3" name="Content Placeholder 2">
            <a:extLst>
              <a:ext uri="{FF2B5EF4-FFF2-40B4-BE49-F238E27FC236}">
                <a16:creationId xmlns:a16="http://schemas.microsoft.com/office/drawing/2014/main" id="{16D61E37-AFD1-45E5-8810-0E2B0FBA808D}"/>
              </a:ext>
            </a:extLst>
          </p:cNvPr>
          <p:cNvSpPr>
            <a:spLocks noGrp="1"/>
          </p:cNvSpPr>
          <p:nvPr>
            <p:ph idx="1"/>
          </p:nvPr>
        </p:nvSpPr>
        <p:spPr/>
        <p:txBody>
          <a:bodyPr>
            <a:normAutofit lnSpcReduction="10000"/>
          </a:bodyPr>
          <a:lstStyle/>
          <a:p>
            <a:r>
              <a:rPr lang="en-IN" sz="2800" dirty="0"/>
              <a:t>OSL 3.0 has companion </a:t>
            </a:r>
            <a:r>
              <a:rPr lang="en-IN" sz="2800" dirty="0" err="1"/>
              <a:t>license,the</a:t>
            </a:r>
            <a:r>
              <a:rPr lang="en-IN" sz="2800" dirty="0"/>
              <a:t> academic free license </a:t>
            </a:r>
          </a:p>
          <a:p>
            <a:r>
              <a:rPr lang="en-IN" sz="2800" dirty="0"/>
              <a:t>(AFL 3.0),that is identical to OSL 3.0 except for </a:t>
            </a:r>
            <a:r>
              <a:rPr lang="en-IN" sz="2800" dirty="0" err="1"/>
              <a:t>reciprocalsource</a:t>
            </a:r>
            <a:r>
              <a:rPr lang="en-IN" sz="2800" dirty="0"/>
              <a:t> code obligation</a:t>
            </a:r>
          </a:p>
          <a:p>
            <a:r>
              <a:rPr lang="en-IN" sz="2800" dirty="0"/>
              <a:t>AFL derivative works can be licensed under other license </a:t>
            </a:r>
          </a:p>
          <a:p>
            <a:r>
              <a:rPr lang="en-IN" sz="2800" dirty="0"/>
              <a:t>AFL 3.0 </a:t>
            </a:r>
            <a:r>
              <a:rPr lang="en-IN" sz="2800" dirty="0" err="1"/>
              <a:t>isnlike</a:t>
            </a:r>
            <a:r>
              <a:rPr lang="en-IN" sz="2800" dirty="0"/>
              <a:t> BSD license with no reciprocal obligation to disclosed </a:t>
            </a:r>
          </a:p>
          <a:p>
            <a:r>
              <a:rPr lang="en-IN" sz="2800" dirty="0"/>
              <a:t>Under any license of your choice that does not </a:t>
            </a:r>
            <a:r>
              <a:rPr lang="en-IN" sz="2800" dirty="0" err="1"/>
              <a:t>contradictnthe</a:t>
            </a:r>
            <a:r>
              <a:rPr lang="en-IN" sz="2800" dirty="0"/>
              <a:t> terms and conditions.</a:t>
            </a:r>
          </a:p>
        </p:txBody>
      </p:sp>
    </p:spTree>
    <p:extLst>
      <p:ext uri="{BB962C8B-B14F-4D97-AF65-F5344CB8AC3E}">
        <p14:creationId xmlns:p14="http://schemas.microsoft.com/office/powerpoint/2010/main" val="142392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63D4-27B0-4FFE-9318-001AE0DA14B4}"/>
              </a:ext>
            </a:extLst>
          </p:cNvPr>
          <p:cNvSpPr>
            <a:spLocks noGrp="1"/>
          </p:cNvSpPr>
          <p:nvPr>
            <p:ph type="title"/>
          </p:nvPr>
        </p:nvSpPr>
        <p:spPr/>
        <p:txBody>
          <a:bodyPr/>
          <a:lstStyle/>
          <a:p>
            <a:r>
              <a:rPr lang="en-IN" b="1" dirty="0"/>
              <a:t>ANY POPULAR NEWS ASSOCIATED WITH THIS LICENSE</a:t>
            </a:r>
          </a:p>
        </p:txBody>
      </p:sp>
      <p:sp>
        <p:nvSpPr>
          <p:cNvPr id="3" name="Content Placeholder 2">
            <a:extLst>
              <a:ext uri="{FF2B5EF4-FFF2-40B4-BE49-F238E27FC236}">
                <a16:creationId xmlns:a16="http://schemas.microsoft.com/office/drawing/2014/main" id="{6693EEB6-93E4-4E88-9650-FFD127315F44}"/>
              </a:ext>
            </a:extLst>
          </p:cNvPr>
          <p:cNvSpPr>
            <a:spLocks noGrp="1"/>
          </p:cNvSpPr>
          <p:nvPr>
            <p:ph idx="1"/>
          </p:nvPr>
        </p:nvSpPr>
        <p:spPr/>
        <p:txBody>
          <a:bodyPr>
            <a:normAutofit/>
          </a:bodyPr>
          <a:lstStyle/>
          <a:p>
            <a:r>
              <a:rPr lang="en-IN" sz="3200" dirty="0"/>
              <a:t>The license grants similar rights to the BSD, MIT,UOL,NCSA </a:t>
            </a:r>
          </a:p>
          <a:p>
            <a:r>
              <a:rPr lang="en-IN" sz="3200" dirty="0"/>
              <a:t>The </a:t>
            </a:r>
            <a:r>
              <a:rPr lang="en-IN" sz="3200" dirty="0" err="1"/>
              <a:t>afl</a:t>
            </a:r>
            <a:r>
              <a:rPr lang="en-IN" sz="3200" dirty="0"/>
              <a:t> itself </a:t>
            </a:r>
            <a:r>
              <a:rPr lang="en-IN" sz="3200" dirty="0" err="1"/>
              <a:t>copyrighted,with</a:t>
            </a:r>
            <a:r>
              <a:rPr lang="en-IN" sz="3200" dirty="0"/>
              <a:t> the right granted to copy and distribute without modification</a:t>
            </a:r>
          </a:p>
        </p:txBody>
      </p:sp>
    </p:spTree>
    <p:extLst>
      <p:ext uri="{BB962C8B-B14F-4D97-AF65-F5344CB8AC3E}">
        <p14:creationId xmlns:p14="http://schemas.microsoft.com/office/powerpoint/2010/main" val="59555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876A-8155-4201-81FA-DD34A93D3777}"/>
              </a:ext>
            </a:extLst>
          </p:cNvPr>
          <p:cNvSpPr>
            <a:spLocks noGrp="1"/>
          </p:cNvSpPr>
          <p:nvPr>
            <p:ph type="title"/>
          </p:nvPr>
        </p:nvSpPr>
        <p:spPr/>
        <p:txBody>
          <a:bodyPr>
            <a:normAutofit/>
          </a:bodyPr>
          <a:lstStyle/>
          <a:p>
            <a:r>
              <a:rPr lang="en-IN" sz="4400" b="1" dirty="0"/>
              <a:t>POPULARITY</a:t>
            </a:r>
          </a:p>
        </p:txBody>
      </p:sp>
      <p:sp>
        <p:nvSpPr>
          <p:cNvPr id="3" name="Content Placeholder 2">
            <a:extLst>
              <a:ext uri="{FF2B5EF4-FFF2-40B4-BE49-F238E27FC236}">
                <a16:creationId xmlns:a16="http://schemas.microsoft.com/office/drawing/2014/main" id="{3A9C18FE-A2CF-4F79-86DA-565717E50768}"/>
              </a:ext>
            </a:extLst>
          </p:cNvPr>
          <p:cNvSpPr>
            <a:spLocks noGrp="1"/>
          </p:cNvSpPr>
          <p:nvPr>
            <p:ph idx="1"/>
          </p:nvPr>
        </p:nvSpPr>
        <p:spPr/>
        <p:txBody>
          <a:bodyPr>
            <a:normAutofit/>
          </a:bodyPr>
          <a:lstStyle/>
          <a:p>
            <a:r>
              <a:rPr lang="en-IN" sz="3200" dirty="0"/>
              <a:t>it is popular till now Eric </a:t>
            </a:r>
            <a:r>
              <a:rPr lang="en-IN" sz="3200" dirty="0" err="1"/>
              <a:t>S.Raymond</a:t>
            </a:r>
            <a:r>
              <a:rPr lang="en-IN" sz="3200" dirty="0"/>
              <a:t> a co founder of the (OSI) used this as a working draft consider it a best practice license </a:t>
            </a:r>
          </a:p>
        </p:txBody>
      </p:sp>
    </p:spTree>
    <p:extLst>
      <p:ext uri="{BB962C8B-B14F-4D97-AF65-F5344CB8AC3E}">
        <p14:creationId xmlns:p14="http://schemas.microsoft.com/office/powerpoint/2010/main" val="49258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B68A-4DD1-408E-B1C1-1DC75B4C6D73}"/>
              </a:ext>
            </a:extLst>
          </p:cNvPr>
          <p:cNvSpPr>
            <a:spLocks noGrp="1"/>
          </p:cNvSpPr>
          <p:nvPr>
            <p:ph type="title"/>
          </p:nvPr>
        </p:nvSpPr>
        <p:spPr/>
        <p:txBody>
          <a:bodyPr>
            <a:normAutofit/>
          </a:bodyPr>
          <a:lstStyle/>
          <a:p>
            <a:r>
              <a:rPr lang="en-IN" sz="4400" b="1" dirty="0"/>
              <a:t>IMPACT </a:t>
            </a:r>
            <a:endParaRPr lang="en-IN" sz="4800" b="1" dirty="0"/>
          </a:p>
        </p:txBody>
      </p:sp>
      <p:sp>
        <p:nvSpPr>
          <p:cNvPr id="3" name="Content Placeholder 2">
            <a:extLst>
              <a:ext uri="{FF2B5EF4-FFF2-40B4-BE49-F238E27FC236}">
                <a16:creationId xmlns:a16="http://schemas.microsoft.com/office/drawing/2014/main" id="{C7B934AB-1C0D-4B4E-807B-71652FFA6F19}"/>
              </a:ext>
            </a:extLst>
          </p:cNvPr>
          <p:cNvSpPr>
            <a:spLocks noGrp="1"/>
          </p:cNvSpPr>
          <p:nvPr>
            <p:ph idx="1"/>
          </p:nvPr>
        </p:nvSpPr>
        <p:spPr/>
        <p:txBody>
          <a:bodyPr>
            <a:normAutofit/>
          </a:bodyPr>
          <a:lstStyle/>
          <a:p>
            <a:r>
              <a:rPr lang="en-IN" sz="3200" dirty="0"/>
              <a:t>In 2006 The academic free license made huge impact by  elaborate and embodying many of the same found in the </a:t>
            </a:r>
            <a:r>
              <a:rPr lang="en-IN" sz="3200" dirty="0" err="1"/>
              <a:t>MIT,BSD,and</a:t>
            </a:r>
            <a:r>
              <a:rPr lang="en-IN" sz="3200" dirty="0"/>
              <a:t> APACHE in additional it includes certain </a:t>
            </a:r>
            <a:r>
              <a:rPr lang="en-IN" sz="3200" dirty="0" err="1"/>
              <a:t>claus</a:t>
            </a:r>
            <a:r>
              <a:rPr lang="en-IN" sz="3200" dirty="0"/>
              <a:t> addressing the application of patent rights to open source software </a:t>
            </a:r>
            <a:endParaRPr lang="en-IN" sz="3600" dirty="0"/>
          </a:p>
        </p:txBody>
      </p:sp>
    </p:spTree>
    <p:extLst>
      <p:ext uri="{BB962C8B-B14F-4D97-AF65-F5344CB8AC3E}">
        <p14:creationId xmlns:p14="http://schemas.microsoft.com/office/powerpoint/2010/main" val="42356626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115</TotalTime>
  <Words>463</Words>
  <Application>Microsoft Office PowerPoint</Application>
  <PresentationFormat>Widescreen</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Berlin</vt:lpstr>
      <vt:lpstr>ACADEMIC FREE LICENSE 3.0</vt:lpstr>
      <vt:lpstr>HISTORY OF LICENSE</vt:lpstr>
      <vt:lpstr>IDEA</vt:lpstr>
      <vt:lpstr>WHAT PROBLEM DOES IT SOLVE</vt:lpstr>
      <vt:lpstr>DETAILED LICENSING MODEL</vt:lpstr>
      <vt:lpstr>WHICH POPULAR SOFTWARE ARE RELESED UNDER THIS LICENSE</vt:lpstr>
      <vt:lpstr>ANY POPULAR NEWS ASSOCIATED WITH THIS LICENSE</vt:lpstr>
      <vt:lpstr>POPULARITY</vt:lpstr>
      <vt:lpstr>IMPACT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FREE LICENSE 3.0</dc:title>
  <dc:creator>ravi kumar</dc:creator>
  <cp:lastModifiedBy>ravi kumar</cp:lastModifiedBy>
  <cp:revision>13</cp:revision>
  <dcterms:created xsi:type="dcterms:W3CDTF">2018-08-23T14:09:32Z</dcterms:created>
  <dcterms:modified xsi:type="dcterms:W3CDTF">2018-08-26T05:02:42Z</dcterms:modified>
</cp:coreProperties>
</file>