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8" r:id="rId4"/>
    <p:sldId id="299" r:id="rId5"/>
    <p:sldId id="257" r:id="rId6"/>
    <p:sldId id="258" r:id="rId7"/>
    <p:sldId id="300" r:id="rId8"/>
    <p:sldId id="301" r:id="rId9"/>
    <p:sldId id="302" r:id="rId10"/>
    <p:sldId id="30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8B511-0B3D-4F3B-A3FB-C388B34F8AB8}" v="1541" dt="2018-11-16T10:49:53.926"/>
    <p1510:client id="{332C6C4F-BD96-48AB-8740-2D814B7B6185}" v="664" dt="2018-11-16T11:26:39.575"/>
    <p1510:client id="{3B2EDCB0-E376-9F44-95A0-D6C924873A0D}" v="2920" dt="2018-11-16T11:21:38.820"/>
    <p1510:client id="{5ABDA68C-6944-90D9-732A-B24B56C0B5CB}" v="105" dt="2018-11-16T05:30:14.444"/>
    <p1510:client id="{C50FEC90-FFA5-6367-2E48-07EF964CA1A2}" v="76" dt="2018-11-16T11:19:35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4" autoAdjust="0"/>
    <p:restoredTop sz="94667"/>
  </p:normalViewPr>
  <p:slideViewPr>
    <p:cSldViewPr snapToGrid="0">
      <p:cViewPr>
        <p:scale>
          <a:sx n="100" d="100"/>
          <a:sy n="100" d="100"/>
        </p:scale>
        <p:origin x="10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58C42-6C5F-BA41-90FD-BABB58D8A7AF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2FC4AB9-81EC-AD4D-B39E-CED80FFD0AD4}">
      <dgm:prSet phldrT="[Text]"/>
      <dgm:spPr/>
      <dgm:t>
        <a:bodyPr/>
        <a:lstStyle/>
        <a:p>
          <a:r>
            <a:rPr lang="en-GB" dirty="0"/>
            <a:t>Understanding Clients current neighbourhoods</a:t>
          </a:r>
        </a:p>
      </dgm:t>
    </dgm:pt>
    <dgm:pt modelId="{C551C729-2767-0F4D-AE2E-719D50B3A96B}" type="parTrans" cxnId="{00C9CFA0-6931-A645-8A44-2E8CEE43F543}">
      <dgm:prSet/>
      <dgm:spPr/>
      <dgm:t>
        <a:bodyPr/>
        <a:lstStyle/>
        <a:p>
          <a:endParaRPr lang="en-GB"/>
        </a:p>
      </dgm:t>
    </dgm:pt>
    <dgm:pt modelId="{E19CA14C-E48C-224A-BD03-798A0B59D3A1}" type="sibTrans" cxnId="{00C9CFA0-6931-A645-8A44-2E8CEE43F543}">
      <dgm:prSet/>
      <dgm:spPr/>
      <dgm:t>
        <a:bodyPr/>
        <a:lstStyle/>
        <a:p>
          <a:endParaRPr lang="en-GB"/>
        </a:p>
      </dgm:t>
    </dgm:pt>
    <dgm:pt modelId="{12C5EADC-57B8-4C4F-A60D-4B271CBD85EF}">
      <dgm:prSet phldrT="[Text]"/>
      <dgm:spPr/>
      <dgm:t>
        <a:bodyPr/>
        <a:lstStyle/>
        <a:p>
          <a:r>
            <a:rPr lang="en-GB" dirty="0"/>
            <a:t>Evaluation of crimes rates in New York</a:t>
          </a:r>
        </a:p>
      </dgm:t>
    </dgm:pt>
    <dgm:pt modelId="{C4912A80-919F-5440-9340-D966085ECC18}" type="parTrans" cxnId="{B9C9D891-EB5A-B447-A20F-989733A06F61}">
      <dgm:prSet/>
      <dgm:spPr/>
      <dgm:t>
        <a:bodyPr/>
        <a:lstStyle/>
        <a:p>
          <a:endParaRPr lang="en-GB"/>
        </a:p>
      </dgm:t>
    </dgm:pt>
    <dgm:pt modelId="{0F3AE63E-C0FF-0B48-ADD9-6DBBE585DC03}" type="sibTrans" cxnId="{B9C9D891-EB5A-B447-A20F-989733A06F61}">
      <dgm:prSet/>
      <dgm:spPr/>
      <dgm:t>
        <a:bodyPr/>
        <a:lstStyle/>
        <a:p>
          <a:endParaRPr lang="en-GB"/>
        </a:p>
      </dgm:t>
    </dgm:pt>
    <dgm:pt modelId="{5A00D85B-6CAE-4942-94DB-66DAF980DD98}">
      <dgm:prSet phldrT="[Text]"/>
      <dgm:spPr/>
      <dgm:t>
        <a:bodyPr/>
        <a:lstStyle/>
        <a:p>
          <a:r>
            <a:rPr lang="en-GB" dirty="0"/>
            <a:t>Selecting Borough of New York with lowest crime rates</a:t>
          </a:r>
        </a:p>
      </dgm:t>
    </dgm:pt>
    <dgm:pt modelId="{F083FBCB-93DF-5945-862E-710BE2FF9CF8}" type="parTrans" cxnId="{8B4B579D-8D73-C942-8D2A-87F794968325}">
      <dgm:prSet/>
      <dgm:spPr/>
      <dgm:t>
        <a:bodyPr/>
        <a:lstStyle/>
        <a:p>
          <a:endParaRPr lang="en-GB"/>
        </a:p>
      </dgm:t>
    </dgm:pt>
    <dgm:pt modelId="{ADED71D0-0E6D-FF46-8951-0C3970DA6050}" type="sibTrans" cxnId="{8B4B579D-8D73-C942-8D2A-87F794968325}">
      <dgm:prSet/>
      <dgm:spPr/>
      <dgm:t>
        <a:bodyPr/>
        <a:lstStyle/>
        <a:p>
          <a:endParaRPr lang="en-GB"/>
        </a:p>
      </dgm:t>
    </dgm:pt>
    <dgm:pt modelId="{0A301B6D-80F9-2D49-948E-DCD13A58EBD7}">
      <dgm:prSet/>
      <dgm:spPr/>
      <dgm:t>
        <a:bodyPr/>
        <a:lstStyle/>
        <a:p>
          <a:endParaRPr lang="en-GB"/>
        </a:p>
      </dgm:t>
    </dgm:pt>
    <dgm:pt modelId="{E77334C8-1F56-5D46-B1C0-FEE76E71D84B}" type="parTrans" cxnId="{5C2171FB-E66D-1B4D-B977-4320BBEB2293}">
      <dgm:prSet/>
      <dgm:spPr/>
      <dgm:t>
        <a:bodyPr/>
        <a:lstStyle/>
        <a:p>
          <a:endParaRPr lang="en-GB"/>
        </a:p>
      </dgm:t>
    </dgm:pt>
    <dgm:pt modelId="{1F8E4257-C563-3A40-B16A-8E4D19A6B7C9}" type="sibTrans" cxnId="{5C2171FB-E66D-1B4D-B977-4320BBEB2293}">
      <dgm:prSet/>
      <dgm:spPr/>
      <dgm:t>
        <a:bodyPr/>
        <a:lstStyle/>
        <a:p>
          <a:endParaRPr lang="en-GB"/>
        </a:p>
      </dgm:t>
    </dgm:pt>
    <dgm:pt modelId="{A648A382-A0C7-E149-97BF-D02FFF45F68F}">
      <dgm:prSet/>
      <dgm:spPr/>
      <dgm:t>
        <a:bodyPr/>
        <a:lstStyle/>
        <a:p>
          <a:endParaRPr lang="en-GB"/>
        </a:p>
      </dgm:t>
    </dgm:pt>
    <dgm:pt modelId="{45CACBA1-DFF9-8847-AA72-120FDDAB45A1}" type="parTrans" cxnId="{3BDC315D-D553-CC41-9145-81844EF02C36}">
      <dgm:prSet/>
      <dgm:spPr/>
      <dgm:t>
        <a:bodyPr/>
        <a:lstStyle/>
        <a:p>
          <a:endParaRPr lang="en-GB"/>
        </a:p>
      </dgm:t>
    </dgm:pt>
    <dgm:pt modelId="{FFDD5843-9D63-1E46-8961-BF56CDA624FE}" type="sibTrans" cxnId="{3BDC315D-D553-CC41-9145-81844EF02C36}">
      <dgm:prSet/>
      <dgm:spPr/>
      <dgm:t>
        <a:bodyPr/>
        <a:lstStyle/>
        <a:p>
          <a:endParaRPr lang="en-GB"/>
        </a:p>
      </dgm:t>
    </dgm:pt>
    <dgm:pt modelId="{21234FEE-58AF-7F4A-8BF8-DAEBFB9785D4}">
      <dgm:prSet/>
      <dgm:spPr/>
      <dgm:t>
        <a:bodyPr/>
        <a:lstStyle/>
        <a:p>
          <a:endParaRPr lang="en-GB"/>
        </a:p>
      </dgm:t>
    </dgm:pt>
    <dgm:pt modelId="{EAB26213-6D69-554D-A7A0-D80DD494BF07}" type="parTrans" cxnId="{1A621ADC-A895-6548-8416-2922B831C0FC}">
      <dgm:prSet/>
      <dgm:spPr/>
      <dgm:t>
        <a:bodyPr/>
        <a:lstStyle/>
        <a:p>
          <a:endParaRPr lang="en-GB"/>
        </a:p>
      </dgm:t>
    </dgm:pt>
    <dgm:pt modelId="{100D12D6-6F44-D443-992D-ABBD854CE62A}" type="sibTrans" cxnId="{1A621ADC-A895-6548-8416-2922B831C0FC}">
      <dgm:prSet/>
      <dgm:spPr/>
      <dgm:t>
        <a:bodyPr/>
        <a:lstStyle/>
        <a:p>
          <a:endParaRPr lang="en-GB"/>
        </a:p>
      </dgm:t>
    </dgm:pt>
    <dgm:pt modelId="{6510E2D5-1673-E745-A6F2-76BCD13B6ECC}">
      <dgm:prSet phldrT="[Text]"/>
      <dgm:spPr/>
      <dgm:t>
        <a:bodyPr/>
        <a:lstStyle/>
        <a:p>
          <a:r>
            <a:rPr lang="en-GB" dirty="0"/>
            <a:t>Exploring selected Borough</a:t>
          </a:r>
        </a:p>
      </dgm:t>
    </dgm:pt>
    <dgm:pt modelId="{F244338B-5460-9F4A-BF06-266F96639E30}" type="parTrans" cxnId="{89B89A23-00CC-6B48-B2A8-BAF76849EE64}">
      <dgm:prSet/>
      <dgm:spPr/>
      <dgm:t>
        <a:bodyPr/>
        <a:lstStyle/>
        <a:p>
          <a:endParaRPr lang="en-GB"/>
        </a:p>
      </dgm:t>
    </dgm:pt>
    <dgm:pt modelId="{942B9F19-697B-8D4D-95BD-7E7D3560B681}" type="sibTrans" cxnId="{89B89A23-00CC-6B48-B2A8-BAF76849EE64}">
      <dgm:prSet/>
      <dgm:spPr/>
      <dgm:t>
        <a:bodyPr/>
        <a:lstStyle/>
        <a:p>
          <a:endParaRPr lang="en-GB"/>
        </a:p>
      </dgm:t>
    </dgm:pt>
    <dgm:pt modelId="{F87A7EF3-5431-904F-93FC-0B965A38516E}" type="pres">
      <dgm:prSet presAssocID="{30458C42-6C5F-BA41-90FD-BABB58D8A7AF}" presName="rootnode" presStyleCnt="0">
        <dgm:presLayoutVars>
          <dgm:chMax/>
          <dgm:chPref/>
          <dgm:dir/>
          <dgm:animLvl val="lvl"/>
        </dgm:presLayoutVars>
      </dgm:prSet>
      <dgm:spPr/>
    </dgm:pt>
    <dgm:pt modelId="{EF936E66-F8E2-3549-BEBB-796EC786A472}" type="pres">
      <dgm:prSet presAssocID="{E2FC4AB9-81EC-AD4D-B39E-CED80FFD0AD4}" presName="composite" presStyleCnt="0"/>
      <dgm:spPr/>
    </dgm:pt>
    <dgm:pt modelId="{2A87858E-C3F6-2344-87E4-EE5E591ABB60}" type="pres">
      <dgm:prSet presAssocID="{E2FC4AB9-81EC-AD4D-B39E-CED80FFD0AD4}" presName="LShape" presStyleLbl="alignNode1" presStyleIdx="0" presStyleCnt="13"/>
      <dgm:spPr>
        <a:solidFill>
          <a:schemeClr val="accent4">
            <a:lumMod val="75000"/>
          </a:schemeClr>
        </a:solidFill>
      </dgm:spPr>
    </dgm:pt>
    <dgm:pt modelId="{D4328FAD-BF15-654C-9F88-DF6C54DB2CCB}" type="pres">
      <dgm:prSet presAssocID="{E2FC4AB9-81EC-AD4D-B39E-CED80FFD0AD4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2364F016-C9DB-0743-B961-A63EAE2AFAB9}" type="pres">
      <dgm:prSet presAssocID="{E2FC4AB9-81EC-AD4D-B39E-CED80FFD0AD4}" presName="Triangle" presStyleLbl="alignNode1" presStyleIdx="1" presStyleCnt="13"/>
      <dgm:spPr>
        <a:solidFill>
          <a:schemeClr val="accent4">
            <a:lumMod val="75000"/>
          </a:schemeClr>
        </a:solidFill>
      </dgm:spPr>
    </dgm:pt>
    <dgm:pt modelId="{77783BC5-2168-7B4D-A22D-BBE2EFA00B23}" type="pres">
      <dgm:prSet presAssocID="{E19CA14C-E48C-224A-BD03-798A0B59D3A1}" presName="sibTrans" presStyleCnt="0"/>
      <dgm:spPr/>
    </dgm:pt>
    <dgm:pt modelId="{738483C3-E40D-5140-A160-9E705B773723}" type="pres">
      <dgm:prSet presAssocID="{E19CA14C-E48C-224A-BD03-798A0B59D3A1}" presName="space" presStyleCnt="0"/>
      <dgm:spPr/>
    </dgm:pt>
    <dgm:pt modelId="{3654CC58-7362-314A-AC9B-C998EA4609AB}" type="pres">
      <dgm:prSet presAssocID="{12C5EADC-57B8-4C4F-A60D-4B271CBD85EF}" presName="composite" presStyleCnt="0"/>
      <dgm:spPr/>
    </dgm:pt>
    <dgm:pt modelId="{41C649CA-A2C1-0C41-982D-B86686ACC03C}" type="pres">
      <dgm:prSet presAssocID="{12C5EADC-57B8-4C4F-A60D-4B271CBD85EF}" presName="LShape" presStyleLbl="alignNode1" presStyleIdx="2" presStyleCnt="13"/>
      <dgm:spPr>
        <a:solidFill>
          <a:schemeClr val="accent4">
            <a:lumMod val="75000"/>
          </a:schemeClr>
        </a:solidFill>
      </dgm:spPr>
    </dgm:pt>
    <dgm:pt modelId="{3DAE7761-BD4E-C44F-BA0D-129E2864B0C3}" type="pres">
      <dgm:prSet presAssocID="{12C5EADC-57B8-4C4F-A60D-4B271CBD85EF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94B1067D-F3B9-A54C-9A6A-8EFB66F8958D}" type="pres">
      <dgm:prSet presAssocID="{12C5EADC-57B8-4C4F-A60D-4B271CBD85EF}" presName="Triangle" presStyleLbl="alignNode1" presStyleIdx="3" presStyleCnt="13"/>
      <dgm:spPr>
        <a:solidFill>
          <a:schemeClr val="accent4">
            <a:lumMod val="75000"/>
          </a:schemeClr>
        </a:solidFill>
      </dgm:spPr>
    </dgm:pt>
    <dgm:pt modelId="{E0E9AE86-22CC-BD4E-A531-3E44CE05B72E}" type="pres">
      <dgm:prSet presAssocID="{0F3AE63E-C0FF-0B48-ADD9-6DBBE585DC03}" presName="sibTrans" presStyleCnt="0"/>
      <dgm:spPr/>
    </dgm:pt>
    <dgm:pt modelId="{9A9B48B5-A919-B844-9D9B-BA4313155A5A}" type="pres">
      <dgm:prSet presAssocID="{0F3AE63E-C0FF-0B48-ADD9-6DBBE585DC03}" presName="space" presStyleCnt="0"/>
      <dgm:spPr/>
    </dgm:pt>
    <dgm:pt modelId="{F5B977C6-B298-0C40-BD45-924B37642012}" type="pres">
      <dgm:prSet presAssocID="{5A00D85B-6CAE-4942-94DB-66DAF980DD98}" presName="composite" presStyleCnt="0"/>
      <dgm:spPr/>
    </dgm:pt>
    <dgm:pt modelId="{C5D51CE2-CC2B-5A42-828C-2FA08B149451}" type="pres">
      <dgm:prSet presAssocID="{5A00D85B-6CAE-4942-94DB-66DAF980DD98}" presName="LShape" presStyleLbl="alignNode1" presStyleIdx="4" presStyleCnt="13"/>
      <dgm:spPr>
        <a:solidFill>
          <a:schemeClr val="accent4">
            <a:lumMod val="75000"/>
          </a:schemeClr>
        </a:solidFill>
      </dgm:spPr>
    </dgm:pt>
    <dgm:pt modelId="{ECEFED6B-FD03-2B48-A8B2-3BF59511A076}" type="pres">
      <dgm:prSet presAssocID="{5A00D85B-6CAE-4942-94DB-66DAF980DD98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7DCC65A9-B3E5-ED45-9185-8DBAC108D463}" type="pres">
      <dgm:prSet presAssocID="{5A00D85B-6CAE-4942-94DB-66DAF980DD98}" presName="Triangle" presStyleLbl="alignNode1" presStyleIdx="5" presStyleCnt="13"/>
      <dgm:spPr>
        <a:solidFill>
          <a:schemeClr val="accent4">
            <a:lumMod val="75000"/>
          </a:schemeClr>
        </a:solidFill>
      </dgm:spPr>
    </dgm:pt>
    <dgm:pt modelId="{1BA8F67A-393A-8D45-B3B0-B76E2A8111C8}" type="pres">
      <dgm:prSet presAssocID="{ADED71D0-0E6D-FF46-8951-0C3970DA6050}" presName="sibTrans" presStyleCnt="0"/>
      <dgm:spPr/>
    </dgm:pt>
    <dgm:pt modelId="{5B6A22BD-F76B-0E47-AC0D-4FBBF369D759}" type="pres">
      <dgm:prSet presAssocID="{ADED71D0-0E6D-FF46-8951-0C3970DA6050}" presName="space" presStyleCnt="0"/>
      <dgm:spPr/>
    </dgm:pt>
    <dgm:pt modelId="{C646FF6A-6984-B542-854D-14B7A14B600D}" type="pres">
      <dgm:prSet presAssocID="{0A301B6D-80F9-2D49-948E-DCD13A58EBD7}" presName="composite" presStyleCnt="0"/>
      <dgm:spPr/>
    </dgm:pt>
    <dgm:pt modelId="{5988BE56-95A0-2749-B310-F8A97CE33A32}" type="pres">
      <dgm:prSet presAssocID="{0A301B6D-80F9-2D49-948E-DCD13A58EBD7}" presName="LShape" presStyleLbl="alignNode1" presStyleIdx="6" presStyleCnt="13"/>
      <dgm:spPr>
        <a:solidFill>
          <a:schemeClr val="accent4">
            <a:lumMod val="75000"/>
          </a:schemeClr>
        </a:solidFill>
      </dgm:spPr>
    </dgm:pt>
    <dgm:pt modelId="{DC938402-9F69-0F4A-8847-051781D2459A}" type="pres">
      <dgm:prSet presAssocID="{0A301B6D-80F9-2D49-948E-DCD13A58EBD7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11AF4E1B-549D-3943-A5B5-2FE707AB1B6F}" type="pres">
      <dgm:prSet presAssocID="{0A301B6D-80F9-2D49-948E-DCD13A58EBD7}" presName="Triangle" presStyleLbl="alignNode1" presStyleIdx="7" presStyleCnt="13"/>
      <dgm:spPr>
        <a:solidFill>
          <a:schemeClr val="accent4">
            <a:lumMod val="75000"/>
          </a:schemeClr>
        </a:solidFill>
      </dgm:spPr>
    </dgm:pt>
    <dgm:pt modelId="{C07E4381-A085-A343-82DE-9D89D0796A40}" type="pres">
      <dgm:prSet presAssocID="{1F8E4257-C563-3A40-B16A-8E4D19A6B7C9}" presName="sibTrans" presStyleCnt="0"/>
      <dgm:spPr/>
    </dgm:pt>
    <dgm:pt modelId="{9186C70E-D9B7-BA4B-812F-D4794199EE11}" type="pres">
      <dgm:prSet presAssocID="{1F8E4257-C563-3A40-B16A-8E4D19A6B7C9}" presName="space" presStyleCnt="0"/>
      <dgm:spPr/>
    </dgm:pt>
    <dgm:pt modelId="{1099FE6D-7F24-5144-9743-BC4E0061CE56}" type="pres">
      <dgm:prSet presAssocID="{A648A382-A0C7-E149-97BF-D02FFF45F68F}" presName="composite" presStyleCnt="0"/>
      <dgm:spPr/>
    </dgm:pt>
    <dgm:pt modelId="{54A12281-BDE3-B54B-A343-CE92AD2CFFA7}" type="pres">
      <dgm:prSet presAssocID="{A648A382-A0C7-E149-97BF-D02FFF45F68F}" presName="LShape" presStyleLbl="alignNode1" presStyleIdx="8" presStyleCnt="13"/>
      <dgm:spPr>
        <a:solidFill>
          <a:schemeClr val="accent4">
            <a:lumMod val="75000"/>
          </a:schemeClr>
        </a:solidFill>
      </dgm:spPr>
    </dgm:pt>
    <dgm:pt modelId="{C2E571FE-5FFE-5B4E-A3CF-46FD0C7DFC69}" type="pres">
      <dgm:prSet presAssocID="{A648A382-A0C7-E149-97BF-D02FFF45F68F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E9F7390C-5A10-0443-9FBA-B51FD65F7C80}" type="pres">
      <dgm:prSet presAssocID="{A648A382-A0C7-E149-97BF-D02FFF45F68F}" presName="Triangle" presStyleLbl="alignNode1" presStyleIdx="9" presStyleCnt="13"/>
      <dgm:spPr>
        <a:solidFill>
          <a:schemeClr val="accent4">
            <a:lumMod val="75000"/>
          </a:schemeClr>
        </a:solidFill>
      </dgm:spPr>
    </dgm:pt>
    <dgm:pt modelId="{6E9196B3-1004-FF4E-A4F7-51BC683876D7}" type="pres">
      <dgm:prSet presAssocID="{FFDD5843-9D63-1E46-8961-BF56CDA624FE}" presName="sibTrans" presStyleCnt="0"/>
      <dgm:spPr/>
    </dgm:pt>
    <dgm:pt modelId="{937CCF84-F972-C54B-AB1B-44F0E70C11EC}" type="pres">
      <dgm:prSet presAssocID="{FFDD5843-9D63-1E46-8961-BF56CDA624FE}" presName="space" presStyleCnt="0"/>
      <dgm:spPr/>
    </dgm:pt>
    <dgm:pt modelId="{C7D3CDD4-D275-1649-B755-3199D5628910}" type="pres">
      <dgm:prSet presAssocID="{21234FEE-58AF-7F4A-8BF8-DAEBFB9785D4}" presName="composite" presStyleCnt="0"/>
      <dgm:spPr/>
    </dgm:pt>
    <dgm:pt modelId="{DADA192F-AF6F-9147-B5F6-B7C55B7023E5}" type="pres">
      <dgm:prSet presAssocID="{21234FEE-58AF-7F4A-8BF8-DAEBFB9785D4}" presName="LShape" presStyleLbl="alignNode1" presStyleIdx="10" presStyleCnt="13"/>
      <dgm:spPr>
        <a:solidFill>
          <a:schemeClr val="accent4">
            <a:lumMod val="75000"/>
          </a:schemeClr>
        </a:solidFill>
      </dgm:spPr>
    </dgm:pt>
    <dgm:pt modelId="{0DC313C1-9F32-D642-837E-D9C44553B75D}" type="pres">
      <dgm:prSet presAssocID="{21234FEE-58AF-7F4A-8BF8-DAEBFB9785D4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84F37746-87FF-004C-889F-AB1CBF08A100}" type="pres">
      <dgm:prSet presAssocID="{21234FEE-58AF-7F4A-8BF8-DAEBFB9785D4}" presName="Triangle" presStyleLbl="alignNode1" presStyleIdx="11" presStyleCnt="13"/>
      <dgm:spPr>
        <a:solidFill>
          <a:schemeClr val="accent4">
            <a:lumMod val="75000"/>
          </a:schemeClr>
        </a:solidFill>
      </dgm:spPr>
    </dgm:pt>
    <dgm:pt modelId="{1969C214-881B-1A4A-9613-7FD2F50E48E0}" type="pres">
      <dgm:prSet presAssocID="{100D12D6-6F44-D443-992D-ABBD854CE62A}" presName="sibTrans" presStyleCnt="0"/>
      <dgm:spPr/>
    </dgm:pt>
    <dgm:pt modelId="{F9E3C490-86ED-6840-9FE0-767E04324E6B}" type="pres">
      <dgm:prSet presAssocID="{100D12D6-6F44-D443-992D-ABBD854CE62A}" presName="space" presStyleCnt="0"/>
      <dgm:spPr/>
    </dgm:pt>
    <dgm:pt modelId="{AC477A73-5057-8847-B6B2-D9114818CE14}" type="pres">
      <dgm:prSet presAssocID="{6510E2D5-1673-E745-A6F2-76BCD13B6ECC}" presName="composite" presStyleCnt="0"/>
      <dgm:spPr/>
    </dgm:pt>
    <dgm:pt modelId="{29497532-D74E-1B4F-8091-A709915569F9}" type="pres">
      <dgm:prSet presAssocID="{6510E2D5-1673-E745-A6F2-76BCD13B6ECC}" presName="LShape" presStyleLbl="alignNode1" presStyleIdx="12" presStyleCnt="13"/>
      <dgm:spPr>
        <a:solidFill>
          <a:schemeClr val="accent4">
            <a:lumMod val="75000"/>
          </a:schemeClr>
        </a:solidFill>
      </dgm:spPr>
    </dgm:pt>
    <dgm:pt modelId="{12F6A948-13AF-7D48-B334-F0B10B7506D9}" type="pres">
      <dgm:prSet presAssocID="{6510E2D5-1673-E745-A6F2-76BCD13B6ECC}" presName="ParentText" presStyleLbl="revTx" presStyleIdx="6" presStyleCnt="7" custLinFactX="-165469" custLinFactY="5926" custLinFactNeighborX="-2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C3DF7600-4ECE-824A-A3D5-23F5F1C770BB}" type="presOf" srcId="{12C5EADC-57B8-4C4F-A60D-4B271CBD85EF}" destId="{3DAE7761-BD4E-C44F-BA0D-129E2864B0C3}" srcOrd="0" destOrd="0" presId="urn:microsoft.com/office/officeart/2009/3/layout/StepUpProcess"/>
    <dgm:cxn modelId="{89B89A23-00CC-6B48-B2A8-BAF76849EE64}" srcId="{30458C42-6C5F-BA41-90FD-BABB58D8A7AF}" destId="{6510E2D5-1673-E745-A6F2-76BCD13B6ECC}" srcOrd="6" destOrd="0" parTransId="{F244338B-5460-9F4A-BF06-266F96639E30}" sibTransId="{942B9F19-697B-8D4D-95BD-7E7D3560B681}"/>
    <dgm:cxn modelId="{3BDC315D-D553-CC41-9145-81844EF02C36}" srcId="{30458C42-6C5F-BA41-90FD-BABB58D8A7AF}" destId="{A648A382-A0C7-E149-97BF-D02FFF45F68F}" srcOrd="4" destOrd="0" parTransId="{45CACBA1-DFF9-8847-AA72-120FDDAB45A1}" sibTransId="{FFDD5843-9D63-1E46-8961-BF56CDA624FE}"/>
    <dgm:cxn modelId="{B9C9D891-EB5A-B447-A20F-989733A06F61}" srcId="{30458C42-6C5F-BA41-90FD-BABB58D8A7AF}" destId="{12C5EADC-57B8-4C4F-A60D-4B271CBD85EF}" srcOrd="1" destOrd="0" parTransId="{C4912A80-919F-5440-9340-D966085ECC18}" sibTransId="{0F3AE63E-C0FF-0B48-ADD9-6DBBE585DC03}"/>
    <dgm:cxn modelId="{8B4B579D-8D73-C942-8D2A-87F794968325}" srcId="{30458C42-6C5F-BA41-90FD-BABB58D8A7AF}" destId="{5A00D85B-6CAE-4942-94DB-66DAF980DD98}" srcOrd="2" destOrd="0" parTransId="{F083FBCB-93DF-5945-862E-710BE2FF9CF8}" sibTransId="{ADED71D0-0E6D-FF46-8951-0C3970DA6050}"/>
    <dgm:cxn modelId="{00C9CFA0-6931-A645-8A44-2E8CEE43F543}" srcId="{30458C42-6C5F-BA41-90FD-BABB58D8A7AF}" destId="{E2FC4AB9-81EC-AD4D-B39E-CED80FFD0AD4}" srcOrd="0" destOrd="0" parTransId="{C551C729-2767-0F4D-AE2E-719D50B3A96B}" sibTransId="{E19CA14C-E48C-224A-BD03-798A0B59D3A1}"/>
    <dgm:cxn modelId="{1D1204A5-54F0-0843-8122-1CF5D7EFAB03}" type="presOf" srcId="{30458C42-6C5F-BA41-90FD-BABB58D8A7AF}" destId="{F87A7EF3-5431-904F-93FC-0B965A38516E}" srcOrd="0" destOrd="0" presId="urn:microsoft.com/office/officeart/2009/3/layout/StepUpProcess"/>
    <dgm:cxn modelId="{F1766EB4-99C6-2F4A-B3CA-0386C622226F}" type="presOf" srcId="{E2FC4AB9-81EC-AD4D-B39E-CED80FFD0AD4}" destId="{D4328FAD-BF15-654C-9F88-DF6C54DB2CCB}" srcOrd="0" destOrd="0" presId="urn:microsoft.com/office/officeart/2009/3/layout/StepUpProcess"/>
    <dgm:cxn modelId="{6039CDC0-7793-6249-AF9A-20E679E3E85D}" type="presOf" srcId="{6510E2D5-1673-E745-A6F2-76BCD13B6ECC}" destId="{12F6A948-13AF-7D48-B334-F0B10B7506D9}" srcOrd="0" destOrd="0" presId="urn:microsoft.com/office/officeart/2009/3/layout/StepUpProcess"/>
    <dgm:cxn modelId="{B4F067D1-A617-9549-A81B-A29DC0ADD696}" type="presOf" srcId="{0A301B6D-80F9-2D49-948E-DCD13A58EBD7}" destId="{DC938402-9F69-0F4A-8847-051781D2459A}" srcOrd="0" destOrd="0" presId="urn:microsoft.com/office/officeart/2009/3/layout/StepUpProcess"/>
    <dgm:cxn modelId="{757F3CD7-7EEE-2E41-B566-9EFE10869C19}" type="presOf" srcId="{A648A382-A0C7-E149-97BF-D02FFF45F68F}" destId="{C2E571FE-5FFE-5B4E-A3CF-46FD0C7DFC69}" srcOrd="0" destOrd="0" presId="urn:microsoft.com/office/officeart/2009/3/layout/StepUpProcess"/>
    <dgm:cxn modelId="{0ABDB3D7-F312-2446-99AC-D43E58F866CF}" type="presOf" srcId="{5A00D85B-6CAE-4942-94DB-66DAF980DD98}" destId="{ECEFED6B-FD03-2B48-A8B2-3BF59511A076}" srcOrd="0" destOrd="0" presId="urn:microsoft.com/office/officeart/2009/3/layout/StepUpProcess"/>
    <dgm:cxn modelId="{1A621ADC-A895-6548-8416-2922B831C0FC}" srcId="{30458C42-6C5F-BA41-90FD-BABB58D8A7AF}" destId="{21234FEE-58AF-7F4A-8BF8-DAEBFB9785D4}" srcOrd="5" destOrd="0" parTransId="{EAB26213-6D69-554D-A7A0-D80DD494BF07}" sibTransId="{100D12D6-6F44-D443-992D-ABBD854CE62A}"/>
    <dgm:cxn modelId="{BB6388EC-AB41-4E49-B7C2-DDB753342AE7}" type="presOf" srcId="{21234FEE-58AF-7F4A-8BF8-DAEBFB9785D4}" destId="{0DC313C1-9F32-D642-837E-D9C44553B75D}" srcOrd="0" destOrd="0" presId="urn:microsoft.com/office/officeart/2009/3/layout/StepUpProcess"/>
    <dgm:cxn modelId="{5C2171FB-E66D-1B4D-B977-4320BBEB2293}" srcId="{30458C42-6C5F-BA41-90FD-BABB58D8A7AF}" destId="{0A301B6D-80F9-2D49-948E-DCD13A58EBD7}" srcOrd="3" destOrd="0" parTransId="{E77334C8-1F56-5D46-B1C0-FEE76E71D84B}" sibTransId="{1F8E4257-C563-3A40-B16A-8E4D19A6B7C9}"/>
    <dgm:cxn modelId="{08C84B34-FAE2-8644-BD61-97D0E4E5DAEB}" type="presParOf" srcId="{F87A7EF3-5431-904F-93FC-0B965A38516E}" destId="{EF936E66-F8E2-3549-BEBB-796EC786A472}" srcOrd="0" destOrd="0" presId="urn:microsoft.com/office/officeart/2009/3/layout/StepUpProcess"/>
    <dgm:cxn modelId="{1B5C9ECE-7425-554D-A502-7E2AE3D415CF}" type="presParOf" srcId="{EF936E66-F8E2-3549-BEBB-796EC786A472}" destId="{2A87858E-C3F6-2344-87E4-EE5E591ABB60}" srcOrd="0" destOrd="0" presId="urn:microsoft.com/office/officeart/2009/3/layout/StepUpProcess"/>
    <dgm:cxn modelId="{89D954AE-6342-184F-801D-8265F120A914}" type="presParOf" srcId="{EF936E66-F8E2-3549-BEBB-796EC786A472}" destId="{D4328FAD-BF15-654C-9F88-DF6C54DB2CCB}" srcOrd="1" destOrd="0" presId="urn:microsoft.com/office/officeart/2009/3/layout/StepUpProcess"/>
    <dgm:cxn modelId="{B8858311-4E56-2248-A246-85A268E32E9C}" type="presParOf" srcId="{EF936E66-F8E2-3549-BEBB-796EC786A472}" destId="{2364F016-C9DB-0743-B961-A63EAE2AFAB9}" srcOrd="2" destOrd="0" presId="urn:microsoft.com/office/officeart/2009/3/layout/StepUpProcess"/>
    <dgm:cxn modelId="{DB81C3E8-DE92-3841-8B5D-2E4A96E2862B}" type="presParOf" srcId="{F87A7EF3-5431-904F-93FC-0B965A38516E}" destId="{77783BC5-2168-7B4D-A22D-BBE2EFA00B23}" srcOrd="1" destOrd="0" presId="urn:microsoft.com/office/officeart/2009/3/layout/StepUpProcess"/>
    <dgm:cxn modelId="{8FF758F5-63DC-3E48-8887-ADCB6973BEBD}" type="presParOf" srcId="{77783BC5-2168-7B4D-A22D-BBE2EFA00B23}" destId="{738483C3-E40D-5140-A160-9E705B773723}" srcOrd="0" destOrd="0" presId="urn:microsoft.com/office/officeart/2009/3/layout/StepUpProcess"/>
    <dgm:cxn modelId="{2AE5D6C8-B5EF-E946-8DDF-B26BE9D5E289}" type="presParOf" srcId="{F87A7EF3-5431-904F-93FC-0B965A38516E}" destId="{3654CC58-7362-314A-AC9B-C998EA4609AB}" srcOrd="2" destOrd="0" presId="urn:microsoft.com/office/officeart/2009/3/layout/StepUpProcess"/>
    <dgm:cxn modelId="{4B472D6F-92F9-064C-A666-4C9AE7C230F4}" type="presParOf" srcId="{3654CC58-7362-314A-AC9B-C998EA4609AB}" destId="{41C649CA-A2C1-0C41-982D-B86686ACC03C}" srcOrd="0" destOrd="0" presId="urn:microsoft.com/office/officeart/2009/3/layout/StepUpProcess"/>
    <dgm:cxn modelId="{FEA6EB3C-F9F4-BB48-AF59-21E64674F61A}" type="presParOf" srcId="{3654CC58-7362-314A-AC9B-C998EA4609AB}" destId="{3DAE7761-BD4E-C44F-BA0D-129E2864B0C3}" srcOrd="1" destOrd="0" presId="urn:microsoft.com/office/officeart/2009/3/layout/StepUpProcess"/>
    <dgm:cxn modelId="{1BA8DD81-38B6-584F-9C16-9A64AE090C24}" type="presParOf" srcId="{3654CC58-7362-314A-AC9B-C998EA4609AB}" destId="{94B1067D-F3B9-A54C-9A6A-8EFB66F8958D}" srcOrd="2" destOrd="0" presId="urn:microsoft.com/office/officeart/2009/3/layout/StepUpProcess"/>
    <dgm:cxn modelId="{772AE63F-394D-6643-AD39-93CFFD45D407}" type="presParOf" srcId="{F87A7EF3-5431-904F-93FC-0B965A38516E}" destId="{E0E9AE86-22CC-BD4E-A531-3E44CE05B72E}" srcOrd="3" destOrd="0" presId="urn:microsoft.com/office/officeart/2009/3/layout/StepUpProcess"/>
    <dgm:cxn modelId="{757DD4F3-C589-0C40-B398-250F912AD49D}" type="presParOf" srcId="{E0E9AE86-22CC-BD4E-A531-3E44CE05B72E}" destId="{9A9B48B5-A919-B844-9D9B-BA4313155A5A}" srcOrd="0" destOrd="0" presId="urn:microsoft.com/office/officeart/2009/3/layout/StepUpProcess"/>
    <dgm:cxn modelId="{26E20367-D6D0-6A4E-BD40-4DC84D45EBEA}" type="presParOf" srcId="{F87A7EF3-5431-904F-93FC-0B965A38516E}" destId="{F5B977C6-B298-0C40-BD45-924B37642012}" srcOrd="4" destOrd="0" presId="urn:microsoft.com/office/officeart/2009/3/layout/StepUpProcess"/>
    <dgm:cxn modelId="{C3A498A0-1C92-2248-B4C4-5677E1891B44}" type="presParOf" srcId="{F5B977C6-B298-0C40-BD45-924B37642012}" destId="{C5D51CE2-CC2B-5A42-828C-2FA08B149451}" srcOrd="0" destOrd="0" presId="urn:microsoft.com/office/officeart/2009/3/layout/StepUpProcess"/>
    <dgm:cxn modelId="{500D08FD-F9DA-4345-9FB9-C47825CA394C}" type="presParOf" srcId="{F5B977C6-B298-0C40-BD45-924B37642012}" destId="{ECEFED6B-FD03-2B48-A8B2-3BF59511A076}" srcOrd="1" destOrd="0" presId="urn:microsoft.com/office/officeart/2009/3/layout/StepUpProcess"/>
    <dgm:cxn modelId="{EA5C3E20-7760-B84A-836B-AF341E45ABBD}" type="presParOf" srcId="{F5B977C6-B298-0C40-BD45-924B37642012}" destId="{7DCC65A9-B3E5-ED45-9185-8DBAC108D463}" srcOrd="2" destOrd="0" presId="urn:microsoft.com/office/officeart/2009/3/layout/StepUpProcess"/>
    <dgm:cxn modelId="{134817CA-52ED-5E40-94DD-80F2C615FF55}" type="presParOf" srcId="{F87A7EF3-5431-904F-93FC-0B965A38516E}" destId="{1BA8F67A-393A-8D45-B3B0-B76E2A8111C8}" srcOrd="5" destOrd="0" presId="urn:microsoft.com/office/officeart/2009/3/layout/StepUpProcess"/>
    <dgm:cxn modelId="{DEFDA5A9-506E-9543-A980-534476A3A8A8}" type="presParOf" srcId="{1BA8F67A-393A-8D45-B3B0-B76E2A8111C8}" destId="{5B6A22BD-F76B-0E47-AC0D-4FBBF369D759}" srcOrd="0" destOrd="0" presId="urn:microsoft.com/office/officeart/2009/3/layout/StepUpProcess"/>
    <dgm:cxn modelId="{E45CBCB2-A737-CC4B-8E3B-6FD028C37C51}" type="presParOf" srcId="{F87A7EF3-5431-904F-93FC-0B965A38516E}" destId="{C646FF6A-6984-B542-854D-14B7A14B600D}" srcOrd="6" destOrd="0" presId="urn:microsoft.com/office/officeart/2009/3/layout/StepUpProcess"/>
    <dgm:cxn modelId="{423D23E8-BE32-F342-A887-2004D31BCD63}" type="presParOf" srcId="{C646FF6A-6984-B542-854D-14B7A14B600D}" destId="{5988BE56-95A0-2749-B310-F8A97CE33A32}" srcOrd="0" destOrd="0" presId="urn:microsoft.com/office/officeart/2009/3/layout/StepUpProcess"/>
    <dgm:cxn modelId="{16051999-AA85-AD40-A848-35BE346D2E42}" type="presParOf" srcId="{C646FF6A-6984-B542-854D-14B7A14B600D}" destId="{DC938402-9F69-0F4A-8847-051781D2459A}" srcOrd="1" destOrd="0" presId="urn:microsoft.com/office/officeart/2009/3/layout/StepUpProcess"/>
    <dgm:cxn modelId="{590A8696-0FDB-D546-A763-6DB151F5EEF9}" type="presParOf" srcId="{C646FF6A-6984-B542-854D-14B7A14B600D}" destId="{11AF4E1B-549D-3943-A5B5-2FE707AB1B6F}" srcOrd="2" destOrd="0" presId="urn:microsoft.com/office/officeart/2009/3/layout/StepUpProcess"/>
    <dgm:cxn modelId="{37B8CC98-A6DD-7B4B-8789-B57DADE18015}" type="presParOf" srcId="{F87A7EF3-5431-904F-93FC-0B965A38516E}" destId="{C07E4381-A085-A343-82DE-9D89D0796A40}" srcOrd="7" destOrd="0" presId="urn:microsoft.com/office/officeart/2009/3/layout/StepUpProcess"/>
    <dgm:cxn modelId="{7C3575D2-AAB3-F64C-9DF0-C8293DA4A3CC}" type="presParOf" srcId="{C07E4381-A085-A343-82DE-9D89D0796A40}" destId="{9186C70E-D9B7-BA4B-812F-D4794199EE11}" srcOrd="0" destOrd="0" presId="urn:microsoft.com/office/officeart/2009/3/layout/StepUpProcess"/>
    <dgm:cxn modelId="{4DDCB198-88E5-7F49-BBEA-86BB163D7B3E}" type="presParOf" srcId="{F87A7EF3-5431-904F-93FC-0B965A38516E}" destId="{1099FE6D-7F24-5144-9743-BC4E0061CE56}" srcOrd="8" destOrd="0" presId="urn:microsoft.com/office/officeart/2009/3/layout/StepUpProcess"/>
    <dgm:cxn modelId="{56639863-1727-6849-AE15-FBB7443D32B8}" type="presParOf" srcId="{1099FE6D-7F24-5144-9743-BC4E0061CE56}" destId="{54A12281-BDE3-B54B-A343-CE92AD2CFFA7}" srcOrd="0" destOrd="0" presId="urn:microsoft.com/office/officeart/2009/3/layout/StepUpProcess"/>
    <dgm:cxn modelId="{35849A70-A774-5F44-9734-7F6EAD89F82D}" type="presParOf" srcId="{1099FE6D-7F24-5144-9743-BC4E0061CE56}" destId="{C2E571FE-5FFE-5B4E-A3CF-46FD0C7DFC69}" srcOrd="1" destOrd="0" presId="urn:microsoft.com/office/officeart/2009/3/layout/StepUpProcess"/>
    <dgm:cxn modelId="{A47FC693-14DD-7E4A-B615-53EF35F4CDE4}" type="presParOf" srcId="{1099FE6D-7F24-5144-9743-BC4E0061CE56}" destId="{E9F7390C-5A10-0443-9FBA-B51FD65F7C80}" srcOrd="2" destOrd="0" presId="urn:microsoft.com/office/officeart/2009/3/layout/StepUpProcess"/>
    <dgm:cxn modelId="{4AB4B30A-C0AE-5543-8FAE-C305F4B988E3}" type="presParOf" srcId="{F87A7EF3-5431-904F-93FC-0B965A38516E}" destId="{6E9196B3-1004-FF4E-A4F7-51BC683876D7}" srcOrd="9" destOrd="0" presId="urn:microsoft.com/office/officeart/2009/3/layout/StepUpProcess"/>
    <dgm:cxn modelId="{A314EB90-8B76-DB43-8340-1C1AB1CB05F7}" type="presParOf" srcId="{6E9196B3-1004-FF4E-A4F7-51BC683876D7}" destId="{937CCF84-F972-C54B-AB1B-44F0E70C11EC}" srcOrd="0" destOrd="0" presId="urn:microsoft.com/office/officeart/2009/3/layout/StepUpProcess"/>
    <dgm:cxn modelId="{9A461D4D-3790-6B4D-994A-7760FCB4EF8E}" type="presParOf" srcId="{F87A7EF3-5431-904F-93FC-0B965A38516E}" destId="{C7D3CDD4-D275-1649-B755-3199D5628910}" srcOrd="10" destOrd="0" presId="urn:microsoft.com/office/officeart/2009/3/layout/StepUpProcess"/>
    <dgm:cxn modelId="{A69AB0DA-9C12-BC47-90BB-4FDF265FC2BF}" type="presParOf" srcId="{C7D3CDD4-D275-1649-B755-3199D5628910}" destId="{DADA192F-AF6F-9147-B5F6-B7C55B7023E5}" srcOrd="0" destOrd="0" presId="urn:microsoft.com/office/officeart/2009/3/layout/StepUpProcess"/>
    <dgm:cxn modelId="{5E5A359B-882E-F843-BF03-C4B3CAB98C18}" type="presParOf" srcId="{C7D3CDD4-D275-1649-B755-3199D5628910}" destId="{0DC313C1-9F32-D642-837E-D9C44553B75D}" srcOrd="1" destOrd="0" presId="urn:microsoft.com/office/officeart/2009/3/layout/StepUpProcess"/>
    <dgm:cxn modelId="{023F6116-AD41-D040-BC57-6B877AEB678E}" type="presParOf" srcId="{C7D3CDD4-D275-1649-B755-3199D5628910}" destId="{84F37746-87FF-004C-889F-AB1CBF08A100}" srcOrd="2" destOrd="0" presId="urn:microsoft.com/office/officeart/2009/3/layout/StepUpProcess"/>
    <dgm:cxn modelId="{CF774CCC-17F9-E144-8814-10F21F4324B3}" type="presParOf" srcId="{F87A7EF3-5431-904F-93FC-0B965A38516E}" destId="{1969C214-881B-1A4A-9613-7FD2F50E48E0}" srcOrd="11" destOrd="0" presId="urn:microsoft.com/office/officeart/2009/3/layout/StepUpProcess"/>
    <dgm:cxn modelId="{63A49B99-3F0F-4A46-A273-E89C9A75B1F4}" type="presParOf" srcId="{1969C214-881B-1A4A-9613-7FD2F50E48E0}" destId="{F9E3C490-86ED-6840-9FE0-767E04324E6B}" srcOrd="0" destOrd="0" presId="urn:microsoft.com/office/officeart/2009/3/layout/StepUpProcess"/>
    <dgm:cxn modelId="{EBB6F034-8863-334F-92D3-5F14AF01EA0F}" type="presParOf" srcId="{F87A7EF3-5431-904F-93FC-0B965A38516E}" destId="{AC477A73-5057-8847-B6B2-D9114818CE14}" srcOrd="12" destOrd="0" presId="urn:microsoft.com/office/officeart/2009/3/layout/StepUpProcess"/>
    <dgm:cxn modelId="{5E18D190-2C2F-6944-97C5-96DA4BDADDB4}" type="presParOf" srcId="{AC477A73-5057-8847-B6B2-D9114818CE14}" destId="{29497532-D74E-1B4F-8091-A709915569F9}" srcOrd="0" destOrd="0" presId="urn:microsoft.com/office/officeart/2009/3/layout/StepUpProcess"/>
    <dgm:cxn modelId="{143C4089-D1F3-2F4B-A393-D2A5F9E1274C}" type="presParOf" srcId="{AC477A73-5057-8847-B6B2-D9114818CE14}" destId="{12F6A948-13AF-7D48-B334-F0B10B7506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7858E-C3F6-2344-87E4-EE5E591ABB60}">
      <dsp:nvSpPr>
        <dsp:cNvPr id="0" name=""/>
        <dsp:cNvSpPr/>
      </dsp:nvSpPr>
      <dsp:spPr>
        <a:xfrm rot="5400000">
          <a:off x="299966" y="2637373"/>
          <a:ext cx="894995" cy="14892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28FAD-BF15-654C-9F88-DF6C54DB2CCB}">
      <dsp:nvSpPr>
        <dsp:cNvPr id="0" name=""/>
        <dsp:cNvSpPr/>
      </dsp:nvSpPr>
      <dsp:spPr>
        <a:xfrm>
          <a:off x="150569" y="3082339"/>
          <a:ext cx="1344505" cy="117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Understanding Clients current neighbourhoods</a:t>
          </a:r>
        </a:p>
      </dsp:txBody>
      <dsp:txXfrm>
        <a:off x="150569" y="3082339"/>
        <a:ext cx="1344505" cy="1178538"/>
      </dsp:txXfrm>
    </dsp:sp>
    <dsp:sp modelId="{2364F016-C9DB-0743-B961-A63EAE2AFAB9}">
      <dsp:nvSpPr>
        <dsp:cNvPr id="0" name=""/>
        <dsp:cNvSpPr/>
      </dsp:nvSpPr>
      <dsp:spPr>
        <a:xfrm>
          <a:off x="1241395" y="2527733"/>
          <a:ext cx="253680" cy="253680"/>
        </a:xfrm>
        <a:prstGeom prst="triangle">
          <a:avLst>
            <a:gd name="adj" fmla="val 1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649CA-A2C1-0C41-982D-B86686ACC03C}">
      <dsp:nvSpPr>
        <dsp:cNvPr id="0" name=""/>
        <dsp:cNvSpPr/>
      </dsp:nvSpPr>
      <dsp:spPr>
        <a:xfrm rot="5400000">
          <a:off x="1945904" y="2230084"/>
          <a:ext cx="894995" cy="14892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E7761-BD4E-C44F-BA0D-129E2864B0C3}">
      <dsp:nvSpPr>
        <dsp:cNvPr id="0" name=""/>
        <dsp:cNvSpPr/>
      </dsp:nvSpPr>
      <dsp:spPr>
        <a:xfrm>
          <a:off x="1796507" y="2675050"/>
          <a:ext cx="1344505" cy="117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Evaluation of crimes rates in New York</a:t>
          </a:r>
        </a:p>
      </dsp:txBody>
      <dsp:txXfrm>
        <a:off x="1796507" y="2675050"/>
        <a:ext cx="1344505" cy="1178538"/>
      </dsp:txXfrm>
    </dsp:sp>
    <dsp:sp modelId="{94B1067D-F3B9-A54C-9A6A-8EFB66F8958D}">
      <dsp:nvSpPr>
        <dsp:cNvPr id="0" name=""/>
        <dsp:cNvSpPr/>
      </dsp:nvSpPr>
      <dsp:spPr>
        <a:xfrm>
          <a:off x="2887332" y="2120444"/>
          <a:ext cx="253680" cy="253680"/>
        </a:xfrm>
        <a:prstGeom prst="triangle">
          <a:avLst>
            <a:gd name="adj" fmla="val 1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51CE2-CC2B-5A42-828C-2FA08B149451}">
      <dsp:nvSpPr>
        <dsp:cNvPr id="0" name=""/>
        <dsp:cNvSpPr/>
      </dsp:nvSpPr>
      <dsp:spPr>
        <a:xfrm rot="5400000">
          <a:off x="3591842" y="1822795"/>
          <a:ext cx="894995" cy="14892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FED6B-FD03-2B48-A8B2-3BF59511A076}">
      <dsp:nvSpPr>
        <dsp:cNvPr id="0" name=""/>
        <dsp:cNvSpPr/>
      </dsp:nvSpPr>
      <dsp:spPr>
        <a:xfrm>
          <a:off x="3442445" y="2267761"/>
          <a:ext cx="1344505" cy="117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Selecting Borough of New York with lowest crime rates</a:t>
          </a:r>
        </a:p>
      </dsp:txBody>
      <dsp:txXfrm>
        <a:off x="3442445" y="2267761"/>
        <a:ext cx="1344505" cy="1178538"/>
      </dsp:txXfrm>
    </dsp:sp>
    <dsp:sp modelId="{7DCC65A9-B3E5-ED45-9185-8DBAC108D463}">
      <dsp:nvSpPr>
        <dsp:cNvPr id="0" name=""/>
        <dsp:cNvSpPr/>
      </dsp:nvSpPr>
      <dsp:spPr>
        <a:xfrm>
          <a:off x="4533270" y="1713155"/>
          <a:ext cx="253680" cy="253680"/>
        </a:xfrm>
        <a:prstGeom prst="triangle">
          <a:avLst>
            <a:gd name="adj" fmla="val 1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BE56-95A0-2749-B310-F8A97CE33A32}">
      <dsp:nvSpPr>
        <dsp:cNvPr id="0" name=""/>
        <dsp:cNvSpPr/>
      </dsp:nvSpPr>
      <dsp:spPr>
        <a:xfrm rot="5400000">
          <a:off x="5237779" y="1415506"/>
          <a:ext cx="894995" cy="14892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38402-9F69-0F4A-8847-051781D2459A}">
      <dsp:nvSpPr>
        <dsp:cNvPr id="0" name=""/>
        <dsp:cNvSpPr/>
      </dsp:nvSpPr>
      <dsp:spPr>
        <a:xfrm>
          <a:off x="5088382" y="1860472"/>
          <a:ext cx="1344505" cy="117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088382" y="1860472"/>
        <a:ext cx="1344505" cy="1178538"/>
      </dsp:txXfrm>
    </dsp:sp>
    <dsp:sp modelId="{11AF4E1B-549D-3943-A5B5-2FE707AB1B6F}">
      <dsp:nvSpPr>
        <dsp:cNvPr id="0" name=""/>
        <dsp:cNvSpPr/>
      </dsp:nvSpPr>
      <dsp:spPr>
        <a:xfrm>
          <a:off x="6179208" y="1305866"/>
          <a:ext cx="253680" cy="253680"/>
        </a:xfrm>
        <a:prstGeom prst="triangle">
          <a:avLst>
            <a:gd name="adj" fmla="val 1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12281-BDE3-B54B-A343-CE92AD2CFFA7}">
      <dsp:nvSpPr>
        <dsp:cNvPr id="0" name=""/>
        <dsp:cNvSpPr/>
      </dsp:nvSpPr>
      <dsp:spPr>
        <a:xfrm rot="5400000">
          <a:off x="6883717" y="1008217"/>
          <a:ext cx="894995" cy="14892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571FE-5FFE-5B4E-A3CF-46FD0C7DFC69}">
      <dsp:nvSpPr>
        <dsp:cNvPr id="0" name=""/>
        <dsp:cNvSpPr/>
      </dsp:nvSpPr>
      <dsp:spPr>
        <a:xfrm>
          <a:off x="6734320" y="1453183"/>
          <a:ext cx="1344505" cy="117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34320" y="1453183"/>
        <a:ext cx="1344505" cy="1178538"/>
      </dsp:txXfrm>
    </dsp:sp>
    <dsp:sp modelId="{E9F7390C-5A10-0443-9FBA-B51FD65F7C80}">
      <dsp:nvSpPr>
        <dsp:cNvPr id="0" name=""/>
        <dsp:cNvSpPr/>
      </dsp:nvSpPr>
      <dsp:spPr>
        <a:xfrm>
          <a:off x="7825145" y="898577"/>
          <a:ext cx="253680" cy="253680"/>
        </a:xfrm>
        <a:prstGeom prst="triangle">
          <a:avLst>
            <a:gd name="adj" fmla="val 1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A192F-AF6F-9147-B5F6-B7C55B7023E5}">
      <dsp:nvSpPr>
        <dsp:cNvPr id="0" name=""/>
        <dsp:cNvSpPr/>
      </dsp:nvSpPr>
      <dsp:spPr>
        <a:xfrm rot="5400000">
          <a:off x="8529655" y="600928"/>
          <a:ext cx="894995" cy="14892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313C1-9F32-D642-837E-D9C44553B75D}">
      <dsp:nvSpPr>
        <dsp:cNvPr id="0" name=""/>
        <dsp:cNvSpPr/>
      </dsp:nvSpPr>
      <dsp:spPr>
        <a:xfrm>
          <a:off x="8380258" y="1045894"/>
          <a:ext cx="1344505" cy="117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8380258" y="1045894"/>
        <a:ext cx="1344505" cy="1178538"/>
      </dsp:txXfrm>
    </dsp:sp>
    <dsp:sp modelId="{84F37746-87FF-004C-889F-AB1CBF08A100}">
      <dsp:nvSpPr>
        <dsp:cNvPr id="0" name=""/>
        <dsp:cNvSpPr/>
      </dsp:nvSpPr>
      <dsp:spPr>
        <a:xfrm>
          <a:off x="9471083" y="491288"/>
          <a:ext cx="253680" cy="253680"/>
        </a:xfrm>
        <a:prstGeom prst="triangle">
          <a:avLst>
            <a:gd name="adj" fmla="val 1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97532-D74E-1B4F-8091-A709915569F9}">
      <dsp:nvSpPr>
        <dsp:cNvPr id="0" name=""/>
        <dsp:cNvSpPr/>
      </dsp:nvSpPr>
      <dsp:spPr>
        <a:xfrm rot="5400000">
          <a:off x="10175592" y="193640"/>
          <a:ext cx="894995" cy="14892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6A948-13AF-7D48-B334-F0B10B7506D9}">
      <dsp:nvSpPr>
        <dsp:cNvPr id="0" name=""/>
        <dsp:cNvSpPr/>
      </dsp:nvSpPr>
      <dsp:spPr>
        <a:xfrm>
          <a:off x="5112444" y="1886984"/>
          <a:ext cx="1344505" cy="117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Exploring selected Borough</a:t>
          </a:r>
        </a:p>
      </dsp:txBody>
      <dsp:txXfrm>
        <a:off x="5112444" y="1886984"/>
        <a:ext cx="1344505" cy="1178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64E-55B6-4920-9540-9045CBAE4BED}" type="datetimeFigureOut">
              <a:rPr lang="en-IN" smtClean="0"/>
              <a:t>14/06/20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7CAF2-261A-445B-9E2C-E989201BA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6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7CAF2-261A-445B-9E2C-E989201BAB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5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7CAF2-261A-445B-9E2C-E989201BABA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3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7CAF2-261A-445B-9E2C-E989201BABA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7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E55E3F-E4DE-4248-B938-0100C8E7FFD9}"/>
              </a:ext>
            </a:extLst>
          </p:cNvPr>
          <p:cNvSpPr/>
          <p:nvPr userDrawn="1"/>
        </p:nvSpPr>
        <p:spPr>
          <a:xfrm flipH="1">
            <a:off x="-1058" y="-2797"/>
            <a:ext cx="10126254" cy="626553"/>
          </a:xfrm>
          <a:prstGeom prst="rect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F271A-3855-6E4C-B118-11961F6B0666}"/>
              </a:ext>
            </a:extLst>
          </p:cNvPr>
          <p:cNvSpPr/>
          <p:nvPr userDrawn="1"/>
        </p:nvSpPr>
        <p:spPr>
          <a:xfrm>
            <a:off x="10341198" y="3390"/>
            <a:ext cx="1860230" cy="620366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1B9511B-CEC7-3C4A-851F-A384C074FDCE}"/>
              </a:ext>
            </a:extLst>
          </p:cNvPr>
          <p:cNvSpPr/>
          <p:nvPr userDrawn="1"/>
        </p:nvSpPr>
        <p:spPr>
          <a:xfrm rot="10800000">
            <a:off x="10115768" y="4701"/>
            <a:ext cx="225429" cy="619056"/>
          </a:xfrm>
          <a:prstGeom prst="rtTriangle">
            <a:avLst/>
          </a:prstGeom>
          <a:solidFill>
            <a:schemeClr val="accent4">
              <a:lumMod val="5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A4B174B-57E7-7243-8318-43C9DF720EF4}"/>
              </a:ext>
            </a:extLst>
          </p:cNvPr>
          <p:cNvSpPr/>
          <p:nvPr userDrawn="1"/>
        </p:nvSpPr>
        <p:spPr>
          <a:xfrm rot="10800000" flipH="1" flipV="1">
            <a:off x="10125198" y="-6037"/>
            <a:ext cx="216000" cy="629793"/>
          </a:xfrm>
          <a:prstGeom prst="rtTriangle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86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1BAC9-D101-C94A-A412-A3359B6C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7D11-7663-6A44-86A1-32193F9F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D454-33D6-B142-A5AD-99C9CB267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91D2-39A4-4A43-B807-7DEE828BC15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DC04-9EFE-8744-A5BE-C660A27FE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8728-ACAB-7945-AE25-A69041D26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2A6A-1E9D-BB44-86CC-50CE4F17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4C9A5C-058B-2949-8542-FE2AB5FBCE50}"/>
              </a:ext>
            </a:extLst>
          </p:cNvPr>
          <p:cNvSpPr/>
          <p:nvPr/>
        </p:nvSpPr>
        <p:spPr>
          <a:xfrm>
            <a:off x="10384" y="616697"/>
            <a:ext cx="12202385" cy="9237988"/>
          </a:xfrm>
          <a:prstGeom prst="rect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C6D36C9-A29C-FB40-957C-A5FE0C9DB9D9}"/>
              </a:ext>
            </a:extLst>
          </p:cNvPr>
          <p:cNvSpPr/>
          <p:nvPr/>
        </p:nvSpPr>
        <p:spPr>
          <a:xfrm>
            <a:off x="609601" y="6146800"/>
            <a:ext cx="11582400" cy="711200"/>
          </a:xfrm>
          <a:custGeom>
            <a:avLst/>
            <a:gdLst>
              <a:gd name="connsiteX0" fmla="*/ 0 w 8686800"/>
              <a:gd name="connsiteY0" fmla="*/ 0 h 520700"/>
              <a:gd name="connsiteX1" fmla="*/ 8686800 w 8686800"/>
              <a:gd name="connsiteY1" fmla="*/ 0 h 520700"/>
              <a:gd name="connsiteX2" fmla="*/ 8686800 w 8686800"/>
              <a:gd name="connsiteY2" fmla="*/ 520700 h 520700"/>
              <a:gd name="connsiteX3" fmla="*/ 0 w 8686800"/>
              <a:gd name="connsiteY3" fmla="*/ 520700 h 520700"/>
              <a:gd name="connsiteX4" fmla="*/ 0 w 8686800"/>
              <a:gd name="connsiteY4" fmla="*/ 0 h 520700"/>
              <a:gd name="connsiteX0" fmla="*/ 215900 w 8686800"/>
              <a:gd name="connsiteY0" fmla="*/ 0 h 533400"/>
              <a:gd name="connsiteX1" fmla="*/ 8686800 w 8686800"/>
              <a:gd name="connsiteY1" fmla="*/ 12700 h 533400"/>
              <a:gd name="connsiteX2" fmla="*/ 8686800 w 8686800"/>
              <a:gd name="connsiteY2" fmla="*/ 533400 h 533400"/>
              <a:gd name="connsiteX3" fmla="*/ 0 w 8686800"/>
              <a:gd name="connsiteY3" fmla="*/ 533400 h 533400"/>
              <a:gd name="connsiteX4" fmla="*/ 215900 w 86868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533400">
                <a:moveTo>
                  <a:pt x="215900" y="0"/>
                </a:moveTo>
                <a:lnTo>
                  <a:pt x="8686800" y="12700"/>
                </a:lnTo>
                <a:lnTo>
                  <a:pt x="8686800" y="533400"/>
                </a:lnTo>
                <a:lnTo>
                  <a:pt x="0" y="533400"/>
                </a:lnTo>
                <a:lnTo>
                  <a:pt x="21590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B20C86B-509B-624F-9C3B-2FA2491B0BCD}"/>
              </a:ext>
            </a:extLst>
          </p:cNvPr>
          <p:cNvSpPr/>
          <p:nvPr/>
        </p:nvSpPr>
        <p:spPr>
          <a:xfrm rot="10800000" flipV="1">
            <a:off x="2921878" y="2632901"/>
            <a:ext cx="8904563" cy="1682500"/>
          </a:xfrm>
          <a:prstGeom prst="parallelogram">
            <a:avLst>
              <a:gd name="adj" fmla="val 17720"/>
            </a:avLst>
          </a:prstGeom>
          <a:solidFill>
            <a:schemeClr val="bg2">
              <a:lumMod val="1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50A07-68E6-FB42-9DA8-45B8072C6137}"/>
              </a:ext>
            </a:extLst>
          </p:cNvPr>
          <p:cNvSpPr txBox="1"/>
          <p:nvPr/>
        </p:nvSpPr>
        <p:spPr>
          <a:xfrm>
            <a:off x="7805395" y="4315190"/>
            <a:ext cx="4021046" cy="369332"/>
          </a:xfrm>
          <a:prstGeom prst="rect">
            <a:avLst/>
          </a:prstGeom>
          <a:solidFill>
            <a:schemeClr val="accent4">
              <a:lumMod val="50000"/>
              <a:alpha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RAVINDRA SARIYA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4435A-6D01-3440-8D4A-E31032EEDA2A}"/>
              </a:ext>
            </a:extLst>
          </p:cNvPr>
          <p:cNvSpPr txBox="1"/>
          <p:nvPr/>
        </p:nvSpPr>
        <p:spPr>
          <a:xfrm>
            <a:off x="3278048" y="3011534"/>
            <a:ext cx="8192220" cy="793619"/>
          </a:xfrm>
          <a:prstGeom prst="rect">
            <a:avLst/>
          </a:prstGeom>
          <a:noFill/>
        </p:spPr>
        <p:txBody>
          <a:bodyPr wrap="square" lIns="54425" tIns="27212" rIns="54425" bIns="27212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Coursera Capstone Project — The Battle of Neighborhoods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                                  Relocation Conundrum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EAD072A-6B0D-0740-A1D2-D3501C8E0409}"/>
              </a:ext>
            </a:extLst>
          </p:cNvPr>
          <p:cNvSpPr/>
          <p:nvPr/>
        </p:nvSpPr>
        <p:spPr>
          <a:xfrm>
            <a:off x="0" y="0"/>
            <a:ext cx="3413760" cy="6858000"/>
          </a:xfrm>
          <a:custGeom>
            <a:avLst/>
            <a:gdLst>
              <a:gd name="connsiteX0" fmla="*/ 0 w 2560320"/>
              <a:gd name="connsiteY0" fmla="*/ 0 h 5143500"/>
              <a:gd name="connsiteX1" fmla="*/ 2560320 w 2560320"/>
              <a:gd name="connsiteY1" fmla="*/ 0 h 5143500"/>
              <a:gd name="connsiteX2" fmla="*/ 2560320 w 2560320"/>
              <a:gd name="connsiteY2" fmla="*/ 5143500 h 5143500"/>
              <a:gd name="connsiteX3" fmla="*/ 0 w 2560320"/>
              <a:gd name="connsiteY3" fmla="*/ 5143500 h 5143500"/>
              <a:gd name="connsiteX4" fmla="*/ 0 w 2560320"/>
              <a:gd name="connsiteY4" fmla="*/ 0 h 5143500"/>
              <a:gd name="connsiteX0" fmla="*/ 0 w 2560320"/>
              <a:gd name="connsiteY0" fmla="*/ 0 h 5143500"/>
              <a:gd name="connsiteX1" fmla="*/ 1087655 w 2560320"/>
              <a:gd name="connsiteY1" fmla="*/ 0 h 5143500"/>
              <a:gd name="connsiteX2" fmla="*/ 2560320 w 2560320"/>
              <a:gd name="connsiteY2" fmla="*/ 5143500 h 5143500"/>
              <a:gd name="connsiteX3" fmla="*/ 0 w 2560320"/>
              <a:gd name="connsiteY3" fmla="*/ 5143500 h 5143500"/>
              <a:gd name="connsiteX4" fmla="*/ 0 w 2560320"/>
              <a:gd name="connsiteY4" fmla="*/ 0 h 5143500"/>
              <a:gd name="connsiteX0" fmla="*/ 0 w 2560320"/>
              <a:gd name="connsiteY0" fmla="*/ 0 h 5143500"/>
              <a:gd name="connsiteX1" fmla="*/ 1530417 w 2560320"/>
              <a:gd name="connsiteY1" fmla="*/ 0 h 5143500"/>
              <a:gd name="connsiteX2" fmla="*/ 2560320 w 2560320"/>
              <a:gd name="connsiteY2" fmla="*/ 5143500 h 5143500"/>
              <a:gd name="connsiteX3" fmla="*/ 0 w 2560320"/>
              <a:gd name="connsiteY3" fmla="*/ 5143500 h 5143500"/>
              <a:gd name="connsiteX4" fmla="*/ 0 w 2560320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5143500">
                <a:moveTo>
                  <a:pt x="0" y="0"/>
                </a:moveTo>
                <a:lnTo>
                  <a:pt x="1530417" y="0"/>
                </a:lnTo>
                <a:lnTo>
                  <a:pt x="256032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3C150-1007-E740-A394-9CFCBBBF8164}"/>
              </a:ext>
            </a:extLst>
          </p:cNvPr>
          <p:cNvSpPr/>
          <p:nvPr/>
        </p:nvSpPr>
        <p:spPr>
          <a:xfrm>
            <a:off x="11977442" y="2605190"/>
            <a:ext cx="204174" cy="1710000"/>
          </a:xfrm>
          <a:prstGeom prst="rect">
            <a:avLst/>
          </a:prstGeom>
          <a:solidFill>
            <a:srgbClr val="A8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9A065078-3D46-7B4D-BADD-D06B9038C0F0}"/>
              </a:ext>
            </a:extLst>
          </p:cNvPr>
          <p:cNvSpPr/>
          <p:nvPr/>
        </p:nvSpPr>
        <p:spPr>
          <a:xfrm rot="10800000">
            <a:off x="11660642" y="2605398"/>
            <a:ext cx="316800" cy="1710000"/>
          </a:xfrm>
          <a:prstGeom prst="rtTriangle">
            <a:avLst/>
          </a:prstGeom>
          <a:solidFill>
            <a:srgbClr val="A8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E1CEB-2350-1443-9846-1183B6ECD386}"/>
              </a:ext>
            </a:extLst>
          </p:cNvPr>
          <p:cNvSpPr/>
          <p:nvPr/>
        </p:nvSpPr>
        <p:spPr>
          <a:xfrm>
            <a:off x="11977442" y="2605190"/>
            <a:ext cx="204174" cy="1710000"/>
          </a:xfrm>
          <a:prstGeom prst="rect">
            <a:avLst/>
          </a:prstGeom>
          <a:solidFill>
            <a:srgbClr val="A8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66AEEA43-9A52-F54B-B571-DA5F59CA2307}"/>
              </a:ext>
            </a:extLst>
          </p:cNvPr>
          <p:cNvSpPr/>
          <p:nvPr/>
        </p:nvSpPr>
        <p:spPr>
          <a:xfrm rot="10800000">
            <a:off x="11660642" y="2605398"/>
            <a:ext cx="316800" cy="1710000"/>
          </a:xfrm>
          <a:prstGeom prst="rtTriangle">
            <a:avLst/>
          </a:prstGeom>
          <a:solidFill>
            <a:srgbClr val="A8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C4F7F-9E4D-F848-ABB4-E2A3B7380330}"/>
              </a:ext>
            </a:extLst>
          </p:cNvPr>
          <p:cNvSpPr/>
          <p:nvPr/>
        </p:nvSpPr>
        <p:spPr>
          <a:xfrm flipH="1">
            <a:off x="2390089" y="2632900"/>
            <a:ext cx="397857" cy="171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D9E50F68-A699-BB47-9F1C-DB9D73AE6B9D}"/>
              </a:ext>
            </a:extLst>
          </p:cNvPr>
          <p:cNvSpPr/>
          <p:nvPr/>
        </p:nvSpPr>
        <p:spPr>
          <a:xfrm rot="10800000" flipH="1" flipV="1">
            <a:off x="2787948" y="2629660"/>
            <a:ext cx="324000" cy="171000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67FA9F5E-023E-3049-90E6-74BCF0F1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4" y="457200"/>
            <a:ext cx="26289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76D1B82C-5430-4A40-B9E8-1DF3B79B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616696"/>
            <a:ext cx="26289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3" descr="161st Street (Bronx) - Wikipedia">
            <a:extLst>
              <a:ext uri="{FF2B5EF4-FFF2-40B4-BE49-F238E27FC236}">
                <a16:creationId xmlns:a16="http://schemas.microsoft.com/office/drawing/2014/main" id="{ABC2C2C7-38C3-1848-BBD5-F62BCDE5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629" y="5867400"/>
            <a:ext cx="26289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 descr="Queens New York: unser Insider-Guide &amp; die besten Spots 2020 •">
            <a:extLst>
              <a:ext uri="{FF2B5EF4-FFF2-40B4-BE49-F238E27FC236}">
                <a16:creationId xmlns:a16="http://schemas.microsoft.com/office/drawing/2014/main" id="{BE89A5A3-56ED-DD43-959F-993714998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4621"/>
            <a:ext cx="25908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459EA58D-68DE-044F-8568-54BFC161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384" y="4089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D7F0D01-8BA8-BB45-AB5D-1787AEA0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384" y="76327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157C-9115-254E-84C0-60029C9159AB}"/>
              </a:ext>
            </a:extLst>
          </p:cNvPr>
          <p:cNvSpPr txBox="1"/>
          <p:nvPr/>
        </p:nvSpPr>
        <p:spPr>
          <a:xfrm>
            <a:off x="71120" y="182880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b="1" dirty="0">
                <a:solidFill>
                  <a:schemeClr val="bg1"/>
                </a:solidFill>
              </a:rPr>
              <a:t>Results &amp; Recommendations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C6254C-7844-4B0D-B26D-9E2F6412E321}"/>
              </a:ext>
            </a:extLst>
          </p:cNvPr>
          <p:cNvSpPr txBox="1">
            <a:spLocks/>
          </p:cNvSpPr>
          <p:nvPr/>
        </p:nvSpPr>
        <p:spPr>
          <a:xfrm>
            <a:off x="343619" y="727196"/>
            <a:ext cx="6719977" cy="542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402A48A-87A4-2249-9A2F-802A03CFC3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66570" y="1925548"/>
            <a:ext cx="5354881" cy="3278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0F653-B0DD-0541-B255-F0B658BCA105}"/>
              </a:ext>
            </a:extLst>
          </p:cNvPr>
          <p:cNvSpPr txBox="1"/>
          <p:nvPr/>
        </p:nvSpPr>
        <p:spPr>
          <a:xfrm>
            <a:off x="306583" y="889950"/>
            <a:ext cx="725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recommend the list of final 16 neighborhoods in Queens to our client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423709-2BE4-0B47-AF79-2D84C0785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65631"/>
              </p:ext>
            </p:extLst>
          </p:nvPr>
        </p:nvGraphicFramePr>
        <p:xfrm>
          <a:off x="306583" y="1909051"/>
          <a:ext cx="1974215" cy="3467100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214192087"/>
                    </a:ext>
                  </a:extLst>
                </a:gridCol>
                <a:gridCol w="1682115">
                  <a:extLst>
                    <a:ext uri="{9D8B030D-6E8A-4147-A177-3AD203B41FA5}">
                      <a16:colId xmlns:a16="http://schemas.microsoft.com/office/drawing/2014/main" val="320015027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#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Name of Neighbourhood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90662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Queensboro Hill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3590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Oakland Gardens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8434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Bellaire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41799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Floral Park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15931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Little Neck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20151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Flushing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1885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Kew Gardens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77419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Middle Village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36426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Ridgewood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149634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Hunters Point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6324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Sunnyside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20930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Long Island City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27441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Sunnyside Gardens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662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Ravenswood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4194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Steinway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64805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Cambria Heights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85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13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2DEB7F-3E9D-9A4A-8434-92D11E736C4C}"/>
              </a:ext>
            </a:extLst>
          </p:cNvPr>
          <p:cNvSpPr txBox="1"/>
          <p:nvPr/>
        </p:nvSpPr>
        <p:spPr>
          <a:xfrm>
            <a:off x="4592320" y="3017520"/>
            <a:ext cx="2734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62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157C-9115-254E-84C0-60029C9159AB}"/>
              </a:ext>
            </a:extLst>
          </p:cNvPr>
          <p:cNvSpPr txBox="1"/>
          <p:nvPr/>
        </p:nvSpPr>
        <p:spPr>
          <a:xfrm>
            <a:off x="71120" y="182880"/>
            <a:ext cx="5633017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Calibri"/>
              </a:rPr>
              <a:t>Introduction &amp; Challenges with the Business Model</a:t>
            </a:r>
          </a:p>
        </p:txBody>
      </p:sp>
      <p:sp>
        <p:nvSpPr>
          <p:cNvPr id="8" name="Freeform 22">
            <a:extLst>
              <a:ext uri="{FF2B5EF4-FFF2-40B4-BE49-F238E27FC236}">
                <a16:creationId xmlns:a16="http://schemas.microsoft.com/office/drawing/2014/main" id="{94875536-DFBC-4E06-B961-382FCDED4E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05765" y="1315343"/>
            <a:ext cx="252891" cy="25289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CF2A0-EE58-4756-B814-0796FB918441}"/>
              </a:ext>
            </a:extLst>
          </p:cNvPr>
          <p:cNvSpPr/>
          <p:nvPr/>
        </p:nvSpPr>
        <p:spPr>
          <a:xfrm>
            <a:off x="10280719" y="1221277"/>
            <a:ext cx="1799265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PRIME WORLI</a:t>
            </a:r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50C7990C-0AB5-46CF-A1D5-BD574E8BD5E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894694" y="1721010"/>
            <a:ext cx="252891" cy="25289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621BF-B736-4385-AD09-7DC94B010580}"/>
              </a:ext>
            </a:extLst>
          </p:cNvPr>
          <p:cNvSpPr/>
          <p:nvPr/>
        </p:nvSpPr>
        <p:spPr>
          <a:xfrm>
            <a:off x="10334730" y="1617005"/>
            <a:ext cx="1669101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BANGALORE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068B-8628-429E-AA91-C899DA79C07A}"/>
              </a:ext>
            </a:extLst>
          </p:cNvPr>
          <p:cNvSpPr/>
          <p:nvPr/>
        </p:nvSpPr>
        <p:spPr>
          <a:xfrm>
            <a:off x="10231804" y="1633443"/>
            <a:ext cx="1829721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NDHERI WEST</a:t>
            </a:r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3AC9370C-5146-47AD-B4BC-50415523C2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894694" y="2128164"/>
            <a:ext cx="252891" cy="25289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4A0161-9D4E-4226-9071-53FD6758F3B5}"/>
              </a:ext>
            </a:extLst>
          </p:cNvPr>
          <p:cNvGrpSpPr/>
          <p:nvPr/>
        </p:nvGrpSpPr>
        <p:grpSpPr>
          <a:xfrm>
            <a:off x="1026324" y="694749"/>
            <a:ext cx="9861137" cy="2586012"/>
            <a:chOff x="785907" y="735215"/>
            <a:chExt cx="9861137" cy="25860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66CA70-F485-461E-A5B8-76A595EE6241}"/>
                </a:ext>
              </a:extLst>
            </p:cNvPr>
            <p:cNvGrpSpPr/>
            <p:nvPr/>
          </p:nvGrpSpPr>
          <p:grpSpPr>
            <a:xfrm>
              <a:off x="785908" y="735215"/>
              <a:ext cx="3312367" cy="369332"/>
              <a:chOff x="741279" y="874111"/>
              <a:chExt cx="3312367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86F276-DFE1-4463-B261-83BB50D6CBC0}"/>
                  </a:ext>
                </a:extLst>
              </p:cNvPr>
              <p:cNvSpPr txBox="1"/>
              <p:nvPr/>
            </p:nvSpPr>
            <p:spPr>
              <a:xfrm>
                <a:off x="741279" y="874111"/>
                <a:ext cx="33123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Introduction</a:t>
                </a:r>
                <a:endParaRPr lang="en-IN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0FDDC6-29DA-4AB0-B80B-3172D9BAB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280" y="1241859"/>
                <a:ext cx="3200400" cy="0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BAD04-022A-49D0-8D74-6C7E1AF0DA43}"/>
                </a:ext>
              </a:extLst>
            </p:cNvPr>
            <p:cNvSpPr txBox="1"/>
            <p:nvPr/>
          </p:nvSpPr>
          <p:spPr>
            <a:xfrm>
              <a:off x="785907" y="1194363"/>
              <a:ext cx="9861137" cy="2126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Globalization led migration within the border and across the border is increasing every year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The United States admitted a total of 1.18 million legal immigrants (618k new arrivals, 565k status adjustments) in 2016</a:t>
              </a:r>
              <a:r>
                <a:rPr lang="en-US" baseline="30000" dirty="0"/>
                <a:t>1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Increase in search for better place in new city</a:t>
              </a:r>
              <a:r>
                <a:rPr lang="en-IN" dirty="0"/>
                <a:t> </a:t>
              </a:r>
              <a:r>
                <a:rPr lang="en-US" dirty="0"/>
                <a:t>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dirty="0"/>
            </a:p>
          </p:txBody>
        </p:sp>
      </p:grp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547B4999-0080-4469-9DCF-A738D43A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69" b="92769" l="9938" r="98846">
                        <a14:foregroundMark x1="46850" y1="10077" x2="53949" y2="11923"/>
                        <a14:foregroundMark x1="79947" y1="13154" x2="79947" y2="13154"/>
                        <a14:foregroundMark x1="62467" y1="14154" x2="62467" y2="19308"/>
                        <a14:foregroundMark x1="67879" y1="14385" x2="67879" y2="18692"/>
                        <a14:foregroundMark x1="74268" y1="14538" x2="74268" y2="19077"/>
                        <a14:foregroundMark x1="28838" y1="14385" x2="28838" y2="18692"/>
                        <a14:foregroundMark x1="34339" y1="14538" x2="34516" y2="18462"/>
                        <a14:foregroundMark x1="22715" y1="14385" x2="22715" y2="18692"/>
                        <a14:foregroundMark x1="86335" y1="35462" x2="76664" y2="43692"/>
                        <a14:foregroundMark x1="73381" y1="50462" x2="64862" y2="55615"/>
                        <a14:foregroundMark x1="55102" y1="66077" x2="51375" y2="67462"/>
                        <a14:foregroundMark x1="87311" y1="31615" x2="81633" y2="36077"/>
                        <a14:foregroundMark x1="34516" y1="67923" x2="32387" y2="69538"/>
                        <a14:foregroundMark x1="33807" y1="52077" x2="31943" y2="53538"/>
                        <a14:foregroundMark x1="30790" y1="31385" x2="29547" y2="33615"/>
                        <a14:foregroundMark x1="46850" y1="38769" x2="54925" y2="37769"/>
                        <a14:foregroundMark x1="46850" y1="54154" x2="52529" y2="53923"/>
                        <a14:foregroundMark x1="41171" y1="70154" x2="45430" y2="69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" y="722452"/>
            <a:ext cx="812328" cy="9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B95C7-9565-314D-AD0C-73267D41AA44}"/>
              </a:ext>
            </a:extLst>
          </p:cNvPr>
          <p:cNvSpPr txBox="1"/>
          <p:nvPr/>
        </p:nvSpPr>
        <p:spPr>
          <a:xfrm>
            <a:off x="478465" y="6539023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1: Source: Yearbook of Immigration Statistics</a:t>
            </a:r>
            <a:r>
              <a:rPr lang="en-IN" sz="1000" dirty="0"/>
              <a:t> </a:t>
            </a:r>
            <a:endParaRPr lang="en-US" sz="1000" dirty="0"/>
          </a:p>
        </p:txBody>
      </p:sp>
      <p:sp>
        <p:nvSpPr>
          <p:cNvPr id="31" name="Flowchart: Process 6">
            <a:extLst>
              <a:ext uri="{FF2B5EF4-FFF2-40B4-BE49-F238E27FC236}">
                <a16:creationId xmlns:a16="http://schemas.microsoft.com/office/drawing/2014/main" id="{0875C64F-9B8F-154C-BD0F-797EFB0960E9}"/>
              </a:ext>
            </a:extLst>
          </p:cNvPr>
          <p:cNvSpPr/>
          <p:nvPr/>
        </p:nvSpPr>
        <p:spPr>
          <a:xfrm>
            <a:off x="1213911" y="3690254"/>
            <a:ext cx="10789920" cy="1295868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Fees structure is 50% before relocation and remaining 50% after 3 months of relocation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Firm gets 60% of the remaining fees as per past data and if they successfully suggest a location which client likes then chances of getting remaining fees increased to as high as 95%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207209-4AEF-6047-8452-D3D248EF0DCB}"/>
              </a:ext>
            </a:extLst>
          </p:cNvPr>
          <p:cNvGrpSpPr/>
          <p:nvPr/>
        </p:nvGrpSpPr>
        <p:grpSpPr>
          <a:xfrm>
            <a:off x="1160271" y="3244334"/>
            <a:ext cx="6388845" cy="646331"/>
            <a:chOff x="-1" y="884582"/>
            <a:chExt cx="3312367" cy="646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558B95-6E1C-C545-AA04-4492B8502761}"/>
                </a:ext>
              </a:extLst>
            </p:cNvPr>
            <p:cNvSpPr txBox="1"/>
            <p:nvPr/>
          </p:nvSpPr>
          <p:spPr>
            <a:xfrm>
              <a:off x="-1" y="884582"/>
              <a:ext cx="331236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Past Challenges faced by the Firm with Similar clients</a:t>
              </a:r>
              <a:r>
                <a:rPr lang="en-IN" b="1" dirty="0"/>
                <a:t>	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20028B-9CFE-8F4F-B050-31199BBB9C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2330"/>
              <a:ext cx="3200400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8" descr="Image result for analysis clipart black and white">
            <a:extLst>
              <a:ext uri="{FF2B5EF4-FFF2-40B4-BE49-F238E27FC236}">
                <a16:creationId xmlns:a16="http://schemas.microsoft.com/office/drawing/2014/main" id="{AC2F47B7-4101-9F4E-8A35-DDC976DD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93" y="3125545"/>
            <a:ext cx="1080223" cy="75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2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157C-9115-254E-84C0-60029C9159AB}"/>
              </a:ext>
            </a:extLst>
          </p:cNvPr>
          <p:cNvSpPr txBox="1"/>
          <p:nvPr/>
        </p:nvSpPr>
        <p:spPr>
          <a:xfrm>
            <a:off x="71120" y="182880"/>
            <a:ext cx="471225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Calibri"/>
              </a:rPr>
              <a:t>Client Requirements &amp; Problem Statement</a:t>
            </a:r>
          </a:p>
        </p:txBody>
      </p:sp>
      <p:sp>
        <p:nvSpPr>
          <p:cNvPr id="8" name="Freeform 22">
            <a:extLst>
              <a:ext uri="{FF2B5EF4-FFF2-40B4-BE49-F238E27FC236}">
                <a16:creationId xmlns:a16="http://schemas.microsoft.com/office/drawing/2014/main" id="{94875536-DFBC-4E06-B961-382FCDED4E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05765" y="1315343"/>
            <a:ext cx="252891" cy="25289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CF2A0-EE58-4756-B814-0796FB918441}"/>
              </a:ext>
            </a:extLst>
          </p:cNvPr>
          <p:cNvSpPr/>
          <p:nvPr/>
        </p:nvSpPr>
        <p:spPr>
          <a:xfrm>
            <a:off x="10280719" y="1221277"/>
            <a:ext cx="1799265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PRIME WORLI</a:t>
            </a:r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50C7990C-0AB5-46CF-A1D5-BD574E8BD5E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894694" y="1721010"/>
            <a:ext cx="252891" cy="25289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621BF-B736-4385-AD09-7DC94B010580}"/>
              </a:ext>
            </a:extLst>
          </p:cNvPr>
          <p:cNvSpPr/>
          <p:nvPr/>
        </p:nvSpPr>
        <p:spPr>
          <a:xfrm>
            <a:off x="10334730" y="1617005"/>
            <a:ext cx="1669101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BANGALORE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068B-8628-429E-AA91-C899DA79C07A}"/>
              </a:ext>
            </a:extLst>
          </p:cNvPr>
          <p:cNvSpPr/>
          <p:nvPr/>
        </p:nvSpPr>
        <p:spPr>
          <a:xfrm>
            <a:off x="10231804" y="1633443"/>
            <a:ext cx="1829721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NDHERI WEST</a:t>
            </a:r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3AC9370C-5146-47AD-B4BC-50415523C2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894694" y="2128164"/>
            <a:ext cx="252891" cy="25289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4A0161-9D4E-4226-9071-53FD6758F3B5}"/>
              </a:ext>
            </a:extLst>
          </p:cNvPr>
          <p:cNvGrpSpPr/>
          <p:nvPr/>
        </p:nvGrpSpPr>
        <p:grpSpPr>
          <a:xfrm>
            <a:off x="1026324" y="694749"/>
            <a:ext cx="9861137" cy="2586012"/>
            <a:chOff x="785907" y="735215"/>
            <a:chExt cx="9861137" cy="25860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66CA70-F485-461E-A5B8-76A595EE6241}"/>
                </a:ext>
              </a:extLst>
            </p:cNvPr>
            <p:cNvGrpSpPr/>
            <p:nvPr/>
          </p:nvGrpSpPr>
          <p:grpSpPr>
            <a:xfrm>
              <a:off x="785908" y="735215"/>
              <a:ext cx="3312367" cy="369332"/>
              <a:chOff x="741279" y="874111"/>
              <a:chExt cx="3312367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86F276-DFE1-4463-B261-83BB50D6CBC0}"/>
                  </a:ext>
                </a:extLst>
              </p:cNvPr>
              <p:cNvSpPr txBox="1"/>
              <p:nvPr/>
            </p:nvSpPr>
            <p:spPr>
              <a:xfrm>
                <a:off x="741279" y="874111"/>
                <a:ext cx="33123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Calibri"/>
                  </a:rPr>
                  <a:t>Client Requirements &amp; Inputs</a:t>
                </a:r>
                <a:endParaRPr lang="en-IN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0FDDC6-29DA-4AB0-B80B-3172D9BAB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280" y="1241859"/>
                <a:ext cx="3200400" cy="0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BAD04-022A-49D0-8D74-6C7E1AF0DA43}"/>
                </a:ext>
              </a:extLst>
            </p:cNvPr>
            <p:cNvSpPr txBox="1"/>
            <p:nvPr/>
          </p:nvSpPr>
          <p:spPr>
            <a:xfrm>
              <a:off x="785907" y="1194363"/>
              <a:ext cx="9861137" cy="2126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Prefer a Borough with low crime rates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Do not want to go to Staten Island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He likes his current Neighborhood The Beaches West in Toronto besides like India Bazaar Neighborhood of Toronto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dirty="0"/>
            </a:p>
          </p:txBody>
        </p:sp>
      </p:grp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547B4999-0080-4469-9DCF-A738D43A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69" b="92769" l="9938" r="98846">
                        <a14:foregroundMark x1="46850" y1="10077" x2="53949" y2="11923"/>
                        <a14:foregroundMark x1="79947" y1="13154" x2="79947" y2="13154"/>
                        <a14:foregroundMark x1="62467" y1="14154" x2="62467" y2="19308"/>
                        <a14:foregroundMark x1="67879" y1="14385" x2="67879" y2="18692"/>
                        <a14:foregroundMark x1="74268" y1="14538" x2="74268" y2="19077"/>
                        <a14:foregroundMark x1="28838" y1="14385" x2="28838" y2="18692"/>
                        <a14:foregroundMark x1="34339" y1="14538" x2="34516" y2="18462"/>
                        <a14:foregroundMark x1="22715" y1="14385" x2="22715" y2="18692"/>
                        <a14:foregroundMark x1="86335" y1="35462" x2="76664" y2="43692"/>
                        <a14:foregroundMark x1="73381" y1="50462" x2="64862" y2="55615"/>
                        <a14:foregroundMark x1="55102" y1="66077" x2="51375" y2="67462"/>
                        <a14:foregroundMark x1="87311" y1="31615" x2="81633" y2="36077"/>
                        <a14:foregroundMark x1="34516" y1="67923" x2="32387" y2="69538"/>
                        <a14:foregroundMark x1="33807" y1="52077" x2="31943" y2="53538"/>
                        <a14:foregroundMark x1="30790" y1="31385" x2="29547" y2="33615"/>
                        <a14:foregroundMark x1="46850" y1="38769" x2="54925" y2="37769"/>
                        <a14:foregroundMark x1="46850" y1="54154" x2="52529" y2="53923"/>
                        <a14:foregroundMark x1="41171" y1="70154" x2="45430" y2="69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" y="722452"/>
            <a:ext cx="812328" cy="9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Process 6">
            <a:extLst>
              <a:ext uri="{FF2B5EF4-FFF2-40B4-BE49-F238E27FC236}">
                <a16:creationId xmlns:a16="http://schemas.microsoft.com/office/drawing/2014/main" id="{2440FBB8-0DF7-304F-8D9C-EA4EE36EDAC6}"/>
              </a:ext>
            </a:extLst>
          </p:cNvPr>
          <p:cNvSpPr/>
          <p:nvPr/>
        </p:nvSpPr>
        <p:spPr>
          <a:xfrm>
            <a:off x="1271605" y="3993709"/>
            <a:ext cx="10789920" cy="25423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Client of ABC relocation consultant firm looking for suitable Neighborhoods in New York as he is relocating from Toronto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be going to recommend him the neighborhood of New York which has similar characteristics as his current 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CCFF3C-F02E-C24E-808D-0DF2F317353D}"/>
              </a:ext>
            </a:extLst>
          </p:cNvPr>
          <p:cNvGrpSpPr/>
          <p:nvPr/>
        </p:nvGrpSpPr>
        <p:grpSpPr>
          <a:xfrm>
            <a:off x="1217965" y="3547789"/>
            <a:ext cx="3312367" cy="369332"/>
            <a:chOff x="-1" y="884582"/>
            <a:chExt cx="3312367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BB713F-6658-DE44-9746-8C53E27997C1}"/>
                </a:ext>
              </a:extLst>
            </p:cNvPr>
            <p:cNvSpPr txBox="1"/>
            <p:nvPr/>
          </p:nvSpPr>
          <p:spPr>
            <a:xfrm>
              <a:off x="-1" y="884582"/>
              <a:ext cx="33123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Problem Statement</a:t>
              </a:r>
              <a:r>
                <a:rPr lang="en-IN" b="1" dirty="0"/>
                <a:t>	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5B5175-0528-EC4E-946F-F8C950AE7D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2330"/>
              <a:ext cx="3200400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8" descr="Image result for analysis clipart black and white">
            <a:extLst>
              <a:ext uri="{FF2B5EF4-FFF2-40B4-BE49-F238E27FC236}">
                <a16:creationId xmlns:a16="http://schemas.microsoft.com/office/drawing/2014/main" id="{5B33D282-3478-F54B-B07B-A0D1BDB6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" y="3429000"/>
            <a:ext cx="1080223" cy="75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5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157C-9115-254E-84C0-60029C9159AB}"/>
              </a:ext>
            </a:extLst>
          </p:cNvPr>
          <p:cNvSpPr txBox="1"/>
          <p:nvPr/>
        </p:nvSpPr>
        <p:spPr>
          <a:xfrm>
            <a:off x="71120" y="182880"/>
            <a:ext cx="68313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Calibri"/>
              </a:rPr>
              <a:t>Data</a:t>
            </a:r>
          </a:p>
        </p:txBody>
      </p:sp>
      <p:sp>
        <p:nvSpPr>
          <p:cNvPr id="8" name="Freeform 22">
            <a:extLst>
              <a:ext uri="{FF2B5EF4-FFF2-40B4-BE49-F238E27FC236}">
                <a16:creationId xmlns:a16="http://schemas.microsoft.com/office/drawing/2014/main" id="{94875536-DFBC-4E06-B961-382FCDED4E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05765" y="1315343"/>
            <a:ext cx="252891" cy="25289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CF2A0-EE58-4756-B814-0796FB918441}"/>
              </a:ext>
            </a:extLst>
          </p:cNvPr>
          <p:cNvSpPr/>
          <p:nvPr/>
        </p:nvSpPr>
        <p:spPr>
          <a:xfrm>
            <a:off x="10280719" y="1221277"/>
            <a:ext cx="1799265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PRIME WORLI</a:t>
            </a:r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50C7990C-0AB5-46CF-A1D5-BD574E8BD5E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894694" y="1721010"/>
            <a:ext cx="252891" cy="25289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621BF-B736-4385-AD09-7DC94B010580}"/>
              </a:ext>
            </a:extLst>
          </p:cNvPr>
          <p:cNvSpPr/>
          <p:nvPr/>
        </p:nvSpPr>
        <p:spPr>
          <a:xfrm>
            <a:off x="10334730" y="1617005"/>
            <a:ext cx="1669101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BANGALORE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068B-8628-429E-AA91-C899DA79C07A}"/>
              </a:ext>
            </a:extLst>
          </p:cNvPr>
          <p:cNvSpPr/>
          <p:nvPr/>
        </p:nvSpPr>
        <p:spPr>
          <a:xfrm>
            <a:off x="10231804" y="1633443"/>
            <a:ext cx="1829721" cy="467784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NDHERI WEST</a:t>
            </a:r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3AC9370C-5146-47AD-B4BC-50415523C2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894694" y="2128164"/>
            <a:ext cx="252891" cy="25289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4A0161-9D4E-4226-9071-53FD6758F3B5}"/>
              </a:ext>
            </a:extLst>
          </p:cNvPr>
          <p:cNvGrpSpPr/>
          <p:nvPr/>
        </p:nvGrpSpPr>
        <p:grpSpPr>
          <a:xfrm>
            <a:off x="1026324" y="694749"/>
            <a:ext cx="9861137" cy="5356001"/>
            <a:chOff x="785907" y="735215"/>
            <a:chExt cx="9861137" cy="5356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66CA70-F485-461E-A5B8-76A595EE6241}"/>
                </a:ext>
              </a:extLst>
            </p:cNvPr>
            <p:cNvGrpSpPr/>
            <p:nvPr/>
          </p:nvGrpSpPr>
          <p:grpSpPr>
            <a:xfrm>
              <a:off x="785908" y="735215"/>
              <a:ext cx="3312367" cy="369332"/>
              <a:chOff x="741279" y="874111"/>
              <a:chExt cx="3312367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86F276-DFE1-4463-B261-83BB50D6CBC0}"/>
                  </a:ext>
                </a:extLst>
              </p:cNvPr>
              <p:cNvSpPr txBox="1"/>
              <p:nvPr/>
            </p:nvSpPr>
            <p:spPr>
              <a:xfrm>
                <a:off x="741279" y="874111"/>
                <a:ext cx="33123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Calibri"/>
                  </a:rPr>
                  <a:t>Client Requirements &amp; Inputs</a:t>
                </a:r>
                <a:endParaRPr lang="en-IN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0FDDC6-29DA-4AB0-B80B-3172D9BAB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280" y="1241859"/>
                <a:ext cx="3200400" cy="0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BAD04-022A-49D0-8D74-6C7E1AF0DA43}"/>
                </a:ext>
              </a:extLst>
            </p:cNvPr>
            <p:cNvSpPr txBox="1"/>
            <p:nvPr/>
          </p:nvSpPr>
          <p:spPr>
            <a:xfrm>
              <a:off x="785907" y="1194363"/>
              <a:ext cx="9861137" cy="4896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this project we need the following data:</a:t>
              </a:r>
              <a:endParaRPr lang="en-IN" dirty="0"/>
            </a:p>
            <a:p>
              <a:pPr lvl="0"/>
              <a:r>
                <a:rPr lang="en-US" b="1" dirty="0"/>
                <a:t>New York City data that contains the list of Boroughs, Neighborhoods along with their latitude and longitude.</a:t>
              </a:r>
              <a:endParaRPr lang="en-IN" dirty="0"/>
            </a:p>
            <a:p>
              <a:r>
                <a:rPr lang="en-US" dirty="0"/>
                <a:t>Data source: https://</a:t>
              </a:r>
              <a:r>
                <a:rPr lang="en-US" dirty="0" err="1"/>
                <a:t>cocl.us</a:t>
              </a:r>
              <a:r>
                <a:rPr lang="en-US" dirty="0"/>
                <a:t>/</a:t>
              </a:r>
              <a:r>
                <a:rPr lang="en-US" dirty="0" err="1"/>
                <a:t>new_york_dataset</a:t>
              </a:r>
              <a:endParaRPr lang="en-IN" dirty="0"/>
            </a:p>
            <a:p>
              <a:pPr lvl="0"/>
              <a:r>
                <a:rPr lang="en-US" b="1" dirty="0"/>
                <a:t>New York City crime data that contains list of all the reported crimes in year 2018 as per Boroughs</a:t>
              </a:r>
              <a:endParaRPr lang="en-IN" dirty="0"/>
            </a:p>
            <a:p>
              <a:r>
                <a:rPr lang="en-US" dirty="0"/>
                <a:t>Data source: Downloaded the csv file from following location: https://</a:t>
              </a:r>
              <a:r>
                <a:rPr lang="en-US" dirty="0" err="1"/>
                <a:t>data.cityofnewyork.us</a:t>
              </a:r>
              <a:r>
                <a:rPr lang="en-US" dirty="0"/>
                <a:t>/Public-Safety/NYPD-Complaint-Data-Historic/qgea-i56i</a:t>
              </a:r>
              <a:endParaRPr lang="en-IN" dirty="0"/>
            </a:p>
            <a:p>
              <a:pPr lvl="0"/>
              <a:r>
                <a:rPr lang="en-US" b="1" dirty="0"/>
                <a:t>2020 Projected population of different boroughs</a:t>
              </a:r>
              <a:endParaRPr lang="en-IN" dirty="0"/>
            </a:p>
            <a:p>
              <a:r>
                <a:rPr lang="en-US" dirty="0"/>
                <a:t>Data source: Downloaded the csv file from following location: </a:t>
              </a:r>
              <a:endParaRPr lang="en-IN" dirty="0"/>
            </a:p>
            <a:p>
              <a:r>
                <a:rPr lang="en-US" dirty="0"/>
                <a:t>https://</a:t>
              </a:r>
              <a:r>
                <a:rPr lang="en-US" dirty="0" err="1"/>
                <a:t>data.cityofnewyork.us</a:t>
              </a:r>
              <a:r>
                <a:rPr lang="en-US" dirty="0"/>
                <a:t>/City-Government/2020-population/t8c6-3i7b</a:t>
              </a:r>
              <a:endParaRPr lang="en-IN" dirty="0"/>
            </a:p>
            <a:p>
              <a:pPr lvl="0"/>
              <a:r>
                <a:rPr lang="en-US" b="1" dirty="0"/>
                <a:t>Toronto City data that contains the list Boroughs, Neighborhoods </a:t>
              </a:r>
              <a:endParaRPr lang="en-IN" dirty="0"/>
            </a:p>
            <a:p>
              <a:r>
                <a:rPr lang="en-US" dirty="0"/>
                <a:t>Data source: </a:t>
              </a:r>
              <a:r>
                <a:rPr lang="en-US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https://en.wikipedia.org/wiki/List_of_postal_codes_of_Canada:_M</a:t>
              </a:r>
              <a:endParaRPr lang="en-IN" dirty="0"/>
            </a:p>
            <a:p>
              <a:pPr lvl="0"/>
              <a:r>
                <a:rPr lang="en-US" b="1" dirty="0"/>
                <a:t>Geospatial data for Toronto to get latitude and longitude of all Boroughs and Neighborhoods</a:t>
              </a:r>
              <a:endParaRPr lang="en-IN" dirty="0"/>
            </a:p>
            <a:p>
              <a:r>
                <a:rPr lang="en-US" dirty="0"/>
                <a:t>Data source: https://</a:t>
              </a:r>
              <a:r>
                <a:rPr lang="en-US" dirty="0" err="1"/>
                <a:t>cocl.us</a:t>
              </a:r>
              <a:r>
                <a:rPr lang="en-US" dirty="0"/>
                <a:t>/</a:t>
              </a:r>
              <a:r>
                <a:rPr lang="en-US" dirty="0" err="1"/>
                <a:t>Geospatial_data</a:t>
              </a:r>
              <a:endParaRPr lang="en-IN" dirty="0"/>
            </a:p>
            <a:p>
              <a:pPr lvl="0"/>
              <a:r>
                <a:rPr lang="en-US" b="1" dirty="0"/>
                <a:t>Data source: </a:t>
              </a:r>
              <a:r>
                <a:rPr lang="en-US" b="1" dirty="0" err="1"/>
                <a:t>Fousquare</a:t>
              </a:r>
              <a:r>
                <a:rPr lang="en-US" b="1" dirty="0"/>
                <a:t> API</a:t>
              </a:r>
              <a:endParaRPr lang="en-IN" dirty="0"/>
            </a:p>
            <a:p>
              <a:pPr lvl="0"/>
              <a:r>
                <a:rPr lang="en-US" dirty="0"/>
                <a:t>Description: By using Foursquare </a:t>
              </a:r>
              <a:r>
                <a:rPr lang="en-US" dirty="0" err="1"/>
                <a:t>api</a:t>
              </a:r>
              <a:r>
                <a:rPr lang="en-US" dirty="0"/>
                <a:t> we will can explore all the venues in each neighborhood. </a:t>
              </a:r>
              <a:endParaRPr lang="en-IN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dirty="0"/>
            </a:p>
          </p:txBody>
        </p:sp>
      </p:grp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547B4999-0080-4469-9DCF-A738D43A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69" b="92769" l="9938" r="98846">
                        <a14:foregroundMark x1="46850" y1="10077" x2="53949" y2="11923"/>
                        <a14:foregroundMark x1="79947" y1="13154" x2="79947" y2="13154"/>
                        <a14:foregroundMark x1="62467" y1="14154" x2="62467" y2="19308"/>
                        <a14:foregroundMark x1="67879" y1="14385" x2="67879" y2="18692"/>
                        <a14:foregroundMark x1="74268" y1="14538" x2="74268" y2="19077"/>
                        <a14:foregroundMark x1="28838" y1="14385" x2="28838" y2="18692"/>
                        <a14:foregroundMark x1="34339" y1="14538" x2="34516" y2="18462"/>
                        <a14:foregroundMark x1="22715" y1="14385" x2="22715" y2="18692"/>
                        <a14:foregroundMark x1="86335" y1="35462" x2="76664" y2="43692"/>
                        <a14:foregroundMark x1="73381" y1="50462" x2="64862" y2="55615"/>
                        <a14:foregroundMark x1="55102" y1="66077" x2="51375" y2="67462"/>
                        <a14:foregroundMark x1="87311" y1="31615" x2="81633" y2="36077"/>
                        <a14:foregroundMark x1="34516" y1="67923" x2="32387" y2="69538"/>
                        <a14:foregroundMark x1="33807" y1="52077" x2="31943" y2="53538"/>
                        <a14:foregroundMark x1="30790" y1="31385" x2="29547" y2="33615"/>
                        <a14:foregroundMark x1="46850" y1="38769" x2="54925" y2="37769"/>
                        <a14:foregroundMark x1="46850" y1="54154" x2="52529" y2="53923"/>
                        <a14:foregroundMark x1="41171" y1="70154" x2="45430" y2="69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" y="722452"/>
            <a:ext cx="812328" cy="9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Process 6">
            <a:extLst>
              <a:ext uri="{FF2B5EF4-FFF2-40B4-BE49-F238E27FC236}">
                <a16:creationId xmlns:a16="http://schemas.microsoft.com/office/drawing/2014/main" id="{2440FBB8-0DF7-304F-8D9C-EA4EE36EDAC6}"/>
              </a:ext>
            </a:extLst>
          </p:cNvPr>
          <p:cNvSpPr/>
          <p:nvPr/>
        </p:nvSpPr>
        <p:spPr>
          <a:xfrm>
            <a:off x="1271605" y="3993709"/>
            <a:ext cx="10789920" cy="880369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157C-9115-254E-84C0-60029C9159AB}"/>
              </a:ext>
            </a:extLst>
          </p:cNvPr>
          <p:cNvSpPr txBox="1"/>
          <p:nvPr/>
        </p:nvSpPr>
        <p:spPr>
          <a:xfrm>
            <a:off x="71120" y="182880"/>
            <a:ext cx="16208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7A4D1B-9290-4B92-83CA-28E627F3E10D}"/>
              </a:ext>
            </a:extLst>
          </p:cNvPr>
          <p:cNvSpPr txBox="1">
            <a:spLocks/>
          </p:cNvSpPr>
          <p:nvPr/>
        </p:nvSpPr>
        <p:spPr>
          <a:xfrm>
            <a:off x="458638" y="899724"/>
            <a:ext cx="10731260" cy="542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7ED9C5-C02F-6845-8F74-C5A884ACE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838740"/>
              </p:ext>
            </p:extLst>
          </p:nvPr>
        </p:nvGraphicFramePr>
        <p:xfrm>
          <a:off x="287417" y="1206630"/>
          <a:ext cx="11373540" cy="4751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959AC2-CC4C-A741-A3D1-A56A8581BFA1}"/>
              </a:ext>
            </a:extLst>
          </p:cNvPr>
          <p:cNvSpPr txBox="1"/>
          <p:nvPr/>
        </p:nvSpPr>
        <p:spPr>
          <a:xfrm>
            <a:off x="7060396" y="2733773"/>
            <a:ext cx="1329460" cy="117835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r>
              <a:rPr lang="en-US" sz="1300" dirty="0"/>
              <a:t>Combining the neighborhoods data of Toronto with The Beaches West and India Bazaar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7AD19-1DAB-1A47-8890-0351DA0FE15A}"/>
              </a:ext>
            </a:extLst>
          </p:cNvPr>
          <p:cNvSpPr txBox="1"/>
          <p:nvPr/>
        </p:nvSpPr>
        <p:spPr>
          <a:xfrm>
            <a:off x="8653947" y="2243580"/>
            <a:ext cx="17156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Performing </a:t>
            </a:r>
          </a:p>
          <a:p>
            <a:r>
              <a:rPr lang="en-US" sz="1300" dirty="0"/>
              <a:t>Two step K- Means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C9DE4-79CF-8849-8445-B7E3DFB72DB8}"/>
              </a:ext>
            </a:extLst>
          </p:cNvPr>
          <p:cNvSpPr txBox="1"/>
          <p:nvPr/>
        </p:nvSpPr>
        <p:spPr>
          <a:xfrm>
            <a:off x="10294493" y="1843470"/>
            <a:ext cx="171567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Recommending the list of Neighborhoods in the cluster where The Beaches West and India Bazaar Present</a:t>
            </a:r>
          </a:p>
        </p:txBody>
      </p:sp>
    </p:spTree>
    <p:extLst>
      <p:ext uri="{BB962C8B-B14F-4D97-AF65-F5344CB8AC3E}">
        <p14:creationId xmlns:p14="http://schemas.microsoft.com/office/powerpoint/2010/main" val="21822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157C-9115-254E-84C0-60029C9159AB}"/>
              </a:ext>
            </a:extLst>
          </p:cNvPr>
          <p:cNvSpPr txBox="1"/>
          <p:nvPr/>
        </p:nvSpPr>
        <p:spPr>
          <a:xfrm>
            <a:off x="71120" y="182880"/>
            <a:ext cx="517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b="1">
                <a:solidFill>
                  <a:schemeClr val="bg1"/>
                </a:solidFill>
              </a:rPr>
              <a:t>Understanding Clients current neighbourhoods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C6254C-7844-4B0D-B26D-9E2F6412E321}"/>
              </a:ext>
            </a:extLst>
          </p:cNvPr>
          <p:cNvSpPr txBox="1">
            <a:spLocks/>
          </p:cNvSpPr>
          <p:nvPr/>
        </p:nvSpPr>
        <p:spPr>
          <a:xfrm>
            <a:off x="343619" y="727196"/>
            <a:ext cx="6719977" cy="542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E15DE-8B94-C248-A48A-35B7E3E1B36B}"/>
              </a:ext>
            </a:extLst>
          </p:cNvPr>
          <p:cNvSpPr txBox="1"/>
          <p:nvPr/>
        </p:nvSpPr>
        <p:spPr>
          <a:xfrm>
            <a:off x="314826" y="848412"/>
            <a:ext cx="6777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Current Location of Client : The Beaches West, India Bazaar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Four Square API Explored venues around the current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Total 19 venues</a:t>
            </a: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1B5754D-1ACE-EA42-8608-9F35E1673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097" y="2037164"/>
            <a:ext cx="5943600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6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157C-9115-254E-84C0-60029C9159AB}"/>
              </a:ext>
            </a:extLst>
          </p:cNvPr>
          <p:cNvSpPr txBox="1"/>
          <p:nvPr/>
        </p:nvSpPr>
        <p:spPr>
          <a:xfrm>
            <a:off x="71120" y="182880"/>
            <a:ext cx="5349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b="1" dirty="0">
                <a:solidFill>
                  <a:schemeClr val="bg1"/>
                </a:solidFill>
              </a:rPr>
              <a:t>Evaluation of Crime Rates in New York’s Borough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C6254C-7844-4B0D-B26D-9E2F6412E321}"/>
              </a:ext>
            </a:extLst>
          </p:cNvPr>
          <p:cNvSpPr txBox="1">
            <a:spLocks/>
          </p:cNvSpPr>
          <p:nvPr/>
        </p:nvSpPr>
        <p:spPr>
          <a:xfrm>
            <a:off x="343619" y="727196"/>
            <a:ext cx="6719977" cy="542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E15DE-8B94-C248-A48A-35B7E3E1B36B}"/>
              </a:ext>
            </a:extLst>
          </p:cNvPr>
          <p:cNvSpPr txBox="1"/>
          <p:nvPr/>
        </p:nvSpPr>
        <p:spPr>
          <a:xfrm>
            <a:off x="314826" y="848412"/>
            <a:ext cx="5266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Requested the Borough with low Crime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want to go Staten Island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best option available is Queens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967A1-F63A-EB4D-BDD6-0783D517F1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8" y="1915948"/>
            <a:ext cx="5299075" cy="32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9D7705-B3E9-D34B-9391-7015E42E4C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0605" y="2111604"/>
            <a:ext cx="5090475" cy="2745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970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157C-9115-254E-84C0-60029C9159AB}"/>
              </a:ext>
            </a:extLst>
          </p:cNvPr>
          <p:cNvSpPr txBox="1"/>
          <p:nvPr/>
        </p:nvSpPr>
        <p:spPr>
          <a:xfrm>
            <a:off x="71120" y="182880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b="1" dirty="0">
                <a:solidFill>
                  <a:schemeClr val="bg1"/>
                </a:solidFill>
              </a:rPr>
              <a:t>Exploring Queen’s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C6254C-7844-4B0D-B26D-9E2F6412E321}"/>
              </a:ext>
            </a:extLst>
          </p:cNvPr>
          <p:cNvSpPr txBox="1">
            <a:spLocks/>
          </p:cNvSpPr>
          <p:nvPr/>
        </p:nvSpPr>
        <p:spPr>
          <a:xfrm>
            <a:off x="343619" y="727196"/>
            <a:ext cx="6719977" cy="542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E15DE-8B94-C248-A48A-35B7E3E1B36B}"/>
              </a:ext>
            </a:extLst>
          </p:cNvPr>
          <p:cNvSpPr txBox="1"/>
          <p:nvPr/>
        </p:nvSpPr>
        <p:spPr>
          <a:xfrm>
            <a:off x="314826" y="848412"/>
            <a:ext cx="6344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FourSquare</a:t>
            </a:r>
            <a:r>
              <a:rPr lang="en-US" dirty="0"/>
              <a:t> API to explore the neighborhoods in Queens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82 Neighborhoods with 1534 distinct venues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D5205-2D93-7444-BDE4-467221490728}"/>
              </a:ext>
            </a:extLst>
          </p:cNvPr>
          <p:cNvSpPr txBox="1"/>
          <p:nvPr/>
        </p:nvSpPr>
        <p:spPr>
          <a:xfrm>
            <a:off x="565608" y="1847654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Neighborhoods Map:</a:t>
            </a:r>
          </a:p>
          <a:p>
            <a:endParaRPr lang="en-US" dirty="0"/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8AF6E9B-E81F-5D42-9982-4E606238BA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103" y="1917271"/>
            <a:ext cx="5943600" cy="35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157C-9115-254E-84C0-60029C9159AB}"/>
              </a:ext>
            </a:extLst>
          </p:cNvPr>
          <p:cNvSpPr txBox="1"/>
          <p:nvPr/>
        </p:nvSpPr>
        <p:spPr>
          <a:xfrm>
            <a:off x="71120" y="182880"/>
            <a:ext cx="3262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b="1" dirty="0">
                <a:solidFill>
                  <a:schemeClr val="bg1"/>
                </a:solidFill>
              </a:rPr>
              <a:t>Two Step K-means Clustering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C6254C-7844-4B0D-B26D-9E2F6412E321}"/>
              </a:ext>
            </a:extLst>
          </p:cNvPr>
          <p:cNvSpPr txBox="1">
            <a:spLocks/>
          </p:cNvSpPr>
          <p:nvPr/>
        </p:nvSpPr>
        <p:spPr>
          <a:xfrm>
            <a:off x="343619" y="727196"/>
            <a:ext cx="6719977" cy="542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E15DE-8B94-C248-A48A-35B7E3E1B36B}"/>
              </a:ext>
            </a:extLst>
          </p:cNvPr>
          <p:cNvSpPr txBox="1"/>
          <p:nvPr/>
        </p:nvSpPr>
        <p:spPr>
          <a:xfrm>
            <a:off x="314826" y="848412"/>
            <a:ext cx="10433625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Merged The Beaches West and India Bazaar Neighborhoods data with Queens Neighborhood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Two step K-means clustering was performed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First step was to remove extreme outliers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Second, to get clusters of homogeneous groups of neighborhoods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Got a list of 16 Neighborhoods which are part of same clusters as does The Beaches West and India Bazaar</a:t>
            </a:r>
          </a:p>
        </p:txBody>
      </p:sp>
    </p:spTree>
    <p:extLst>
      <p:ext uri="{BB962C8B-B14F-4D97-AF65-F5344CB8AC3E}">
        <p14:creationId xmlns:p14="http://schemas.microsoft.com/office/powerpoint/2010/main" val="373779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704</Words>
  <Application>Microsoft Macintosh PowerPoint</Application>
  <PresentationFormat>Widescreen</PresentationFormat>
  <Paragraphs>117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Lato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Sariya</dc:creator>
  <cp:lastModifiedBy>Ravindra Sariya</cp:lastModifiedBy>
  <cp:revision>66</cp:revision>
  <dcterms:created xsi:type="dcterms:W3CDTF">2018-11-15T09:07:17Z</dcterms:created>
  <dcterms:modified xsi:type="dcterms:W3CDTF">2020-06-14T09:59:14Z</dcterms:modified>
</cp:coreProperties>
</file>