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951EC-5C48-4216-81F5-2CF2BC5A8B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1B2C4F-D3D5-4940-A633-B4473D58C492}">
      <dgm:prSet/>
      <dgm:spPr/>
      <dgm:t>
        <a:bodyPr/>
        <a:lstStyle/>
        <a:p>
          <a:r>
            <a:rPr lang="en-US"/>
            <a:t>Create a diverse dataset containing both AI-generated spam emails generated using NLP Techniques along with traditional spam emails.</a:t>
          </a:r>
        </a:p>
      </dgm:t>
    </dgm:pt>
    <dgm:pt modelId="{F8590FF8-1782-4DA5-94EF-79A14D358125}" type="parTrans" cxnId="{2266D4F6-A037-4341-9E19-EBC002C1A394}">
      <dgm:prSet/>
      <dgm:spPr/>
      <dgm:t>
        <a:bodyPr/>
        <a:lstStyle/>
        <a:p>
          <a:endParaRPr lang="en-US"/>
        </a:p>
      </dgm:t>
    </dgm:pt>
    <dgm:pt modelId="{0A109247-7349-4D44-99E3-09954303D014}" type="sibTrans" cxnId="{2266D4F6-A037-4341-9E19-EBC002C1A394}">
      <dgm:prSet/>
      <dgm:spPr/>
      <dgm:t>
        <a:bodyPr/>
        <a:lstStyle/>
        <a:p>
          <a:endParaRPr lang="en-US"/>
        </a:p>
      </dgm:t>
    </dgm:pt>
    <dgm:pt modelId="{8F7CA28A-F5E5-43BB-8159-113B36379C4D}">
      <dgm:prSet/>
      <dgm:spPr/>
      <dgm:t>
        <a:bodyPr/>
        <a:lstStyle/>
        <a:p>
          <a:r>
            <a:rPr lang="en-US" dirty="0"/>
            <a:t>Design a machine learning model leveraging NLP techniques to effectively classify AI-Generated spam emails.</a:t>
          </a:r>
        </a:p>
      </dgm:t>
    </dgm:pt>
    <dgm:pt modelId="{42FCED67-9DF8-4573-BF34-26D2F1C2A145}" type="parTrans" cxnId="{965594A9-B9AB-49F8-9ABA-95D8551AA48D}">
      <dgm:prSet/>
      <dgm:spPr/>
      <dgm:t>
        <a:bodyPr/>
        <a:lstStyle/>
        <a:p>
          <a:endParaRPr lang="en-US"/>
        </a:p>
      </dgm:t>
    </dgm:pt>
    <dgm:pt modelId="{0B09088D-ECD8-4EDC-8019-E2A265C0CF7D}" type="sibTrans" cxnId="{965594A9-B9AB-49F8-9ABA-95D8551AA48D}">
      <dgm:prSet/>
      <dgm:spPr/>
      <dgm:t>
        <a:bodyPr/>
        <a:lstStyle/>
        <a:p>
          <a:endParaRPr lang="en-US"/>
        </a:p>
      </dgm:t>
    </dgm:pt>
    <dgm:pt modelId="{90D6408B-944E-445F-AF2F-F915B56EB3C5}">
      <dgm:prSet/>
      <dgm:spPr/>
      <dgm:t>
        <a:bodyPr/>
        <a:lstStyle/>
        <a:p>
          <a:r>
            <a:rPr lang="en-US" dirty="0"/>
            <a:t>Assess the performance of the developed model using appropriate evaluation metrics such as precision, recall, accuracy, and F1 score. Compare the model's effectiveness in detecting AI-generated spam emails when mixed with traditional spam emails.</a:t>
          </a:r>
        </a:p>
      </dgm:t>
    </dgm:pt>
    <dgm:pt modelId="{8F1551F1-57E5-4B5B-A930-CAC692E084BC}" type="parTrans" cxnId="{C4614E03-FD1B-4D87-B6A8-22B1D3C9FCF3}">
      <dgm:prSet/>
      <dgm:spPr/>
      <dgm:t>
        <a:bodyPr/>
        <a:lstStyle/>
        <a:p>
          <a:endParaRPr lang="en-US"/>
        </a:p>
      </dgm:t>
    </dgm:pt>
    <dgm:pt modelId="{DCC39C50-BE8C-40B2-B839-948CF56E68D2}" type="sibTrans" cxnId="{C4614E03-FD1B-4D87-B6A8-22B1D3C9FCF3}">
      <dgm:prSet/>
      <dgm:spPr/>
      <dgm:t>
        <a:bodyPr/>
        <a:lstStyle/>
        <a:p>
          <a:endParaRPr lang="en-US"/>
        </a:p>
      </dgm:t>
    </dgm:pt>
    <dgm:pt modelId="{BA6BE0BC-DB3C-4B0A-B266-5FB7EFD2B053}" type="pres">
      <dgm:prSet presAssocID="{655951EC-5C48-4216-81F5-2CF2BC5A8BC1}" presName="root" presStyleCnt="0">
        <dgm:presLayoutVars>
          <dgm:dir/>
          <dgm:resizeHandles val="exact"/>
        </dgm:presLayoutVars>
      </dgm:prSet>
      <dgm:spPr/>
    </dgm:pt>
    <dgm:pt modelId="{30D2A59A-DF88-4449-B71D-2A392590A4F7}" type="pres">
      <dgm:prSet presAssocID="{7A1B2C4F-D3D5-4940-A633-B4473D58C492}" presName="compNode" presStyleCnt="0"/>
      <dgm:spPr/>
    </dgm:pt>
    <dgm:pt modelId="{1EF563DC-E88B-4A05-8101-BF7D93542292}" type="pres">
      <dgm:prSet presAssocID="{7A1B2C4F-D3D5-4940-A633-B4473D58C492}" presName="bgRect" presStyleLbl="bgShp" presStyleIdx="0" presStyleCnt="3"/>
      <dgm:spPr/>
    </dgm:pt>
    <dgm:pt modelId="{C3AFC6B7-DB73-459E-9C64-439C2A9DF18A}" type="pres">
      <dgm:prSet presAssocID="{7A1B2C4F-D3D5-4940-A633-B4473D58C4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B68249-875E-4C73-8898-709E6CA38038}" type="pres">
      <dgm:prSet presAssocID="{7A1B2C4F-D3D5-4940-A633-B4473D58C492}" presName="spaceRect" presStyleCnt="0"/>
      <dgm:spPr/>
    </dgm:pt>
    <dgm:pt modelId="{B087680F-3619-4F69-8699-0A7C813FC0D9}" type="pres">
      <dgm:prSet presAssocID="{7A1B2C4F-D3D5-4940-A633-B4473D58C492}" presName="parTx" presStyleLbl="revTx" presStyleIdx="0" presStyleCnt="3">
        <dgm:presLayoutVars>
          <dgm:chMax val="0"/>
          <dgm:chPref val="0"/>
        </dgm:presLayoutVars>
      </dgm:prSet>
      <dgm:spPr/>
    </dgm:pt>
    <dgm:pt modelId="{AF88CEDC-A534-49C9-AD9D-3902A54822C0}" type="pres">
      <dgm:prSet presAssocID="{0A109247-7349-4D44-99E3-09954303D014}" presName="sibTrans" presStyleCnt="0"/>
      <dgm:spPr/>
    </dgm:pt>
    <dgm:pt modelId="{260226E1-92D8-4EF3-8EEC-3AED8973C896}" type="pres">
      <dgm:prSet presAssocID="{8F7CA28A-F5E5-43BB-8159-113B36379C4D}" presName="compNode" presStyleCnt="0"/>
      <dgm:spPr/>
    </dgm:pt>
    <dgm:pt modelId="{29952C51-6253-4DB0-90AA-853397350804}" type="pres">
      <dgm:prSet presAssocID="{8F7CA28A-F5E5-43BB-8159-113B36379C4D}" presName="bgRect" presStyleLbl="bgShp" presStyleIdx="1" presStyleCnt="3"/>
      <dgm:spPr/>
    </dgm:pt>
    <dgm:pt modelId="{94DA62D8-D071-47BA-9BF8-D20F9C1449AB}" type="pres">
      <dgm:prSet presAssocID="{8F7CA28A-F5E5-43BB-8159-113B36379C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2625D5-3FE0-4166-ADCA-83B989AB0A2C}" type="pres">
      <dgm:prSet presAssocID="{8F7CA28A-F5E5-43BB-8159-113B36379C4D}" presName="spaceRect" presStyleCnt="0"/>
      <dgm:spPr/>
    </dgm:pt>
    <dgm:pt modelId="{723945D1-5ADD-417C-95C9-9ED8DD6389E8}" type="pres">
      <dgm:prSet presAssocID="{8F7CA28A-F5E5-43BB-8159-113B36379C4D}" presName="parTx" presStyleLbl="revTx" presStyleIdx="1" presStyleCnt="3">
        <dgm:presLayoutVars>
          <dgm:chMax val="0"/>
          <dgm:chPref val="0"/>
        </dgm:presLayoutVars>
      </dgm:prSet>
      <dgm:spPr/>
    </dgm:pt>
    <dgm:pt modelId="{5780115E-08E4-4FAF-935A-0FD239E2D63E}" type="pres">
      <dgm:prSet presAssocID="{0B09088D-ECD8-4EDC-8019-E2A265C0CF7D}" presName="sibTrans" presStyleCnt="0"/>
      <dgm:spPr/>
    </dgm:pt>
    <dgm:pt modelId="{ED70653B-1A2F-4090-8E76-084E52F7F33A}" type="pres">
      <dgm:prSet presAssocID="{90D6408B-944E-445F-AF2F-F915B56EB3C5}" presName="compNode" presStyleCnt="0"/>
      <dgm:spPr/>
    </dgm:pt>
    <dgm:pt modelId="{772DE612-1B4B-4227-8BA0-EFC85B04F111}" type="pres">
      <dgm:prSet presAssocID="{90D6408B-944E-445F-AF2F-F915B56EB3C5}" presName="bgRect" presStyleLbl="bgShp" presStyleIdx="2" presStyleCnt="3"/>
      <dgm:spPr/>
    </dgm:pt>
    <dgm:pt modelId="{4536AFAD-4B29-4E7D-A7B4-669BA188C5DA}" type="pres">
      <dgm:prSet presAssocID="{90D6408B-944E-445F-AF2F-F915B56EB3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37383BA-5742-4C42-AA78-624E206DDC41}" type="pres">
      <dgm:prSet presAssocID="{90D6408B-944E-445F-AF2F-F915B56EB3C5}" presName="spaceRect" presStyleCnt="0"/>
      <dgm:spPr/>
    </dgm:pt>
    <dgm:pt modelId="{59F59C58-1C87-4BB9-AF75-2820E8EE710F}" type="pres">
      <dgm:prSet presAssocID="{90D6408B-944E-445F-AF2F-F915B56EB3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614E03-FD1B-4D87-B6A8-22B1D3C9FCF3}" srcId="{655951EC-5C48-4216-81F5-2CF2BC5A8BC1}" destId="{90D6408B-944E-445F-AF2F-F915B56EB3C5}" srcOrd="2" destOrd="0" parTransId="{8F1551F1-57E5-4B5B-A930-CAC692E084BC}" sibTransId="{DCC39C50-BE8C-40B2-B839-948CF56E68D2}"/>
    <dgm:cxn modelId="{A62FE411-6238-400D-8B3E-CD27EE5F16BD}" type="presOf" srcId="{8F7CA28A-F5E5-43BB-8159-113B36379C4D}" destId="{723945D1-5ADD-417C-95C9-9ED8DD6389E8}" srcOrd="0" destOrd="0" presId="urn:microsoft.com/office/officeart/2018/2/layout/IconVerticalSolidList"/>
    <dgm:cxn modelId="{EDC7609A-F55E-415D-B460-6322C26742B7}" type="presOf" srcId="{655951EC-5C48-4216-81F5-2CF2BC5A8BC1}" destId="{BA6BE0BC-DB3C-4B0A-B266-5FB7EFD2B053}" srcOrd="0" destOrd="0" presId="urn:microsoft.com/office/officeart/2018/2/layout/IconVerticalSolidList"/>
    <dgm:cxn modelId="{965594A9-B9AB-49F8-9ABA-95D8551AA48D}" srcId="{655951EC-5C48-4216-81F5-2CF2BC5A8BC1}" destId="{8F7CA28A-F5E5-43BB-8159-113B36379C4D}" srcOrd="1" destOrd="0" parTransId="{42FCED67-9DF8-4573-BF34-26D2F1C2A145}" sibTransId="{0B09088D-ECD8-4EDC-8019-E2A265C0CF7D}"/>
    <dgm:cxn modelId="{EEAC47BE-ED2C-4302-AF4F-30394AD78EB2}" type="presOf" srcId="{90D6408B-944E-445F-AF2F-F915B56EB3C5}" destId="{59F59C58-1C87-4BB9-AF75-2820E8EE710F}" srcOrd="0" destOrd="0" presId="urn:microsoft.com/office/officeart/2018/2/layout/IconVerticalSolidList"/>
    <dgm:cxn modelId="{96DF7CDA-EDFF-48A2-A003-F1890AE99206}" type="presOf" srcId="{7A1B2C4F-D3D5-4940-A633-B4473D58C492}" destId="{B087680F-3619-4F69-8699-0A7C813FC0D9}" srcOrd="0" destOrd="0" presId="urn:microsoft.com/office/officeart/2018/2/layout/IconVerticalSolidList"/>
    <dgm:cxn modelId="{2266D4F6-A037-4341-9E19-EBC002C1A394}" srcId="{655951EC-5C48-4216-81F5-2CF2BC5A8BC1}" destId="{7A1B2C4F-D3D5-4940-A633-B4473D58C492}" srcOrd="0" destOrd="0" parTransId="{F8590FF8-1782-4DA5-94EF-79A14D358125}" sibTransId="{0A109247-7349-4D44-99E3-09954303D014}"/>
    <dgm:cxn modelId="{E0295C8E-963A-4610-A662-AEDD6795244C}" type="presParOf" srcId="{BA6BE0BC-DB3C-4B0A-B266-5FB7EFD2B053}" destId="{30D2A59A-DF88-4449-B71D-2A392590A4F7}" srcOrd="0" destOrd="0" presId="urn:microsoft.com/office/officeart/2018/2/layout/IconVerticalSolidList"/>
    <dgm:cxn modelId="{99269AB5-1A18-4E90-AFEA-2B9AF44F8ACA}" type="presParOf" srcId="{30D2A59A-DF88-4449-B71D-2A392590A4F7}" destId="{1EF563DC-E88B-4A05-8101-BF7D93542292}" srcOrd="0" destOrd="0" presId="urn:microsoft.com/office/officeart/2018/2/layout/IconVerticalSolidList"/>
    <dgm:cxn modelId="{A8386E82-0DB2-4618-AAE2-F07774BBB4D0}" type="presParOf" srcId="{30D2A59A-DF88-4449-B71D-2A392590A4F7}" destId="{C3AFC6B7-DB73-459E-9C64-439C2A9DF18A}" srcOrd="1" destOrd="0" presId="urn:microsoft.com/office/officeart/2018/2/layout/IconVerticalSolidList"/>
    <dgm:cxn modelId="{5D034128-F602-4EA8-95AD-5ED7F8FB1B3F}" type="presParOf" srcId="{30D2A59A-DF88-4449-B71D-2A392590A4F7}" destId="{28B68249-875E-4C73-8898-709E6CA38038}" srcOrd="2" destOrd="0" presId="urn:microsoft.com/office/officeart/2018/2/layout/IconVerticalSolidList"/>
    <dgm:cxn modelId="{99B45103-BED8-48AF-A1CC-6EDBEFD4C3E4}" type="presParOf" srcId="{30D2A59A-DF88-4449-B71D-2A392590A4F7}" destId="{B087680F-3619-4F69-8699-0A7C813FC0D9}" srcOrd="3" destOrd="0" presId="urn:microsoft.com/office/officeart/2018/2/layout/IconVerticalSolidList"/>
    <dgm:cxn modelId="{1B6A1A63-7786-4B28-BAB0-C4002F203D38}" type="presParOf" srcId="{BA6BE0BC-DB3C-4B0A-B266-5FB7EFD2B053}" destId="{AF88CEDC-A534-49C9-AD9D-3902A54822C0}" srcOrd="1" destOrd="0" presId="urn:microsoft.com/office/officeart/2018/2/layout/IconVerticalSolidList"/>
    <dgm:cxn modelId="{9595B9FE-433F-4F3E-951F-F1A2761BD714}" type="presParOf" srcId="{BA6BE0BC-DB3C-4B0A-B266-5FB7EFD2B053}" destId="{260226E1-92D8-4EF3-8EEC-3AED8973C896}" srcOrd="2" destOrd="0" presId="urn:microsoft.com/office/officeart/2018/2/layout/IconVerticalSolidList"/>
    <dgm:cxn modelId="{6D86C0FD-4433-4217-B585-F47861C8BED7}" type="presParOf" srcId="{260226E1-92D8-4EF3-8EEC-3AED8973C896}" destId="{29952C51-6253-4DB0-90AA-853397350804}" srcOrd="0" destOrd="0" presId="urn:microsoft.com/office/officeart/2018/2/layout/IconVerticalSolidList"/>
    <dgm:cxn modelId="{B7FA7AE7-801D-4EEA-A5F6-D118EE76B0A7}" type="presParOf" srcId="{260226E1-92D8-4EF3-8EEC-3AED8973C896}" destId="{94DA62D8-D071-47BA-9BF8-D20F9C1449AB}" srcOrd="1" destOrd="0" presId="urn:microsoft.com/office/officeart/2018/2/layout/IconVerticalSolidList"/>
    <dgm:cxn modelId="{05B35D9E-8F91-4A30-9C08-6FF0746E9199}" type="presParOf" srcId="{260226E1-92D8-4EF3-8EEC-3AED8973C896}" destId="{C42625D5-3FE0-4166-ADCA-83B989AB0A2C}" srcOrd="2" destOrd="0" presId="urn:microsoft.com/office/officeart/2018/2/layout/IconVerticalSolidList"/>
    <dgm:cxn modelId="{6E127E40-D318-4B45-A783-0E8970CEA402}" type="presParOf" srcId="{260226E1-92D8-4EF3-8EEC-3AED8973C896}" destId="{723945D1-5ADD-417C-95C9-9ED8DD6389E8}" srcOrd="3" destOrd="0" presId="urn:microsoft.com/office/officeart/2018/2/layout/IconVerticalSolidList"/>
    <dgm:cxn modelId="{9D30CF3E-7205-4B98-BD73-77ED08831A4E}" type="presParOf" srcId="{BA6BE0BC-DB3C-4B0A-B266-5FB7EFD2B053}" destId="{5780115E-08E4-4FAF-935A-0FD239E2D63E}" srcOrd="3" destOrd="0" presId="urn:microsoft.com/office/officeart/2018/2/layout/IconVerticalSolidList"/>
    <dgm:cxn modelId="{C595A8D6-BCEB-4E79-B85C-8CC320710113}" type="presParOf" srcId="{BA6BE0BC-DB3C-4B0A-B266-5FB7EFD2B053}" destId="{ED70653B-1A2F-4090-8E76-084E52F7F33A}" srcOrd="4" destOrd="0" presId="urn:microsoft.com/office/officeart/2018/2/layout/IconVerticalSolidList"/>
    <dgm:cxn modelId="{ADDF6598-39C7-4806-AEBC-FC233950321D}" type="presParOf" srcId="{ED70653B-1A2F-4090-8E76-084E52F7F33A}" destId="{772DE612-1B4B-4227-8BA0-EFC85B04F111}" srcOrd="0" destOrd="0" presId="urn:microsoft.com/office/officeart/2018/2/layout/IconVerticalSolidList"/>
    <dgm:cxn modelId="{660DED4C-4D29-4BD3-AB96-0F7AD8A676BC}" type="presParOf" srcId="{ED70653B-1A2F-4090-8E76-084E52F7F33A}" destId="{4536AFAD-4B29-4E7D-A7B4-669BA188C5DA}" srcOrd="1" destOrd="0" presId="urn:microsoft.com/office/officeart/2018/2/layout/IconVerticalSolidList"/>
    <dgm:cxn modelId="{DEAA629C-2916-41AA-ADD6-2DE7791F0B8B}" type="presParOf" srcId="{ED70653B-1A2F-4090-8E76-084E52F7F33A}" destId="{137383BA-5742-4C42-AA78-624E206DDC41}" srcOrd="2" destOrd="0" presId="urn:microsoft.com/office/officeart/2018/2/layout/IconVerticalSolidList"/>
    <dgm:cxn modelId="{4C2F4393-7DF4-49E7-A1E8-D95564DD72BE}" type="presParOf" srcId="{ED70653B-1A2F-4090-8E76-084E52F7F33A}" destId="{59F59C58-1C87-4BB9-AF75-2820E8EE71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563DC-E88B-4A05-8101-BF7D93542292}">
      <dsp:nvSpPr>
        <dsp:cNvPr id="0" name=""/>
        <dsp:cNvSpPr/>
      </dsp:nvSpPr>
      <dsp:spPr>
        <a:xfrm>
          <a:off x="0" y="705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FC6B7-DB73-459E-9C64-439C2A9DF18A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7680F-3619-4F69-8699-0A7C813FC0D9}">
      <dsp:nvSpPr>
        <dsp:cNvPr id="0" name=""/>
        <dsp:cNvSpPr/>
      </dsp:nvSpPr>
      <dsp:spPr>
        <a:xfrm>
          <a:off x="1906274" y="705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 diverse dataset containing both AI-generated spam emails generated using NLP Techniques along with traditional spam emails.</a:t>
          </a:r>
        </a:p>
      </dsp:txBody>
      <dsp:txXfrm>
        <a:off x="1906274" y="705"/>
        <a:ext cx="4763156" cy="1650454"/>
      </dsp:txXfrm>
    </dsp:sp>
    <dsp:sp modelId="{29952C51-6253-4DB0-90AA-853397350804}">
      <dsp:nvSpPr>
        <dsp:cNvPr id="0" name=""/>
        <dsp:cNvSpPr/>
      </dsp:nvSpPr>
      <dsp:spPr>
        <a:xfrm>
          <a:off x="0" y="2063772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A62D8-D071-47BA-9BF8-D20F9C1449AB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945D1-5ADD-417C-95C9-9ED8DD6389E8}">
      <dsp:nvSpPr>
        <dsp:cNvPr id="0" name=""/>
        <dsp:cNvSpPr/>
      </dsp:nvSpPr>
      <dsp:spPr>
        <a:xfrm>
          <a:off x="1906274" y="2063772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 a machine learning model leveraging NLP techniques to effectively classify AI-Generated spam emails.</a:t>
          </a:r>
        </a:p>
      </dsp:txBody>
      <dsp:txXfrm>
        <a:off x="1906274" y="2063772"/>
        <a:ext cx="4763156" cy="1650454"/>
      </dsp:txXfrm>
    </dsp:sp>
    <dsp:sp modelId="{772DE612-1B4B-4227-8BA0-EFC85B04F111}">
      <dsp:nvSpPr>
        <dsp:cNvPr id="0" name=""/>
        <dsp:cNvSpPr/>
      </dsp:nvSpPr>
      <dsp:spPr>
        <a:xfrm>
          <a:off x="0" y="4126840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6AFAD-4B29-4E7D-A7B4-669BA188C5DA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59C58-1C87-4BB9-AF75-2820E8EE710F}">
      <dsp:nvSpPr>
        <dsp:cNvPr id="0" name=""/>
        <dsp:cNvSpPr/>
      </dsp:nvSpPr>
      <dsp:spPr>
        <a:xfrm>
          <a:off x="1906274" y="4126840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performance of the developed model using appropriate evaluation metrics such as precision, recall, accuracy, and F1 score. Compare the model's effectiveness in detecting AI-generated spam emails when mixed with traditional spam emails.</a:t>
          </a:r>
        </a:p>
      </dsp:txBody>
      <dsp:txXfrm>
        <a:off x="1906274" y="4126840"/>
        <a:ext cx="4763156" cy="165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lnSpc>
                <a:spcPct val="114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3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3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81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eslc" TargetMode="External"/><Relationship Id="rId2" Type="http://schemas.openxmlformats.org/officeDocument/2006/relationships/hyperlink" Target="https://huggingface.co/facebook/opt-350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A3E50-3502-7412-2AC7-AD1F26E75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 fontScale="90000"/>
          </a:bodyPr>
          <a:lstStyle/>
          <a:p>
            <a:pPr>
              <a:lnSpc>
                <a:spcPct val="104000"/>
              </a:lnSpc>
            </a:pPr>
            <a:r>
              <a:rPr lang="en-US" sz="4100" dirty="0"/>
              <a:t>Mitigating the Risk of Artificial Intelligence Generated Spam Emails</a:t>
            </a:r>
            <a:br>
              <a:rPr lang="en-US" sz="4100" dirty="0"/>
            </a:br>
            <a:r>
              <a:rPr lang="en-US" sz="4100" dirty="0"/>
              <a:t>--Mid Review Presentation--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476FD-58AE-2744-7D14-9D2F9EFAC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S17355 – Ravindu Fernando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9F94-2F0A-D78B-1CF4-37957A5C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7" r="40139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FBE08-4EB9-AE9A-58E7-67C79AD0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sz="2800" cap="all" spc="400" dirty="0"/>
              <a:t>Confusion Matrix for other Classification Models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87FAC808-8446-6E09-8BF2-97E65A84D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9" y="3085807"/>
            <a:ext cx="3524400" cy="2986929"/>
          </a:xfrm>
          <a:prstGeom prst="rect">
            <a:avLst/>
          </a:prstGeom>
        </p:spPr>
      </p:pic>
      <p:pic>
        <p:nvPicPr>
          <p:cNvPr id="5" name="Content Placeholder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E8A6EC11-6B22-883F-521D-A41EE07C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75" y="3085807"/>
            <a:ext cx="3524400" cy="2986929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504F671-EA31-ED43-30C7-B84098764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12" y="3125456"/>
            <a:ext cx="3524400" cy="29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1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AA21-9FF3-2676-652A-728F1856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32" y="185615"/>
            <a:ext cx="10026650" cy="655637"/>
          </a:xfrm>
        </p:spPr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DB96A-6D7B-68B4-5ED1-15054A62A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090321"/>
              </p:ext>
            </p:extLst>
          </p:nvPr>
        </p:nvGraphicFramePr>
        <p:xfrm>
          <a:off x="242656" y="1027683"/>
          <a:ext cx="11642112" cy="524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879080474"/>
                    </a:ext>
                  </a:extLst>
                </a:gridCol>
                <a:gridCol w="594275">
                  <a:extLst>
                    <a:ext uri="{9D8B030D-6E8A-4147-A177-3AD203B41FA5}">
                      <a16:colId xmlns:a16="http://schemas.microsoft.com/office/drawing/2014/main" val="38531058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1042943302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3350332001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1369352034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2630833238"/>
                    </a:ext>
                  </a:extLst>
                </a:gridCol>
                <a:gridCol w="636726">
                  <a:extLst>
                    <a:ext uri="{9D8B030D-6E8A-4147-A177-3AD203B41FA5}">
                      <a16:colId xmlns:a16="http://schemas.microsoft.com/office/drawing/2014/main" val="446443304"/>
                    </a:ext>
                  </a:extLst>
                </a:gridCol>
                <a:gridCol w="716342">
                  <a:extLst>
                    <a:ext uri="{9D8B030D-6E8A-4147-A177-3AD203B41FA5}">
                      <a16:colId xmlns:a16="http://schemas.microsoft.com/office/drawing/2014/main" val="983591009"/>
                    </a:ext>
                  </a:extLst>
                </a:gridCol>
                <a:gridCol w="688350">
                  <a:extLst>
                    <a:ext uri="{9D8B030D-6E8A-4147-A177-3AD203B41FA5}">
                      <a16:colId xmlns:a16="http://schemas.microsoft.com/office/drawing/2014/main" val="2956720648"/>
                    </a:ext>
                  </a:extLst>
                </a:gridCol>
                <a:gridCol w="597778">
                  <a:extLst>
                    <a:ext uri="{9D8B030D-6E8A-4147-A177-3AD203B41FA5}">
                      <a16:colId xmlns:a16="http://schemas.microsoft.com/office/drawing/2014/main" val="1803232481"/>
                    </a:ext>
                  </a:extLst>
                </a:gridCol>
                <a:gridCol w="615893">
                  <a:extLst>
                    <a:ext uri="{9D8B030D-6E8A-4147-A177-3AD203B41FA5}">
                      <a16:colId xmlns:a16="http://schemas.microsoft.com/office/drawing/2014/main" val="2062179266"/>
                    </a:ext>
                  </a:extLst>
                </a:gridCol>
                <a:gridCol w="697407">
                  <a:extLst>
                    <a:ext uri="{9D8B030D-6E8A-4147-A177-3AD203B41FA5}">
                      <a16:colId xmlns:a16="http://schemas.microsoft.com/office/drawing/2014/main" val="1088060886"/>
                    </a:ext>
                  </a:extLst>
                </a:gridCol>
                <a:gridCol w="715522">
                  <a:extLst>
                    <a:ext uri="{9D8B030D-6E8A-4147-A177-3AD203B41FA5}">
                      <a16:colId xmlns:a16="http://schemas.microsoft.com/office/drawing/2014/main" val="874150461"/>
                    </a:ext>
                  </a:extLst>
                </a:gridCol>
                <a:gridCol w="606834">
                  <a:extLst>
                    <a:ext uri="{9D8B030D-6E8A-4147-A177-3AD203B41FA5}">
                      <a16:colId xmlns:a16="http://schemas.microsoft.com/office/drawing/2014/main" val="2116954068"/>
                    </a:ext>
                  </a:extLst>
                </a:gridCol>
              </a:tblGrid>
              <a:tr h="85170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31668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Topic and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66819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22516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Generate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76199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Literature Survey 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15633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Test Pretrained Classification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9554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Literature Survey on 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15712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Develop 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66511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Results Discussion and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50201"/>
                  </a:ext>
                </a:extLst>
              </a:tr>
              <a:tr h="345415">
                <a:tc>
                  <a:txBody>
                    <a:bodyPr/>
                    <a:lstStyle/>
                    <a:p>
                      <a:r>
                        <a:rPr lang="en-US" dirty="0"/>
                        <a:t>Report Writing and Finalizing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31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85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08FE9-AA79-A7C6-FB60-17BE08C1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sz="2800" cap="all" spc="400"/>
              <a:t>Thank you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2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3EE79-32FD-32C0-3D6B-3FC0F530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sz="2800" cap="all" spc="400"/>
              <a:t>Research Question and Objective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blue circle with white text">
            <a:extLst>
              <a:ext uri="{FF2B5EF4-FFF2-40B4-BE49-F238E27FC236}">
                <a16:creationId xmlns:a16="http://schemas.microsoft.com/office/drawing/2014/main" id="{094012D5-B002-A994-64B3-76C873B65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1" y="2843214"/>
            <a:ext cx="5124896" cy="347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49B77-B225-4739-98F0-3C54E454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74" y="2841329"/>
            <a:ext cx="5127676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5D010-287D-0870-AECE-BF270D67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Aim and 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Content Placeholder 9">
            <a:extLst>
              <a:ext uri="{FF2B5EF4-FFF2-40B4-BE49-F238E27FC236}">
                <a16:creationId xmlns:a16="http://schemas.microsoft.com/office/drawing/2014/main" id="{DD6B07A9-188F-43F4-A7CE-F61A53AD6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62052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95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9E58-8D93-DFA1-578F-13356554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Data collection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E6F2-79A2-339E-1904-E4891E0F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397190"/>
            <a:ext cx="10026650" cy="3978275"/>
          </a:xfrm>
        </p:spPr>
        <p:txBody>
          <a:bodyPr/>
          <a:lstStyle/>
          <a:p>
            <a:r>
              <a:rPr lang="en-US" dirty="0"/>
              <a:t>Spam and Ham emails were Generated by providing a Email Subject to pre-Trained NLP model (Through Hugging_Face NLP Library) to generate the Email Body.</a:t>
            </a:r>
          </a:p>
          <a:p>
            <a:r>
              <a:rPr lang="en-US" sz="2400" dirty="0"/>
              <a:t>Pre- Trained NLP Models Used :</a:t>
            </a:r>
          </a:p>
          <a:p>
            <a:pPr lvl="2"/>
            <a:r>
              <a:rPr lang="en-US" sz="2400" b="1" dirty="0" err="1"/>
              <a:t>pszemraj</a:t>
            </a:r>
            <a:r>
              <a:rPr lang="en-US" sz="2400" b="1" dirty="0"/>
              <a:t>/opt-350m-email-generation </a:t>
            </a:r>
            <a:r>
              <a:rPr lang="en-US" sz="2400" dirty="0"/>
              <a:t>-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This model is a fine-tuned version of </a:t>
            </a:r>
            <a:r>
              <a:rPr lang="en-US" sz="2400" b="0" i="0" u="sng" dirty="0" err="1">
                <a:solidFill>
                  <a:srgbClr val="568E65"/>
                </a:solidFill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lang="en-US" sz="2400" b="0" i="0" u="sng" dirty="0">
                <a:solidFill>
                  <a:srgbClr val="00B050"/>
                </a:solidFill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/opt-350m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 on the </a:t>
            </a:r>
            <a:r>
              <a:rPr lang="en-US" sz="2400" b="0" i="0" u="sng" dirty="0" err="1">
                <a:solidFill>
                  <a:srgbClr val="00B050"/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aeslc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 dataset for six epochs.</a:t>
            </a:r>
          </a:p>
          <a:p>
            <a:pPr lvl="2"/>
            <a:r>
              <a:rPr lang="en-US" sz="2400" dirty="0" err="1"/>
              <a:t>postbot</a:t>
            </a:r>
            <a:r>
              <a:rPr lang="en-US" sz="2400" dirty="0"/>
              <a:t>/distilgpt2-emailgen-V2 –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This model is a fine-tuned version of distilgpt2 on the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postbot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/multi-email-100k Dataset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Source Sans Pro" panose="020B0503030403020204" pitchFamily="34" charset="0"/>
              </a:rPr>
              <a:t>And 3 more pre-trained models.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7" name="Picture 6" descr="A black background with white text and yellow light bulb&#10;&#10;Description automatically generated">
            <a:extLst>
              <a:ext uri="{FF2B5EF4-FFF2-40B4-BE49-F238E27FC236}">
                <a16:creationId xmlns:a16="http://schemas.microsoft.com/office/drawing/2014/main" id="{38E4A537-580F-DF2E-9D78-8AE453BF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11" y="133749"/>
            <a:ext cx="3333750" cy="22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10E-2C8F-D1EA-63F3-8A2CDE6B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23" y="129779"/>
            <a:ext cx="10026650" cy="655637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Initiated work/ results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2542-E13F-BB6E-5260-E840A377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43" y="904292"/>
            <a:ext cx="3240573" cy="655638"/>
          </a:xfrm>
        </p:spPr>
        <p:txBody>
          <a:bodyPr/>
          <a:lstStyle/>
          <a:p>
            <a:r>
              <a:rPr lang="en-US" dirty="0"/>
              <a:t>Email Generation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6A88AE-99A8-E42E-E69B-A1ECC342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39" y="1559930"/>
            <a:ext cx="9218646" cy="49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933F5-C331-79C9-E5E7-BF569A9F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/>
              <a:t>Key Literature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A5F4-C6C4-9698-4B4D-96BA643D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94" y="2580161"/>
            <a:ext cx="4621102" cy="39360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1600" dirty="0">
                <a:latin typeface="Aptos Display" panose="020B0004020202020204" pitchFamily="34" charset="0"/>
              </a:rPr>
              <a:t>Email Classification </a:t>
            </a:r>
          </a:p>
          <a:p>
            <a:pPr>
              <a:lnSpc>
                <a:spcPct val="104000"/>
              </a:lnSpc>
            </a:pPr>
            <a:r>
              <a:rPr lang="en-US" sz="1600" b="0" i="0" dirty="0">
                <a:effectLst/>
                <a:latin typeface="Aptos Display" panose="020B0004020202020204" pitchFamily="34" charset="0"/>
              </a:rPr>
              <a:t>M. RAZA, N. D. Jayasinghe and M. M. A. </a:t>
            </a:r>
            <a:r>
              <a:rPr lang="en-US" sz="1600" b="0" i="0" dirty="0" err="1">
                <a:effectLst/>
                <a:latin typeface="Aptos Display" panose="020B0004020202020204" pitchFamily="34" charset="0"/>
              </a:rPr>
              <a:t>Muslam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, "A Comprehensive Review on Email Spam Classification using Machine Learning Algorithms," </a:t>
            </a:r>
            <a:r>
              <a:rPr lang="en-US" sz="1600" b="0" i="1" dirty="0">
                <a:effectLst/>
                <a:latin typeface="Aptos Display" panose="020B0004020202020204" pitchFamily="34" charset="0"/>
              </a:rPr>
              <a:t>2021 International Conference on Information Networking (ICOIN)</a:t>
            </a:r>
            <a:r>
              <a:rPr lang="en-US" sz="1600" dirty="0">
                <a:latin typeface="Aptos Display" panose="020B0004020202020204" pitchFamily="34" charset="0"/>
              </a:rPr>
              <a:t>.</a:t>
            </a:r>
          </a:p>
          <a:p>
            <a:pPr lvl="1">
              <a:lnSpc>
                <a:spcPct val="104000"/>
              </a:lnSpc>
            </a:pPr>
            <a:endParaRPr lang="en-US" sz="1600" dirty="0">
              <a:latin typeface="Aptos Display" panose="020B000402020202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1600" dirty="0">
                <a:latin typeface="Aptos Display" panose="020B0004020202020204" pitchFamily="34" charset="0"/>
              </a:rPr>
              <a:t>Fine Tuning Model</a:t>
            </a:r>
          </a:p>
          <a:p>
            <a:pPr>
              <a:lnSpc>
                <a:spcPct val="104000"/>
              </a:lnSpc>
            </a:pPr>
            <a:r>
              <a:rPr lang="en-US" sz="1600" b="1" i="0" dirty="0">
                <a:effectLst/>
                <a:latin typeface="Aptos Display" panose="020B0004020202020204" pitchFamily="34" charset="0"/>
              </a:rPr>
              <a:t>OPT: Open Pre-trained Transformer Language Models -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 Meta AI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br>
              <a:rPr lang="en-US" sz="1600" b="1" i="0" dirty="0">
                <a:effectLst/>
                <a:latin typeface="Aptos Display" panose="020B0004020202020204" pitchFamily="34" charset="0"/>
              </a:rPr>
            </a:br>
            <a:r>
              <a:rPr lang="en-US" sz="1600" b="1" i="0" dirty="0">
                <a:effectLst/>
                <a:latin typeface="Aptos Display" panose="020B0004020202020204" pitchFamily="34" charset="0"/>
              </a:rPr>
              <a:t>Susan Zhang</a:t>
            </a:r>
            <a:r>
              <a:rPr lang="en-US" sz="1600" b="0" i="1" dirty="0">
                <a:effectLst/>
                <a:latin typeface="Aptos Display" panose="020B0004020202020204" pitchFamily="34" charset="0"/>
              </a:rPr>
              <a:t>∗ 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, </a:t>
            </a:r>
            <a:r>
              <a:rPr lang="en-US" sz="1600" b="1" i="0" dirty="0">
                <a:effectLst/>
                <a:latin typeface="Aptos Display" panose="020B0004020202020204" pitchFamily="34" charset="0"/>
              </a:rPr>
              <a:t>Stephen Roller</a:t>
            </a:r>
            <a:r>
              <a:rPr lang="en-US" sz="1600" b="0" i="1" dirty="0">
                <a:effectLst/>
                <a:latin typeface="Aptos Display" panose="020B0004020202020204" pitchFamily="34" charset="0"/>
              </a:rPr>
              <a:t>∗ 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, </a:t>
            </a:r>
            <a:r>
              <a:rPr lang="en-US" sz="1600" b="1" i="0" dirty="0">
                <a:effectLst/>
                <a:latin typeface="Aptos Display" panose="020B0004020202020204" pitchFamily="34" charset="0"/>
              </a:rPr>
              <a:t>Naman Goyal</a:t>
            </a:r>
            <a:r>
              <a:rPr lang="en-US" sz="1600" b="0" i="1" dirty="0">
                <a:effectLst/>
                <a:latin typeface="Aptos Display" panose="020B0004020202020204" pitchFamily="34" charset="0"/>
              </a:rPr>
              <a:t>∗</a:t>
            </a:r>
            <a:br>
              <a:rPr lang="en-US" sz="1600" dirty="0"/>
            </a:br>
            <a:br>
              <a:rPr lang="en-US" sz="1100" dirty="0"/>
            </a:b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915D1-A14C-0AD6-C697-B13AAC32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478895"/>
            <a:ext cx="6113812" cy="38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909-5A9D-CD90-2D18-0A64A18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Classification – Using Pre-Trained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8B20-9328-8689-5C1C-A43E2AFF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15" y="2376627"/>
            <a:ext cx="10701169" cy="4326015"/>
          </a:xfrm>
        </p:spPr>
        <p:txBody>
          <a:bodyPr/>
          <a:lstStyle/>
          <a:p>
            <a:r>
              <a:rPr lang="en-US" dirty="0"/>
              <a:t>NLP Classification Models Used : </a:t>
            </a:r>
          </a:p>
          <a:p>
            <a:pPr lvl="2"/>
            <a:r>
              <a:rPr lang="en-US" dirty="0"/>
              <a:t>mariagrandury/roberta-base-finetuned-</a:t>
            </a:r>
            <a:r>
              <a:rPr lang="en-US" dirty="0" err="1"/>
              <a:t>sms</a:t>
            </a:r>
            <a:r>
              <a:rPr lang="en-US" dirty="0"/>
              <a:t>-spam-detection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sym typeface="Wingdings" panose="05000000000000000000" pitchFamily="2" charset="2"/>
              </a:rPr>
              <a:t> Gave Good Results.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SetFit/distilbert-base-uncased__enron_spam__all-train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FF00">
                    <a:alpha val="70000"/>
                  </a:srgbClr>
                </a:solidFill>
                <a:sym typeface="Wingdings" panose="05000000000000000000" pitchFamily="2" charset="2"/>
              </a:rPr>
              <a:t>Mediocre Results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mrm8488/bert-tiny-finetuned-</a:t>
            </a:r>
            <a:r>
              <a:rPr lang="en-US" dirty="0" err="1">
                <a:sym typeface="Wingdings" panose="05000000000000000000" pitchFamily="2" charset="2"/>
              </a:rPr>
              <a:t>enron</a:t>
            </a:r>
            <a:r>
              <a:rPr lang="en-US" dirty="0">
                <a:sym typeface="Wingdings" panose="05000000000000000000" pitchFamily="2" charset="2"/>
              </a:rPr>
              <a:t>-spam-detection </a:t>
            </a:r>
            <a:r>
              <a:rPr lang="en-US" dirty="0">
                <a:solidFill>
                  <a:srgbClr val="00B050">
                    <a:alpha val="70000"/>
                  </a:srgbClr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  <a:sym typeface="Wingdings" panose="05000000000000000000" pitchFamily="2" charset="2"/>
              </a:rPr>
              <a:t>Not Satisfactory Results.</a:t>
            </a:r>
          </a:p>
          <a:p>
            <a:pPr marL="720000" lvl="2" indent="0">
              <a:buNone/>
            </a:pPr>
            <a:endParaRPr lang="en-US" dirty="0">
              <a:solidFill>
                <a:srgbClr val="00B050">
                  <a:alpha val="70000"/>
                </a:srgb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706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3770-454C-3326-7C78-2FC1C998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42071"/>
            <a:ext cx="10026650" cy="655637"/>
          </a:xfrm>
        </p:spPr>
        <p:txBody>
          <a:bodyPr/>
          <a:lstStyle/>
          <a:p>
            <a:r>
              <a:rPr lang="en-US" dirty="0"/>
              <a:t>Email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AEFD-10F8-31DE-CE0B-7E87DE85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247482"/>
            <a:ext cx="10275040" cy="801580"/>
          </a:xfrm>
        </p:spPr>
        <p:txBody>
          <a:bodyPr/>
          <a:lstStyle/>
          <a:p>
            <a:r>
              <a:rPr lang="en-US" dirty="0"/>
              <a:t>Emails Classified using mariagrandury/roberta-base-finetuned-</a:t>
            </a:r>
            <a:r>
              <a:rPr lang="en-US" dirty="0" err="1"/>
              <a:t>sms</a:t>
            </a:r>
            <a:r>
              <a:rPr lang="en-US" dirty="0"/>
              <a:t>-spam-detection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F87D16-188F-46C8-C303-AB2177BE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0" y="1946909"/>
            <a:ext cx="7134913" cy="45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8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483A-9439-F8D5-23EF-8396FA1A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33388"/>
            <a:ext cx="10026650" cy="655637"/>
          </a:xfrm>
        </p:spPr>
        <p:txBody>
          <a:bodyPr/>
          <a:lstStyle/>
          <a:p>
            <a:r>
              <a:rPr lang="en-US" dirty="0"/>
              <a:t>Results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2648-B540-D3D5-8160-A8C54468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277517"/>
            <a:ext cx="10026650" cy="3978275"/>
          </a:xfrm>
        </p:spPr>
        <p:txBody>
          <a:bodyPr/>
          <a:lstStyle/>
          <a:p>
            <a:r>
              <a:rPr lang="en-US" dirty="0"/>
              <a:t>Confusion Matrix + Classification Report for : </a:t>
            </a:r>
            <a:r>
              <a:rPr lang="en-US" dirty="0">
                <a:solidFill>
                  <a:srgbClr val="FFFF00">
                    <a:alpha val="70000"/>
                  </a:srgbClr>
                </a:solidFill>
              </a:rPr>
              <a:t>mariagrandury/roberta-base-finetuned-</a:t>
            </a:r>
            <a:r>
              <a:rPr lang="en-US" dirty="0" err="1">
                <a:solidFill>
                  <a:srgbClr val="FFFF00">
                    <a:alpha val="70000"/>
                  </a:srgbClr>
                </a:solidFill>
              </a:rPr>
              <a:t>sms</a:t>
            </a:r>
            <a:r>
              <a:rPr lang="en-US" dirty="0">
                <a:solidFill>
                  <a:srgbClr val="FFFF00">
                    <a:alpha val="70000"/>
                  </a:srgbClr>
                </a:solidFill>
              </a:rPr>
              <a:t>-spam-detection </a:t>
            </a:r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837AD6E-BD73-1048-B50F-14FF921A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45" y="2156264"/>
            <a:ext cx="4714773" cy="3995449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00BB48-47AE-E6F7-52C5-6D5E1DFC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39" y="2857602"/>
            <a:ext cx="4813468" cy="21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0392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4"/>
      </a:lt2>
      <a:accent1>
        <a:srgbClr val="CA93BB"/>
      </a:accent1>
      <a:accent2>
        <a:srgbClr val="B57BBE"/>
      </a:accent2>
      <a:accent3>
        <a:srgbClr val="AB93CA"/>
      </a:accent3>
      <a:accent4>
        <a:srgbClr val="7C7BBE"/>
      </a:accent4>
      <a:accent5>
        <a:srgbClr val="8FA5C8"/>
      </a:accent5>
      <a:accent6>
        <a:srgbClr val="75ABB7"/>
      </a:accent6>
      <a:hlink>
        <a:srgbClr val="568E65"/>
      </a:hlink>
      <a:folHlink>
        <a:srgbClr val="7F7F7F"/>
      </a:folHlink>
    </a:clrScheme>
    <a:fontScheme name="Leaf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391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 Display</vt:lpstr>
      <vt:lpstr>Arial</vt:lpstr>
      <vt:lpstr>Roboto</vt:lpstr>
      <vt:lpstr>Sakkal Majalla</vt:lpstr>
      <vt:lpstr>Segoe UI</vt:lpstr>
      <vt:lpstr>Source Sans Pro</vt:lpstr>
      <vt:lpstr>Wingdings</vt:lpstr>
      <vt:lpstr>LeafVTI</vt:lpstr>
      <vt:lpstr>Mitigating the Risk of Artificial Intelligence Generated Spam Emails --Mid Review Presentation--</vt:lpstr>
      <vt:lpstr>Research Question and Objective</vt:lpstr>
      <vt:lpstr>Aim and Objectives</vt:lpstr>
      <vt:lpstr>Data collection </vt:lpstr>
      <vt:lpstr>Initiated work/ results </vt:lpstr>
      <vt:lpstr>Key Literature</vt:lpstr>
      <vt:lpstr>Email Classification – Using Pre-Trained Models</vt:lpstr>
      <vt:lpstr>Email Classification</vt:lpstr>
      <vt:lpstr>Results and Interpretation</vt:lpstr>
      <vt:lpstr>Confusion Matrix for other Classification Models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the Risk of Artificial Intelligence Generated Spam Emails --Mid Review Presentation--</dc:title>
  <dc:creator>Ravindu Fernando</dc:creator>
  <cp:lastModifiedBy>Ravindu Fernando</cp:lastModifiedBy>
  <cp:revision>5</cp:revision>
  <dcterms:created xsi:type="dcterms:W3CDTF">2023-10-07T09:20:34Z</dcterms:created>
  <dcterms:modified xsi:type="dcterms:W3CDTF">2023-10-07T11:36:02Z</dcterms:modified>
</cp:coreProperties>
</file>